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3" r:id="rId1"/>
  </p:sldMasterIdLst>
  <p:notesMasterIdLst>
    <p:notesMasterId r:id="rId21"/>
  </p:notesMasterIdLst>
  <p:handoutMasterIdLst>
    <p:handoutMasterId r:id="rId22"/>
  </p:handoutMasterIdLst>
  <p:sldIdLst>
    <p:sldId id="318" r:id="rId2"/>
    <p:sldId id="375" r:id="rId3"/>
    <p:sldId id="361" r:id="rId4"/>
    <p:sldId id="374" r:id="rId5"/>
    <p:sldId id="381" r:id="rId6"/>
    <p:sldId id="382" r:id="rId7"/>
    <p:sldId id="383" r:id="rId8"/>
    <p:sldId id="384" r:id="rId9"/>
    <p:sldId id="385" r:id="rId10"/>
    <p:sldId id="386" r:id="rId11"/>
    <p:sldId id="362" r:id="rId12"/>
    <p:sldId id="364" r:id="rId13"/>
    <p:sldId id="365" r:id="rId14"/>
    <p:sldId id="366" r:id="rId15"/>
    <p:sldId id="367" r:id="rId16"/>
    <p:sldId id="369" r:id="rId17"/>
    <p:sldId id="379" r:id="rId18"/>
    <p:sldId id="380" r:id="rId19"/>
    <p:sldId id="360" r:id="rId20"/>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4"/>
    <a:srgbClr val="000000"/>
    <a:srgbClr val="2B2BF7"/>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5" autoAdjust="0"/>
    <p:restoredTop sz="94747" autoAdjust="0"/>
  </p:normalViewPr>
  <p:slideViewPr>
    <p:cSldViewPr>
      <p:cViewPr varScale="1">
        <p:scale>
          <a:sx n="57" d="100"/>
          <a:sy n="57" d="100"/>
        </p:scale>
        <p:origin x="11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1" name="Rectangle 3"/>
          <p:cNvSpPr>
            <a:spLocks noGrp="1" noChangeArrowheads="1"/>
          </p:cNvSpPr>
          <p:nvPr>
            <p:ph type="dt" sz="quarter" idx="1"/>
          </p:nvPr>
        </p:nvSpPr>
        <p:spPr bwMode="auto">
          <a:xfrm>
            <a:off x="3901147"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119812" name="Rectangle 4"/>
          <p:cNvSpPr>
            <a:spLocks noGrp="1" noChangeArrowheads="1"/>
          </p:cNvSpPr>
          <p:nvPr>
            <p:ph type="ftr" sz="quarter" idx="2"/>
          </p:nvPr>
        </p:nvSpPr>
        <p:spPr bwMode="auto">
          <a:xfrm>
            <a:off x="0"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19813" name="Rectangle 5"/>
          <p:cNvSpPr>
            <a:spLocks noGrp="1" noChangeArrowheads="1"/>
          </p:cNvSpPr>
          <p:nvPr>
            <p:ph type="sldNum" sz="quarter" idx="3"/>
          </p:nvPr>
        </p:nvSpPr>
        <p:spPr bwMode="auto">
          <a:xfrm>
            <a:off x="3901147" y="9517363"/>
            <a:ext cx="2985408" cy="501336"/>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032CD656-9622-47C5-84F9-C28C8EE6B65C}" type="slidenum">
              <a:rPr lang="en-US" altLang="ja-JP"/>
              <a:pPr>
                <a:defRPr/>
              </a:pPr>
              <a:t>‹#›</a:t>
            </a:fld>
            <a:endParaRPr lang="en-US" altLang="ja-JP"/>
          </a:p>
        </p:txBody>
      </p:sp>
    </p:spTree>
    <p:extLst>
      <p:ext uri="{BB962C8B-B14F-4D97-AF65-F5344CB8AC3E}">
        <p14:creationId xmlns:p14="http://schemas.microsoft.com/office/powerpoint/2010/main" val="244380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5408"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2756" y="0"/>
            <a:ext cx="2985407" cy="501336"/>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lvl1pPr algn="r">
              <a:defRPr sz="1200">
                <a:latin typeface="Times New Roman" pitchFamily="18" charset="0"/>
              </a:defRPr>
            </a:lvl1pPr>
          </a:lstStyle>
          <a:p>
            <a:pPr>
              <a:defRPr/>
            </a:pPr>
            <a:endParaRPr lang="en-US" altLang="ja-JP"/>
          </a:p>
        </p:txBody>
      </p:sp>
      <p:sp>
        <p:nvSpPr>
          <p:cNvPr id="22532" name="Rectangle 4"/>
          <p:cNvSpPr>
            <a:spLocks noGrp="1" noRot="1" noChangeAspect="1" noChangeArrowheads="1" noTextEdit="1"/>
          </p:cNvSpPr>
          <p:nvPr>
            <p:ph type="sldImg" idx="2"/>
          </p:nvPr>
        </p:nvSpPr>
        <p:spPr bwMode="auto">
          <a:xfrm>
            <a:off x="938213" y="750888"/>
            <a:ext cx="5011737"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8959" y="4760284"/>
            <a:ext cx="5050247" cy="4508815"/>
          </a:xfrm>
          <a:prstGeom prst="rect">
            <a:avLst/>
          </a:prstGeom>
          <a:noFill/>
          <a:ln w="9525">
            <a:noFill/>
            <a:miter lim="800000"/>
            <a:headEnd/>
            <a:tailEnd/>
          </a:ln>
          <a:effectLst/>
        </p:spPr>
        <p:txBody>
          <a:bodyPr vert="horz" wrap="square" lIns="92437" tIns="46218" rIns="92437" bIns="46218"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0" y="9518966"/>
            <a:ext cx="2985408"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defRPr sz="12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2756" y="9518966"/>
            <a:ext cx="2985407" cy="501335"/>
          </a:xfrm>
          <a:prstGeom prst="rect">
            <a:avLst/>
          </a:prstGeom>
          <a:noFill/>
          <a:ln w="9525">
            <a:noFill/>
            <a:miter lim="800000"/>
            <a:headEnd/>
            <a:tailEnd/>
          </a:ln>
          <a:effectLst/>
        </p:spPr>
        <p:txBody>
          <a:bodyPr vert="horz" wrap="square" lIns="92437" tIns="46218" rIns="92437" bIns="46218" numCol="1" anchor="b" anchorCtr="0" compatLnSpc="1">
            <a:prstTxWarp prst="textNoShape">
              <a:avLst/>
            </a:prstTxWarp>
          </a:bodyPr>
          <a:lstStyle>
            <a:lvl1pPr algn="r">
              <a:defRPr sz="1200">
                <a:latin typeface="Times New Roman" pitchFamily="18" charset="0"/>
              </a:defRPr>
            </a:lvl1pPr>
          </a:lstStyle>
          <a:p>
            <a:pPr>
              <a:defRPr/>
            </a:pPr>
            <a:fld id="{5406784E-180B-425C-959E-35B826C9BF3C}" type="slidenum">
              <a:rPr lang="en-US" altLang="ja-JP"/>
              <a:pPr>
                <a:defRPr/>
              </a:pPr>
              <a:t>‹#›</a:t>
            </a:fld>
            <a:endParaRPr lang="en-US" altLang="ja-JP"/>
          </a:p>
        </p:txBody>
      </p:sp>
    </p:spTree>
    <p:extLst>
      <p:ext uri="{BB962C8B-B14F-4D97-AF65-F5344CB8AC3E}">
        <p14:creationId xmlns:p14="http://schemas.microsoft.com/office/powerpoint/2010/main" val="867510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AB7A1C63-6D71-49F4-B018-0A6F3F3D110D}" type="slidenum">
              <a:rPr lang="en-US" altLang="ja-JP" smtClean="0"/>
              <a:pPr>
                <a:defRPr/>
              </a:pPr>
              <a:t>‹#›</a:t>
            </a:fld>
            <a:endParaRPr lang="en-US" altLang="ja-JP"/>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C525C972-D123-47AF-BE88-08C2CD3511F0}"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12"/>
          </p:nvPr>
        </p:nvSpPr>
        <p:spPr/>
        <p:txBody>
          <a:bodyPr/>
          <a:lstStyle/>
          <a:p>
            <a:pPr>
              <a:defRPr/>
            </a:pPr>
            <a:fld id="{061A7669-0E87-498A-BA50-7FB9200DF55F}" type="slidenum">
              <a:rPr lang="en-US" altLang="ja-JP" smtClean="0"/>
              <a:pPr>
                <a:defRPr/>
              </a:pPr>
              <a:t>‹#›</a:t>
            </a:fld>
            <a:endParaRPr lang="en-US" altLang="ja-JP"/>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7" name="Slide Number Placeholder 6"/>
          <p:cNvSpPr>
            <a:spLocks noGrp="1"/>
          </p:cNvSpPr>
          <p:nvPr>
            <p:ph type="sldNum" sz="quarter" idx="12"/>
          </p:nvPr>
        </p:nvSpPr>
        <p:spPr/>
        <p:txBody>
          <a:bodyPr/>
          <a:lstStyle/>
          <a:p>
            <a:pPr>
              <a:defRPr/>
            </a:pPr>
            <a:fld id="{1403E48F-BFBB-46E8-BBAB-98AAF5BC1629}"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9" name="Slide Number Placeholder 8"/>
          <p:cNvSpPr>
            <a:spLocks noGrp="1"/>
          </p:cNvSpPr>
          <p:nvPr>
            <p:ph type="sldNum" sz="quarter" idx="12"/>
          </p:nvPr>
        </p:nvSpPr>
        <p:spPr/>
        <p:txBody>
          <a:bodyPr/>
          <a:lstStyle/>
          <a:p>
            <a:pPr>
              <a:defRPr/>
            </a:pPr>
            <a:fld id="{A030CD97-226B-4301-8DFC-5BE332CD3542}" type="slidenum">
              <a:rPr lang="en-US" altLang="ja-JP" smtClean="0"/>
              <a:pPr>
                <a:defRPr/>
              </a:pPr>
              <a:t>‹#›</a:t>
            </a:fld>
            <a:endParaRPr lang="en-US" altLang="ja-JP"/>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5" name="Slide Number Placeholder 4"/>
          <p:cNvSpPr>
            <a:spLocks noGrp="1"/>
          </p:cNvSpPr>
          <p:nvPr>
            <p:ph type="sldNum" sz="quarter" idx="12"/>
          </p:nvPr>
        </p:nvSpPr>
        <p:spPr/>
        <p:txBody>
          <a:bodyPr/>
          <a:lstStyle/>
          <a:p>
            <a:pPr>
              <a:defRPr/>
            </a:pPr>
            <a:fld id="{E0E8671A-70E7-4B56-BCF0-D01A62D29D8A}"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Slide Number Placeholder 3"/>
          <p:cNvSpPr>
            <a:spLocks noGrp="1"/>
          </p:cNvSpPr>
          <p:nvPr>
            <p:ph type="sldNum" sz="quarter" idx="12"/>
          </p:nvPr>
        </p:nvSpPr>
        <p:spPr/>
        <p:txBody>
          <a:bodyPr/>
          <a:lstStyle/>
          <a:p>
            <a:pPr>
              <a:defRPr/>
            </a:pPr>
            <a:fld id="{AEB74699-A945-48A0-A808-4CC835C8F49A}"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7" name="Slide Number Placeholder 6"/>
          <p:cNvSpPr>
            <a:spLocks noGrp="1"/>
          </p:cNvSpPr>
          <p:nvPr>
            <p:ph type="sldNum" sz="quarter" idx="12"/>
          </p:nvPr>
        </p:nvSpPr>
        <p:spPr/>
        <p:txBody>
          <a:bodyPr/>
          <a:lstStyle/>
          <a:p>
            <a:pPr>
              <a:defRPr/>
            </a:pPr>
            <a:fld id="{9575DFC3-9B56-4A47-9CCE-6F49A8721B13}" type="slidenum">
              <a:rPr lang="en-US" altLang="ja-JP" smtClean="0"/>
              <a:pPr>
                <a:defRPr/>
              </a:pPr>
              <a:t>‹#›</a:t>
            </a:fld>
            <a:endParaRPr lang="en-US" altLang="ja-JP"/>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7" name="Slide Number Placeholder 6"/>
          <p:cNvSpPr>
            <a:spLocks noGrp="1"/>
          </p:cNvSpPr>
          <p:nvPr>
            <p:ph type="sldNum" sz="quarter" idx="12"/>
          </p:nvPr>
        </p:nvSpPr>
        <p:spPr/>
        <p:txBody>
          <a:bodyPr/>
          <a:lstStyle/>
          <a:p>
            <a:pPr>
              <a:defRPr/>
            </a:pPr>
            <a:fld id="{319320C1-5832-4044-A74F-FE5319F7AB59}" type="slidenum">
              <a:rPr lang="en-US" altLang="ja-JP" smtClean="0"/>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ltLang="ja-JP"/>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ja-JP" altLang="en-US"/>
              <a:t>外国ジャーナリズム</a:t>
            </a:r>
            <a:r>
              <a:rPr lang="en-US" altLang="ja-JP"/>
              <a:t>Ⅰa(2016)</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9575DFC3-9B56-4A47-9CCE-6F49A8721B13}"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hf hd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2.ttcn.ne.jp/honkawa/720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ujiwara-shoten.co.jp/shop/index.php?main_page=product_info&amp;products_id=12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395288" y="1676400"/>
            <a:ext cx="8062912" cy="1447800"/>
          </a:xfrm>
        </p:spPr>
        <p:txBody>
          <a:bodyPr>
            <a:normAutofit/>
          </a:bodyPr>
          <a:lstStyle/>
          <a:p>
            <a:pPr eaLnBrk="1" hangingPunct="1"/>
            <a:r>
              <a:rPr lang="ja-JP" altLang="en-US" sz="4000" dirty="0"/>
              <a:t>外国ジャーナリズム</a:t>
            </a:r>
            <a:r>
              <a:rPr lang="en-US" altLang="ja-JP" sz="4000" dirty="0"/>
              <a:t>Ⅰa:2016</a:t>
            </a:r>
            <a:br>
              <a:rPr lang="en-US" altLang="ja-JP" dirty="0"/>
            </a:br>
            <a:r>
              <a:rPr lang="ja-JP" altLang="en-US" sz="2700" dirty="0"/>
              <a:t>アジア・オセアニアのマス・メディア</a:t>
            </a:r>
            <a:r>
              <a:rPr lang="en-US" altLang="ja-JP" sz="2700" dirty="0"/>
              <a:t>/</a:t>
            </a:r>
            <a:r>
              <a:rPr lang="ja-JP" altLang="en-US" sz="2700" dirty="0"/>
              <a:t>ジャーナリズム</a:t>
            </a:r>
            <a:r>
              <a:rPr lang="ja-JP" altLang="en-US" sz="3100" dirty="0"/>
              <a:t>　</a:t>
            </a:r>
          </a:p>
        </p:txBody>
      </p:sp>
      <p:sp>
        <p:nvSpPr>
          <p:cNvPr id="3077" name="Rectangle 3"/>
          <p:cNvSpPr>
            <a:spLocks noGrp="1" noChangeArrowheads="1"/>
          </p:cNvSpPr>
          <p:nvPr>
            <p:ph type="subTitle" idx="1"/>
          </p:nvPr>
        </p:nvSpPr>
        <p:spPr/>
        <p:txBody>
          <a:bodyPr>
            <a:normAutofit/>
          </a:bodyPr>
          <a:lstStyle/>
          <a:p>
            <a:pPr eaLnBrk="1" hangingPunct="1">
              <a:lnSpc>
                <a:spcPct val="90000"/>
              </a:lnSpc>
            </a:pPr>
            <a:r>
              <a:rPr lang="ja-JP" altLang="en-US" dirty="0"/>
              <a:t>　　　　</a:t>
            </a:r>
            <a:endParaRPr lang="en-US" altLang="ja-JP" dirty="0"/>
          </a:p>
          <a:p>
            <a:pPr eaLnBrk="1" hangingPunct="1">
              <a:lnSpc>
                <a:spcPct val="90000"/>
              </a:lnSpc>
            </a:pPr>
            <a:r>
              <a:rPr lang="ja-JP" altLang="en-US" dirty="0"/>
              <a:t>第</a:t>
            </a:r>
            <a:r>
              <a:rPr lang="en-US" altLang="ja-JP"/>
              <a:t>6</a:t>
            </a:r>
            <a:r>
              <a:rPr lang="ja-JP" altLang="en-US"/>
              <a:t>回</a:t>
            </a:r>
            <a:r>
              <a:rPr lang="ja-JP" altLang="en-US" dirty="0"/>
              <a:t>　韓国メディア・社会と日本</a:t>
            </a:r>
          </a:p>
        </p:txBody>
      </p:sp>
      <p:sp>
        <p:nvSpPr>
          <p:cNvPr id="3074" name="Rectangle 10"/>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kumimoji="0" lang="ja-JP" altLang="en-US"/>
              <a:t>外国ジャーナリズム</a:t>
            </a:r>
            <a:r>
              <a:rPr kumimoji="0" lang="en-US" altLang="ja-JP"/>
              <a:t>Ⅰa(2016)</a:t>
            </a:r>
          </a:p>
        </p:txBody>
      </p:sp>
      <p:sp>
        <p:nvSpPr>
          <p:cNvPr id="3075" name="Rectangle 11"/>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5B48274-EDA0-4072-B306-3FDBB03A77C2}" type="slidenum">
              <a:rPr kumimoji="0" lang="en-US" altLang="ja-JP" smtClean="0">
                <a:latin typeface="Arial Black" pitchFamily="34" charset="0"/>
              </a:rPr>
              <a:pPr eaLnBrk="1" hangingPunct="1"/>
              <a:t>1</a:t>
            </a:fld>
            <a:endParaRPr kumimoji="0" lang="en-US" altLang="ja-JP">
              <a:latin typeface="Arial Black"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fontAlgn="auto" hangingPunct="1">
              <a:spcAft>
                <a:spcPts val="0"/>
              </a:spcAft>
              <a:defRPr/>
            </a:pPr>
            <a:r>
              <a:rPr lang="ja-JP" altLang="en-US"/>
              <a:t>社会の防御</a:t>
            </a:r>
          </a:p>
        </p:txBody>
      </p:sp>
      <p:sp>
        <p:nvSpPr>
          <p:cNvPr id="30723" name="Rectangle 3"/>
          <p:cNvSpPr>
            <a:spLocks noGrp="1" noChangeArrowheads="1"/>
          </p:cNvSpPr>
          <p:nvPr>
            <p:ph idx="1"/>
          </p:nvPr>
        </p:nvSpPr>
        <p:spPr/>
        <p:txBody>
          <a:bodyPr/>
          <a:lstStyle/>
          <a:p>
            <a:pPr lvl="1" eaLnBrk="1" hangingPunct="1">
              <a:lnSpc>
                <a:spcPct val="90000"/>
              </a:lnSpc>
            </a:pPr>
            <a:r>
              <a:rPr lang="ja-JP" altLang="en-US" sz="2800"/>
              <a:t>ステレオタイプのパターンは公平無私のものではない。［中略］われわれの自尊心を保障するものであり、自分自身の価値、地位、権利についてわれわれがどう感じているかを現実の世界に投射したものである。</a:t>
            </a:r>
            <a:endParaRPr lang="en-US" altLang="ja-JP" sz="2800"/>
          </a:p>
          <a:p>
            <a:pPr lvl="1" eaLnBrk="1" hangingPunct="1">
              <a:lnSpc>
                <a:spcPct val="90000"/>
              </a:lnSpc>
            </a:pPr>
            <a:r>
              <a:rPr lang="ja-JP" altLang="en-US" sz="2800"/>
              <a:t>したがってステレオタイプには、ステレオタイプに付属する様々の感情がいっぱいにこめられている。それはわれわれの伝統を守る砦であり、われわれはその防御のかげにあってこそ、自分の占めている地位にあって安泰であるという感じを持ち続けることができる </a:t>
            </a:r>
          </a:p>
          <a:p>
            <a:pPr eaLnBrk="1" hangingPunct="1">
              <a:lnSpc>
                <a:spcPct val="90000"/>
              </a:lnSpc>
            </a:pPr>
            <a:endParaRPr lang="en-US" altLang="ja-JP"/>
          </a:p>
        </p:txBody>
      </p:sp>
      <p:sp>
        <p:nvSpPr>
          <p:cNvPr id="30724"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712CA756-A0AB-4D6E-B65A-8CFCEEFBB9A9}" type="slidenum">
              <a:rPr kumimoji="0" lang="en-US" altLang="ja-JP" sz="1400" smtClean="0">
                <a:latin typeface="Verdana" pitchFamily="34" charset="0"/>
              </a:rPr>
              <a:pPr eaLnBrk="1" hangingPunct="1">
                <a:spcBef>
                  <a:spcPct val="0"/>
                </a:spcBef>
                <a:spcAft>
                  <a:spcPct val="0"/>
                </a:spcAft>
                <a:buFontTx/>
                <a:buNone/>
              </a:pPr>
              <a:t>10</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281939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a:bodyPr>
          <a:lstStyle/>
          <a:p>
            <a:pPr eaLnBrk="1" hangingPunct="1">
              <a:defRPr/>
            </a:pPr>
            <a:r>
              <a:rPr lang="ja-JP" altLang="en-US" sz="4000"/>
              <a:t>韓国における日本大衆文化の禁止</a:t>
            </a:r>
          </a:p>
        </p:txBody>
      </p:sp>
      <p:sp>
        <p:nvSpPr>
          <p:cNvPr id="15364" name="Rectangle 3"/>
          <p:cNvSpPr>
            <a:spLocks noGrp="1" noChangeArrowheads="1"/>
          </p:cNvSpPr>
          <p:nvPr>
            <p:ph idx="1"/>
          </p:nvPr>
        </p:nvSpPr>
        <p:spPr/>
        <p:txBody>
          <a:bodyPr>
            <a:normAutofit/>
          </a:bodyPr>
          <a:lstStyle/>
          <a:p>
            <a:pPr eaLnBrk="1" hangingPunct="1"/>
            <a:r>
              <a:rPr lang="ja-JP" altLang="en-US" sz="3300"/>
              <a:t>日本大衆文化（「社会の多数をしめる一般勤労階級・民衆」の文化を意味する）</a:t>
            </a:r>
          </a:p>
          <a:p>
            <a:pPr eaLnBrk="1" hangingPunct="1"/>
            <a:r>
              <a:rPr lang="en-US" altLang="ja-JP" sz="3300"/>
              <a:t>1948</a:t>
            </a:r>
            <a:r>
              <a:rPr lang="ja-JP" altLang="en-US" sz="3300"/>
              <a:t>年</a:t>
            </a:r>
            <a:r>
              <a:rPr lang="en-US" altLang="ja-JP" sz="3300"/>
              <a:t>7</a:t>
            </a:r>
            <a:r>
              <a:rPr lang="ja-JP" altLang="en-US" sz="3300"/>
              <a:t>月</a:t>
            </a:r>
            <a:r>
              <a:rPr lang="en-US" altLang="ja-JP" sz="3300"/>
              <a:t>17</a:t>
            </a:r>
            <a:r>
              <a:rPr lang="ja-JP" altLang="en-US" sz="3300"/>
              <a:t>日：大韓民国憲法</a:t>
            </a:r>
            <a:r>
              <a:rPr lang="en-US" altLang="ja-JP" sz="3300"/>
              <a:t>101</a:t>
            </a:r>
            <a:r>
              <a:rPr lang="ja-JP" altLang="en-US" sz="3300"/>
              <a:t>条</a:t>
            </a:r>
          </a:p>
          <a:p>
            <a:pPr lvl="1" eaLnBrk="1" hangingPunct="1"/>
            <a:r>
              <a:rPr lang="ja-JP" altLang="en-US" sz="2500"/>
              <a:t>「</a:t>
            </a:r>
            <a:r>
              <a:rPr lang="en-US" altLang="ja-JP" sz="2500"/>
              <a:t>1945</a:t>
            </a:r>
            <a:r>
              <a:rPr lang="ja-JP" altLang="en-US" sz="2500"/>
              <a:t>年</a:t>
            </a:r>
            <a:r>
              <a:rPr lang="en-US" altLang="ja-JP" sz="2500"/>
              <a:t>8</a:t>
            </a:r>
            <a:r>
              <a:rPr lang="ja-JP" altLang="en-US" sz="2500"/>
              <a:t>月</a:t>
            </a:r>
            <a:r>
              <a:rPr lang="en-US" altLang="ja-JP" sz="2500"/>
              <a:t>15</a:t>
            </a:r>
            <a:r>
              <a:rPr lang="ja-JP" altLang="en-US" sz="2500"/>
              <a:t>日以前の悪質な反民族行為」</a:t>
            </a:r>
          </a:p>
          <a:p>
            <a:pPr eaLnBrk="1" hangingPunct="1"/>
            <a:r>
              <a:rPr lang="ja-JP" altLang="en-US" sz="3300"/>
              <a:t>「反民族行為処罰法」（</a:t>
            </a:r>
            <a:r>
              <a:rPr lang="en-US" altLang="ja-JP" sz="3300"/>
              <a:t>1948</a:t>
            </a:r>
            <a:r>
              <a:rPr lang="ja-JP" altLang="en-US" sz="3300"/>
              <a:t>年</a:t>
            </a:r>
            <a:r>
              <a:rPr lang="en-US" altLang="ja-JP" sz="3300"/>
              <a:t>9</a:t>
            </a:r>
            <a:r>
              <a:rPr lang="ja-JP" altLang="en-US" sz="3300"/>
              <a:t>月</a:t>
            </a:r>
            <a:r>
              <a:rPr lang="en-US" altLang="ja-JP" sz="3300"/>
              <a:t>22</a:t>
            </a:r>
            <a:r>
              <a:rPr lang="ja-JP" altLang="en-US" sz="3300"/>
              <a:t>日</a:t>
            </a:r>
            <a:r>
              <a:rPr lang="en-US" altLang="ja-JP" sz="3300"/>
              <a:t>) </a:t>
            </a:r>
          </a:p>
          <a:p>
            <a:pPr lvl="1" eaLnBrk="1" hangingPunct="1"/>
            <a:r>
              <a:rPr lang="ja-JP" altLang="en-US" sz="2500"/>
              <a:t>適用対象は、</a:t>
            </a:r>
            <a:r>
              <a:rPr lang="ja-JP" altLang="en-US" sz="2500">
                <a:solidFill>
                  <a:srgbClr val="FF0000"/>
                </a:solidFill>
              </a:rPr>
              <a:t>日本の統治に追従・同調した警察官僚や文学者が中心</a:t>
            </a:r>
            <a:r>
              <a:rPr lang="ja-JP" altLang="en-US" sz="2500"/>
              <a:t>。日本への追従が「反民族行為」</a:t>
            </a:r>
          </a:p>
          <a:p>
            <a:pPr lvl="1" eaLnBrk="1" hangingPunct="1"/>
            <a:r>
              <a:rPr lang="ja-JP" altLang="en-US" sz="2500"/>
              <a:t>日本大衆文化の一掃は当然のこと</a:t>
            </a:r>
          </a:p>
          <a:p>
            <a:pPr eaLnBrk="1" hangingPunct="1"/>
            <a:endParaRPr lang="en-US" altLang="ja-JP" sz="280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5362"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15F79A53-94A2-4239-90A1-8C84C0B2180E}" type="slidenum">
              <a:rPr kumimoji="0" lang="en-US" altLang="ja-JP" smtClean="0"/>
              <a:pPr eaLnBrk="1" hangingPunct="1"/>
              <a:t>11</a:t>
            </a:fld>
            <a:endParaRPr kumimoji="0" lang="en-US" altLang="ja-JP"/>
          </a:p>
        </p:txBody>
      </p:sp>
    </p:spTree>
    <p:extLst>
      <p:ext uri="{BB962C8B-B14F-4D97-AF65-F5344CB8AC3E}">
        <p14:creationId xmlns:p14="http://schemas.microsoft.com/office/powerpoint/2010/main" val="4195267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a:bodyPr>
          <a:lstStyle/>
          <a:p>
            <a:pPr eaLnBrk="1" hangingPunct="1">
              <a:defRPr/>
            </a:pPr>
            <a:r>
              <a:rPr lang="ja-JP" altLang="en-US" sz="4000"/>
              <a:t>韓国における日本大衆文化の禁止</a:t>
            </a:r>
            <a:r>
              <a:rPr lang="en-US" altLang="ja-JP" sz="4000"/>
              <a:t>-2</a:t>
            </a:r>
          </a:p>
        </p:txBody>
      </p:sp>
      <p:sp>
        <p:nvSpPr>
          <p:cNvPr id="17412" name="Rectangle 3"/>
          <p:cNvSpPr>
            <a:spLocks noGrp="1" noChangeArrowheads="1"/>
          </p:cNvSpPr>
          <p:nvPr>
            <p:ph idx="1"/>
          </p:nvPr>
        </p:nvSpPr>
        <p:spPr/>
        <p:txBody>
          <a:bodyPr>
            <a:normAutofit/>
          </a:bodyPr>
          <a:lstStyle/>
          <a:p>
            <a:pPr eaLnBrk="1" hangingPunct="1"/>
            <a:r>
              <a:rPr lang="en-US" altLang="ja-JP" sz="3100"/>
              <a:t>1960</a:t>
            </a:r>
            <a:r>
              <a:rPr lang="ja-JP" altLang="en-US" sz="3100"/>
              <a:t>年代の朴正煕政権時代に制定された一連の法律群</a:t>
            </a:r>
          </a:p>
          <a:p>
            <a:pPr lvl="1" eaLnBrk="1" hangingPunct="1"/>
            <a:r>
              <a:rPr lang="ja-JP" altLang="en-US" sz="2500"/>
              <a:t>「反日感情」を理由に「民族の主体性涵養」や「民族文化の創造的開発」に反する日本文化の導入を阻止</a:t>
            </a:r>
          </a:p>
          <a:p>
            <a:pPr lvl="1" eaLnBrk="1" hangingPunct="1"/>
            <a:r>
              <a:rPr lang="ja-JP" altLang="en-US" sz="2500"/>
              <a:t>放送法、公演法、映画振興法、「音盤、ビデオおよびゲーム物に関する法律」、外国刊行物輸入配布に関する法律など。</a:t>
            </a:r>
          </a:p>
          <a:p>
            <a:pPr lvl="1" eaLnBrk="1" hangingPunct="1"/>
            <a:r>
              <a:rPr lang="ja-JP" altLang="en-US" sz="2500">
                <a:solidFill>
                  <a:srgbClr val="FF0000"/>
                </a:solidFill>
              </a:rPr>
              <a:t>これらの法律のどこにも、特定の外国文化（もちろん日本文化も）に対する規制の条項は存在しない</a:t>
            </a:r>
            <a:endParaRPr lang="ja-JP" altLang="en-US" sz="2500"/>
          </a:p>
          <a:p>
            <a:pPr eaLnBrk="1" hangingPunct="1"/>
            <a:endParaRPr lang="en-US" altLang="ja-JP" sz="280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741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905CDA2B-49ED-4398-AD5F-F54096D96FF2}" type="slidenum">
              <a:rPr kumimoji="0" lang="en-US" altLang="ja-JP" smtClean="0"/>
              <a:pPr eaLnBrk="1" hangingPunct="1"/>
              <a:t>12</a:t>
            </a:fld>
            <a:endParaRPr kumimoji="0" lang="en-US" altLang="ja-JP"/>
          </a:p>
        </p:txBody>
      </p:sp>
    </p:spTree>
    <p:extLst>
      <p:ext uri="{BB962C8B-B14F-4D97-AF65-F5344CB8AC3E}">
        <p14:creationId xmlns:p14="http://schemas.microsoft.com/office/powerpoint/2010/main" val="4147250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ormAutofit/>
          </a:bodyPr>
          <a:lstStyle/>
          <a:p>
            <a:pPr eaLnBrk="1" hangingPunct="1">
              <a:defRPr/>
            </a:pPr>
            <a:r>
              <a:rPr lang="ja-JP" altLang="en-US" sz="4000"/>
              <a:t>韓国における日本大衆文化の禁止</a:t>
            </a:r>
            <a:r>
              <a:rPr lang="en-US" altLang="ja-JP" sz="4000"/>
              <a:t>-3</a:t>
            </a:r>
          </a:p>
        </p:txBody>
      </p:sp>
      <p:sp>
        <p:nvSpPr>
          <p:cNvPr id="18436" name="Rectangle 3"/>
          <p:cNvSpPr>
            <a:spLocks noGrp="1" noChangeArrowheads="1"/>
          </p:cNvSpPr>
          <p:nvPr>
            <p:ph idx="1"/>
          </p:nvPr>
        </p:nvSpPr>
        <p:spPr/>
        <p:txBody>
          <a:bodyPr>
            <a:normAutofit/>
          </a:bodyPr>
          <a:lstStyle/>
          <a:p>
            <a:pPr eaLnBrk="1" hangingPunct="1">
              <a:lnSpc>
                <a:spcPct val="90000"/>
              </a:lnSpc>
            </a:pPr>
            <a:r>
              <a:rPr lang="en-US" altLang="ja-JP" sz="2800"/>
              <a:t>1965</a:t>
            </a:r>
            <a:r>
              <a:rPr lang="ja-JP" altLang="en-US" sz="2800"/>
              <a:t>年</a:t>
            </a:r>
            <a:r>
              <a:rPr lang="en-US" altLang="ja-JP" sz="2800"/>
              <a:t>11</a:t>
            </a:r>
            <a:r>
              <a:rPr lang="ja-JP" altLang="en-US" sz="2800"/>
              <a:t>月：歌謡審議規程と放送歌謡審議細則</a:t>
            </a:r>
          </a:p>
          <a:p>
            <a:pPr lvl="1" eaLnBrk="1" hangingPunct="1">
              <a:lnSpc>
                <a:spcPct val="90000"/>
              </a:lnSpc>
              <a:buFontTx/>
              <a:buNone/>
            </a:pPr>
            <a:r>
              <a:rPr lang="en-US" altLang="ja-JP" sz="2400"/>
              <a:t>-</a:t>
            </a:r>
            <a:r>
              <a:rPr lang="ja-JP" altLang="en-US" sz="2400"/>
              <a:t>日本の歌謡曲などに多い「都節（ミヤコブシ）音階」</a:t>
            </a:r>
          </a:p>
          <a:p>
            <a:pPr lvl="1" eaLnBrk="1" hangingPunct="1">
              <a:lnSpc>
                <a:spcPct val="90000"/>
              </a:lnSpc>
              <a:buFontTx/>
              <a:buNone/>
            </a:pPr>
            <a:r>
              <a:rPr lang="ja-JP" altLang="en-US" sz="2400"/>
              <a:t>  日本固有の音階で、「反民族的」であり、「低俗、退廃的</a:t>
            </a:r>
          </a:p>
          <a:p>
            <a:pPr lvl="1" eaLnBrk="1" hangingPunct="1">
              <a:lnSpc>
                <a:spcPct val="90000"/>
              </a:lnSpc>
              <a:buFontTx/>
              <a:buNone/>
            </a:pPr>
            <a:r>
              <a:rPr lang="ja-JP" altLang="en-US" sz="2400"/>
              <a:t> この音階の曲は韓国の歌であっても禁止され、「リズム、ムード、唱法などは事前に一律に規定しがたいため、その都度聴取しながら判定する」とされた。</a:t>
            </a:r>
          </a:p>
          <a:p>
            <a:pPr eaLnBrk="1" hangingPunct="1">
              <a:lnSpc>
                <a:spcPct val="90000"/>
              </a:lnSpc>
            </a:pPr>
            <a:r>
              <a:rPr lang="en-US" altLang="ja-JP" sz="2800"/>
              <a:t>1966</a:t>
            </a:r>
            <a:r>
              <a:rPr lang="ja-JP" altLang="en-US" sz="2800"/>
              <a:t>年</a:t>
            </a:r>
            <a:r>
              <a:rPr lang="en-US" altLang="ja-JP" sz="2800"/>
              <a:t>:</a:t>
            </a:r>
          </a:p>
          <a:p>
            <a:pPr lvl="1" eaLnBrk="1" hangingPunct="1">
              <a:lnSpc>
                <a:spcPct val="90000"/>
              </a:lnSpc>
            </a:pPr>
            <a:r>
              <a:rPr lang="ja-JP" altLang="en-US" sz="2400"/>
              <a:t>「倭色歌謡」として</a:t>
            </a:r>
            <a:r>
              <a:rPr lang="en-US" altLang="ja-JP" sz="2400"/>
              <a:t>19</a:t>
            </a:r>
            <a:r>
              <a:rPr lang="ja-JP" altLang="en-US" sz="2400"/>
              <a:t>曲が放送禁止</a:t>
            </a:r>
          </a:p>
          <a:p>
            <a:pPr eaLnBrk="1" hangingPunct="1">
              <a:lnSpc>
                <a:spcPct val="90000"/>
              </a:lnSpc>
            </a:pPr>
            <a:r>
              <a:rPr lang="en-US" altLang="ja-JP" sz="2800"/>
              <a:t>1980</a:t>
            </a:r>
            <a:r>
              <a:rPr lang="ja-JP" altLang="en-US" sz="2800"/>
              <a:t>年代：全斗煥政権</a:t>
            </a:r>
          </a:p>
          <a:p>
            <a:pPr lvl="1" eaLnBrk="1" hangingPunct="1">
              <a:lnSpc>
                <a:spcPct val="90000"/>
              </a:lnSpc>
            </a:pPr>
            <a:r>
              <a:rPr lang="ja-JP" altLang="en-US" sz="2400"/>
              <a:t>「表現の自由を統制しすぎた」として「倭色歌謡」が解禁されるまで、放送禁止曲は</a:t>
            </a:r>
            <a:r>
              <a:rPr lang="en-US" altLang="ja-JP" sz="2400"/>
              <a:t>250</a:t>
            </a:r>
            <a:r>
              <a:rPr lang="ja-JP" altLang="en-US" sz="2400"/>
              <a:t>曲に達していたという。 </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8434"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C462EFDF-0B30-4918-9AB1-850AAD96AB6A}" type="slidenum">
              <a:rPr kumimoji="0" lang="en-US" altLang="ja-JP" smtClean="0"/>
              <a:pPr eaLnBrk="1" hangingPunct="1"/>
              <a:t>13</a:t>
            </a:fld>
            <a:endParaRPr kumimoji="0" lang="en-US" altLang="ja-JP"/>
          </a:p>
        </p:txBody>
      </p:sp>
    </p:spTree>
    <p:extLst>
      <p:ext uri="{BB962C8B-B14F-4D97-AF65-F5344CB8AC3E}">
        <p14:creationId xmlns:p14="http://schemas.microsoft.com/office/powerpoint/2010/main" val="278947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42913" y="476250"/>
            <a:ext cx="8243887" cy="941388"/>
          </a:xfrm>
        </p:spPr>
        <p:txBody>
          <a:bodyPr/>
          <a:lstStyle/>
          <a:p>
            <a:pPr eaLnBrk="1" hangingPunct="1">
              <a:defRPr/>
            </a:pPr>
            <a:r>
              <a:rPr lang="ja-JP" altLang="en-US" sz="3200" dirty="0"/>
              <a:t>韓国における日本大衆文化開放</a:t>
            </a:r>
          </a:p>
        </p:txBody>
      </p:sp>
      <p:sp>
        <p:nvSpPr>
          <p:cNvPr id="19460" name="Rectangle 3"/>
          <p:cNvSpPr>
            <a:spLocks noGrp="1" noChangeArrowheads="1"/>
          </p:cNvSpPr>
          <p:nvPr>
            <p:ph idx="1"/>
          </p:nvPr>
        </p:nvSpPr>
        <p:spPr/>
        <p:txBody>
          <a:bodyPr>
            <a:noAutofit/>
          </a:bodyPr>
          <a:lstStyle/>
          <a:p>
            <a:pPr eaLnBrk="1" hangingPunct="1">
              <a:buFont typeface="Wingdings" panose="05000000000000000000" pitchFamily="2" charset="2"/>
              <a:buChar char="ü"/>
            </a:pPr>
            <a:r>
              <a:rPr lang="en-US" altLang="ja-JP" dirty="0"/>
              <a:t>1998/10:</a:t>
            </a:r>
            <a:r>
              <a:rPr lang="ja-JP" altLang="en-US" dirty="0"/>
              <a:t>第１次開放　金大中大統領 </a:t>
            </a:r>
          </a:p>
          <a:p>
            <a:pPr lvl="1" eaLnBrk="1" hangingPunct="1"/>
            <a:r>
              <a:rPr lang="ja-JP" altLang="en-US" sz="2400" dirty="0"/>
              <a:t>映画（四大国際映画祭の受賞作品）やビデオ（劇場公開されたもの）、出版（日本語の漫画、漫画雑誌）が対象となった。 </a:t>
            </a:r>
          </a:p>
          <a:p>
            <a:pPr eaLnBrk="1" hangingPunct="1">
              <a:buFont typeface="Wingdings" panose="05000000000000000000" pitchFamily="2" charset="2"/>
              <a:buChar char="ü"/>
            </a:pPr>
            <a:r>
              <a:rPr lang="en-US" altLang="ja-JP" dirty="0"/>
              <a:t>1999/09:</a:t>
            </a:r>
            <a:r>
              <a:rPr lang="ja-JP" altLang="en-US" dirty="0"/>
              <a:t>第２次開放</a:t>
            </a:r>
          </a:p>
          <a:p>
            <a:pPr lvl="1" eaLnBrk="1" hangingPunct="1"/>
            <a:r>
              <a:rPr lang="ja-JP" altLang="en-US" sz="2400" dirty="0"/>
              <a:t>劇場用アニメを除く映画が大幅開放された。</a:t>
            </a:r>
          </a:p>
          <a:p>
            <a:pPr lvl="1" eaLnBrk="1" hangingPunct="1"/>
            <a:r>
              <a:rPr lang="en-US" altLang="ja-JP" sz="2400" dirty="0"/>
              <a:t>2000</a:t>
            </a:r>
            <a:r>
              <a:rPr lang="ja-JP" altLang="en-US" sz="2400" dirty="0"/>
              <a:t>席以下の室内公演場での歌謡公演も開放された（ただし、実況放送やビデオなどの販売は不可</a:t>
            </a:r>
            <a:endParaRPr lang="en-US" altLang="ja-JP" sz="2400" dirty="0"/>
          </a:p>
          <a:p>
            <a:pPr lvl="1" eaLnBrk="1" hangingPunct="1"/>
            <a:endParaRPr lang="ja-JP" altLang="en-US" sz="2400" dirty="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endParaRPr lang="en-US" altLang="ja-JP" dirty="0"/>
          </a:p>
        </p:txBody>
      </p:sp>
      <p:sp>
        <p:nvSpPr>
          <p:cNvPr id="19458"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3BEFF51C-0689-4172-B3CE-6D1236BAD8F1}" type="slidenum">
              <a:rPr kumimoji="0" lang="en-US" altLang="ja-JP" smtClean="0"/>
              <a:pPr eaLnBrk="1" hangingPunct="1"/>
              <a:t>14</a:t>
            </a:fld>
            <a:endParaRPr kumimoji="0" lang="en-US" altLang="ja-JP"/>
          </a:p>
        </p:txBody>
      </p:sp>
    </p:spTree>
    <p:extLst>
      <p:ext uri="{BB962C8B-B14F-4D97-AF65-F5344CB8AC3E}">
        <p14:creationId xmlns:p14="http://schemas.microsoft.com/office/powerpoint/2010/main" val="376804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42913" y="692150"/>
            <a:ext cx="8243887" cy="576263"/>
          </a:xfrm>
        </p:spPr>
        <p:txBody>
          <a:bodyPr>
            <a:normAutofit fontScale="90000"/>
          </a:bodyPr>
          <a:lstStyle/>
          <a:p>
            <a:pPr eaLnBrk="1" hangingPunct="1">
              <a:defRPr/>
            </a:pPr>
            <a:r>
              <a:rPr lang="ja-JP" altLang="en-US" sz="4000" u="sng" dirty="0">
                <a:hlinkClick r:id="" action="ppaction://noaction"/>
              </a:rPr>
              <a:t>　</a:t>
            </a:r>
            <a:endParaRPr lang="ja-JP" altLang="en-US" sz="4000" u="sng" dirty="0"/>
          </a:p>
        </p:txBody>
      </p:sp>
      <p:sp>
        <p:nvSpPr>
          <p:cNvPr id="20484" name="Rectangle 3"/>
          <p:cNvSpPr>
            <a:spLocks noGrp="1" noChangeArrowheads="1"/>
          </p:cNvSpPr>
          <p:nvPr>
            <p:ph idx="1"/>
          </p:nvPr>
        </p:nvSpPr>
        <p:spPr>
          <a:xfrm>
            <a:off x="457200" y="620688"/>
            <a:ext cx="8229600" cy="5435625"/>
          </a:xfrm>
        </p:spPr>
        <p:txBody>
          <a:bodyPr>
            <a:noAutofit/>
          </a:bodyPr>
          <a:lstStyle/>
          <a:p>
            <a:pPr marL="964692" lvl="1" indent="-571500">
              <a:buFont typeface="Wingdings" panose="05000000000000000000" pitchFamily="2" charset="2"/>
              <a:buChar char="ü"/>
            </a:pPr>
            <a:r>
              <a:rPr lang="en-US" altLang="ja-JP" sz="2800" dirty="0"/>
              <a:t>2000/06:</a:t>
            </a:r>
            <a:r>
              <a:rPr lang="ja-JP" altLang="en-US" sz="2800" dirty="0"/>
              <a:t>第３次開放</a:t>
            </a:r>
          </a:p>
          <a:p>
            <a:pPr marL="850392" lvl="1" indent="-457200">
              <a:buFont typeface="Arial" panose="020B0604020202020204" pitchFamily="34" charset="0"/>
              <a:buChar char="•"/>
            </a:pPr>
            <a:r>
              <a:rPr lang="en-US" altLang="ja-JP" sz="2400" dirty="0"/>
              <a:t>18</a:t>
            </a:r>
            <a:r>
              <a:rPr lang="ja-JP" altLang="en-US" sz="2400" dirty="0"/>
              <a:t>歳未満不可のものを除いてすべての映画作品（劇場用アニメを除く）、歌謡公演は全面開放</a:t>
            </a:r>
          </a:p>
          <a:p>
            <a:pPr marL="964692" lvl="1" indent="-571500">
              <a:buFont typeface="Arial" panose="020B0604020202020204" pitchFamily="34" charset="0"/>
              <a:buChar char="•"/>
            </a:pPr>
            <a:r>
              <a:rPr lang="ja-JP" altLang="en-US" sz="2400" dirty="0"/>
              <a:t>レコードは日本語による歌以外（演奏のみ、翻訳）は開放</a:t>
            </a:r>
          </a:p>
          <a:p>
            <a:pPr marL="964692" lvl="1" indent="-571500">
              <a:buFont typeface="Arial" panose="020B0604020202020204" pitchFamily="34" charset="0"/>
              <a:buChar char="•"/>
            </a:pPr>
            <a:r>
              <a:rPr lang="ja-JP" altLang="en-US" sz="2400" dirty="0"/>
              <a:t>放送では、報道番組やドキュメンタリーが開放</a:t>
            </a:r>
          </a:p>
          <a:p>
            <a:pPr marL="964692" lvl="1" indent="-571500" eaLnBrk="1" hangingPunct="1">
              <a:buFont typeface="Wingdings" panose="05000000000000000000" pitchFamily="2" charset="2"/>
              <a:buChar char="ü"/>
            </a:pPr>
            <a:r>
              <a:rPr lang="en-US" altLang="ja-JP" sz="2800" dirty="0">
                <a:latin typeface="+mj-lt"/>
              </a:rPr>
              <a:t>2004/01 </a:t>
            </a:r>
            <a:r>
              <a:rPr lang="ja-JP" altLang="en-US" sz="2800" dirty="0">
                <a:latin typeface="+mj-lt"/>
              </a:rPr>
              <a:t>第４次開放</a:t>
            </a:r>
            <a:endParaRPr lang="en-US" altLang="ja-JP" sz="2800" dirty="0">
              <a:latin typeface="+mj-lt"/>
            </a:endParaRPr>
          </a:p>
          <a:p>
            <a:pPr lvl="1">
              <a:lnSpc>
                <a:spcPct val="90000"/>
              </a:lnSpc>
            </a:pPr>
            <a:r>
              <a:rPr lang="en-US" altLang="ja-JP" sz="2400" dirty="0"/>
              <a:t>2004</a:t>
            </a:r>
            <a:r>
              <a:rPr lang="ja-JP" altLang="en-US" sz="2400" dirty="0"/>
              <a:t>年</a:t>
            </a:r>
            <a:r>
              <a:rPr lang="en-US" altLang="ja-JP" sz="2400" dirty="0"/>
              <a:t>1</a:t>
            </a:r>
            <a:r>
              <a:rPr lang="ja-JP" altLang="en-US" sz="2400" dirty="0"/>
              <a:t>月：日本語の音楽</a:t>
            </a:r>
            <a:r>
              <a:rPr lang="en-US" altLang="ja-JP" sz="2400" dirty="0"/>
              <a:t>CD</a:t>
            </a:r>
            <a:r>
              <a:rPr lang="ja-JP" altLang="en-US" sz="2400" dirty="0"/>
              <a:t>や日本製ゲームソフトの販売、日本映画（アニメを除く）上映が全面解禁</a:t>
            </a:r>
          </a:p>
          <a:p>
            <a:pPr lvl="1">
              <a:lnSpc>
                <a:spcPct val="90000"/>
              </a:lnSpc>
            </a:pPr>
            <a:r>
              <a:rPr lang="ja-JP" altLang="en-US" sz="2400" dirty="0"/>
              <a:t>映画はすべて開放、ビデオは国内公開がすべて開放</a:t>
            </a:r>
          </a:p>
          <a:p>
            <a:pPr lvl="1">
              <a:lnSpc>
                <a:spcPct val="90000"/>
              </a:lnSpc>
            </a:pPr>
            <a:r>
              <a:rPr lang="ja-JP" altLang="en-US" sz="2400" dirty="0"/>
              <a:t>日本語を含むすべてのレコード（</a:t>
            </a:r>
            <a:r>
              <a:rPr lang="en-US" altLang="ja-JP" sz="2400" dirty="0"/>
              <a:t>CD</a:t>
            </a:r>
            <a:r>
              <a:rPr lang="ja-JP" altLang="en-US" sz="2400" dirty="0" err="1"/>
              <a:t>、</a:t>
            </a:r>
            <a:r>
              <a:rPr lang="ja-JP" altLang="en-US" sz="2400" dirty="0"/>
              <a:t>テープ等）、ゲームソフトがすべて開放された。</a:t>
            </a:r>
          </a:p>
          <a:p>
            <a:pPr lvl="1">
              <a:lnSpc>
                <a:spcPct val="90000"/>
              </a:lnSpc>
            </a:pPr>
            <a:r>
              <a:rPr lang="en-US" altLang="ja-JP" sz="2400" dirty="0"/>
              <a:t>2006</a:t>
            </a:r>
            <a:r>
              <a:rPr lang="ja-JP" altLang="en-US" sz="2400" dirty="0"/>
              <a:t>年　劇場用アニメ、全面開放の予定</a:t>
            </a:r>
            <a:br>
              <a:rPr lang="ja-JP" altLang="en-US" sz="2600" dirty="0"/>
            </a:br>
            <a:endParaRPr lang="ja-JP" altLang="en-US" sz="2600" dirty="0"/>
          </a:p>
          <a:p>
            <a:pPr marL="393192" lvl="1" indent="0" eaLnBrk="1" hangingPunct="1">
              <a:buNone/>
            </a:pPr>
            <a:endParaRPr lang="ja-JP" altLang="en-US" sz="2000" b="1" u="sng" dirty="0">
              <a:effectLst>
                <a:outerShdw blurRad="38100" dist="38100" dir="2700000" algn="tl">
                  <a:srgbClr val="000000">
                    <a:alpha val="43137"/>
                  </a:srgbClr>
                </a:outerShdw>
              </a:effectLst>
              <a:latin typeface="+mj-lt"/>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20482"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9E85018E-BE9F-4C41-8158-369C0D3558FE}" type="slidenum">
              <a:rPr kumimoji="0" lang="en-US" altLang="ja-JP" smtClean="0"/>
              <a:pPr eaLnBrk="1" hangingPunct="1"/>
              <a:t>15</a:t>
            </a:fld>
            <a:endParaRPr kumimoji="0" lang="en-US" altLang="ja-JP"/>
          </a:p>
        </p:txBody>
      </p:sp>
    </p:spTree>
    <p:extLst>
      <p:ext uri="{BB962C8B-B14F-4D97-AF65-F5344CB8AC3E}">
        <p14:creationId xmlns:p14="http://schemas.microsoft.com/office/powerpoint/2010/main" val="3489043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42913" y="0"/>
            <a:ext cx="8450262" cy="1341438"/>
          </a:xfrm>
        </p:spPr>
        <p:txBody>
          <a:bodyPr>
            <a:noAutofit/>
          </a:bodyPr>
          <a:lstStyle/>
          <a:p>
            <a:pPr algn="l" eaLnBrk="1" hangingPunct="1">
              <a:defRPr/>
            </a:pPr>
            <a:r>
              <a:rPr lang="ja-JP" altLang="en-US" sz="2000" b="1" dirty="0">
                <a:latin typeface="ＭＳ Ｐゴシック" pitchFamily="50" charset="-128"/>
              </a:rPr>
              <a:t>第</a:t>
            </a:r>
            <a:r>
              <a:rPr lang="en-US" altLang="ja-JP" sz="2000" b="1" dirty="0">
                <a:latin typeface="ＭＳ Ｐゴシック" pitchFamily="50" charset="-128"/>
              </a:rPr>
              <a:t>3</a:t>
            </a:r>
            <a:r>
              <a:rPr lang="ja-JP" altLang="en-US" sz="2000" b="1" dirty="0">
                <a:latin typeface="ＭＳ Ｐゴシック" pitchFamily="50" charset="-128"/>
              </a:rPr>
              <a:t>次開放（</a:t>
            </a:r>
            <a:r>
              <a:rPr lang="en-US" altLang="ja-JP" sz="2000" b="1" dirty="0">
                <a:latin typeface="ＭＳ Ｐゴシック" pitchFamily="50" charset="-128"/>
              </a:rPr>
              <a:t>2000</a:t>
            </a:r>
            <a:r>
              <a:rPr lang="ja-JP" altLang="en-US" sz="2000" b="1" dirty="0">
                <a:latin typeface="ＭＳ Ｐゴシック" pitchFamily="50" charset="-128"/>
              </a:rPr>
              <a:t>年</a:t>
            </a:r>
            <a:r>
              <a:rPr lang="en-US" altLang="ja-JP" sz="2000" b="1" dirty="0">
                <a:latin typeface="ＭＳ Ｐゴシック" pitchFamily="50" charset="-128"/>
              </a:rPr>
              <a:t>6</a:t>
            </a:r>
            <a:r>
              <a:rPr lang="ja-JP" altLang="en-US" sz="2000" b="1" dirty="0">
                <a:latin typeface="ＭＳ Ｐゴシック" pitchFamily="50" charset="-128"/>
              </a:rPr>
              <a:t>月</a:t>
            </a:r>
            <a:r>
              <a:rPr lang="en-US" altLang="ja-JP" sz="2000" b="1" dirty="0">
                <a:latin typeface="ＭＳ Ｐゴシック" pitchFamily="50" charset="-128"/>
              </a:rPr>
              <a:t>27</a:t>
            </a:r>
            <a:r>
              <a:rPr lang="ja-JP" altLang="en-US" sz="2000" b="1" dirty="0">
                <a:latin typeface="ＭＳ Ｐゴシック" pitchFamily="50" charset="-128"/>
              </a:rPr>
              <a:t>日）　○ 映画及びビデオ○ 歌謡公演、レコード　○ ゲームソフト○ 放送</a:t>
            </a:r>
          </a:p>
        </p:txBody>
      </p:sp>
      <p:sp>
        <p:nvSpPr>
          <p:cNvPr id="22532" name="Rectangle 3"/>
          <p:cNvSpPr>
            <a:spLocks noGrp="1" noChangeArrowheads="1"/>
          </p:cNvSpPr>
          <p:nvPr>
            <p:ph idx="1"/>
          </p:nvPr>
        </p:nvSpPr>
        <p:spPr>
          <a:xfrm>
            <a:off x="457200" y="2348879"/>
            <a:ext cx="8229600" cy="3707433"/>
          </a:xfrm>
        </p:spPr>
        <p:txBody>
          <a:bodyPr/>
          <a:lstStyle/>
          <a:p>
            <a:pPr eaLnBrk="1" hangingPunct="1">
              <a:lnSpc>
                <a:spcPct val="80000"/>
              </a:lnSpc>
              <a:buFontTx/>
              <a:buChar char="-"/>
            </a:pPr>
            <a:r>
              <a:rPr lang="ja-JP" altLang="en-US" sz="2000" dirty="0">
                <a:latin typeface="ＭＳ Ｐゴシック" charset="-128"/>
              </a:rPr>
              <a:t>「</a:t>
            </a:r>
            <a:r>
              <a:rPr lang="en-US" altLang="ja-JP" sz="2000" dirty="0">
                <a:latin typeface="ＭＳ Ｐゴシック" charset="-128"/>
              </a:rPr>
              <a:t>18</a:t>
            </a:r>
            <a:r>
              <a:rPr lang="ja-JP" altLang="en-US" sz="2000" dirty="0">
                <a:latin typeface="ＭＳ Ｐゴシック" charset="-128"/>
              </a:rPr>
              <a:t>歳未満観覧不可」の作品以外は全て開放（劇場用アニメ除く）。 </a:t>
            </a:r>
          </a:p>
          <a:p>
            <a:pPr eaLnBrk="1" hangingPunct="1">
              <a:lnSpc>
                <a:spcPct val="80000"/>
              </a:lnSpc>
              <a:buFontTx/>
              <a:buChar char="-"/>
            </a:pPr>
            <a:r>
              <a:rPr lang="ja-JP" altLang="en-US" sz="2000" dirty="0">
                <a:latin typeface="ＭＳ Ｐゴシック" charset="-128"/>
              </a:rPr>
              <a:t> 国際映画祭で受賞した劇場用アニメを開放。</a:t>
            </a:r>
          </a:p>
          <a:p>
            <a:pPr eaLnBrk="1" hangingPunct="1">
              <a:lnSpc>
                <a:spcPct val="80000"/>
              </a:lnSpc>
              <a:buFontTx/>
              <a:buChar char="-"/>
            </a:pPr>
            <a:r>
              <a:rPr lang="ja-JP" altLang="en-US" sz="2000" dirty="0">
                <a:latin typeface="ＭＳ Ｐゴシック" charset="-128"/>
              </a:rPr>
              <a:t> ビデオは劇場で公開されたものにつき開放。 </a:t>
            </a:r>
          </a:p>
          <a:p>
            <a:pPr eaLnBrk="1" hangingPunct="1">
              <a:lnSpc>
                <a:spcPct val="80000"/>
              </a:lnSpc>
              <a:buFontTx/>
              <a:buChar char="-"/>
            </a:pPr>
            <a:r>
              <a:rPr lang="ja-JP" altLang="en-US" sz="2000" dirty="0">
                <a:latin typeface="ＭＳ Ｐゴシック" charset="-128"/>
              </a:rPr>
              <a:t>歌謡公演は、室内外の区別なく全面開放。 </a:t>
            </a:r>
          </a:p>
          <a:p>
            <a:pPr eaLnBrk="1" hangingPunct="1">
              <a:lnSpc>
                <a:spcPct val="80000"/>
              </a:lnSpc>
              <a:buFontTx/>
              <a:buChar char="-"/>
            </a:pPr>
            <a:r>
              <a:rPr lang="ja-JP" altLang="en-US" sz="2000" dirty="0">
                <a:latin typeface="ＭＳ Ｐゴシック" charset="-128"/>
              </a:rPr>
              <a:t>レコードは、日本語による歌以外（演奏のみ、第三国語・韓国語翻訳による）を開放。 </a:t>
            </a:r>
          </a:p>
          <a:p>
            <a:pPr eaLnBrk="1" hangingPunct="1">
              <a:lnSpc>
                <a:spcPct val="80000"/>
              </a:lnSpc>
              <a:buFontTx/>
              <a:buNone/>
            </a:pPr>
            <a:r>
              <a:rPr lang="ja-JP" altLang="en-US" sz="2000" dirty="0">
                <a:latin typeface="ＭＳ Ｐゴシック" charset="-128"/>
              </a:rPr>
              <a:t>      </a:t>
            </a:r>
            <a:r>
              <a:rPr lang="en-US" altLang="ja-JP" sz="2000" dirty="0">
                <a:latin typeface="ＭＳ Ｐゴシック" charset="-128"/>
              </a:rPr>
              <a:t>-</a:t>
            </a:r>
            <a:r>
              <a:rPr lang="ja-JP" altLang="en-US" sz="2000" dirty="0">
                <a:latin typeface="ＭＳ Ｐゴシック" charset="-128"/>
              </a:rPr>
              <a:t>　ゲーム機用テレビゲームソフト以外のゲームソフト（パソコンゲーム、  </a:t>
            </a:r>
          </a:p>
          <a:p>
            <a:pPr eaLnBrk="1" hangingPunct="1">
              <a:lnSpc>
                <a:spcPct val="80000"/>
              </a:lnSpc>
              <a:buFontTx/>
              <a:buNone/>
            </a:pPr>
            <a:r>
              <a:rPr lang="ja-JP" altLang="en-US" sz="2000" dirty="0">
                <a:latin typeface="ＭＳ Ｐゴシック" charset="-128"/>
              </a:rPr>
              <a:t>          オンラインゲーム、ゲームセンター用のゲーム等）を開放。</a:t>
            </a:r>
          </a:p>
          <a:p>
            <a:pPr eaLnBrk="1" hangingPunct="1">
              <a:lnSpc>
                <a:spcPct val="80000"/>
              </a:lnSpc>
              <a:buFontTx/>
              <a:buChar char="-"/>
            </a:pPr>
            <a:r>
              <a:rPr lang="ja-JP" altLang="en-US" sz="2000" dirty="0">
                <a:latin typeface="ＭＳ Ｐゴシック" charset="-128"/>
              </a:rPr>
              <a:t>全ての放送媒体によるスポーツ、ドキュメンタリー、報道番組の放送を開放。 </a:t>
            </a:r>
          </a:p>
          <a:p>
            <a:pPr eaLnBrk="1" hangingPunct="1">
              <a:lnSpc>
                <a:spcPct val="80000"/>
              </a:lnSpc>
              <a:buFontTx/>
              <a:buChar char="-"/>
            </a:pPr>
            <a:r>
              <a:rPr lang="ja-JP" altLang="en-US" sz="2000" dirty="0">
                <a:latin typeface="ＭＳ Ｐゴシック" charset="-128"/>
              </a:rPr>
              <a:t>映画のテレビ放映については、ケーブル・テレビ、衛星放送において第二次開放の基準を満たす劇場公開された作品を開放。 </a:t>
            </a:r>
          </a:p>
          <a:p>
            <a:pPr eaLnBrk="1" hangingPunct="1">
              <a:lnSpc>
                <a:spcPct val="80000"/>
              </a:lnSpc>
            </a:pPr>
            <a:endParaRPr lang="en-US" altLang="ja-JP" sz="2000" dirty="0">
              <a:latin typeface="ＭＳ Ｐゴシック" charset="-128"/>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22530"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3082A2AB-9451-4440-9F25-7A0C512DE3DF}" type="slidenum">
              <a:rPr kumimoji="0" lang="en-US" altLang="ja-JP" smtClean="0"/>
              <a:pPr eaLnBrk="1" hangingPunct="1"/>
              <a:t>16</a:t>
            </a:fld>
            <a:endParaRPr kumimoji="0" lang="en-US" altLang="ja-JP"/>
          </a:p>
        </p:txBody>
      </p:sp>
    </p:spTree>
    <p:extLst>
      <p:ext uri="{BB962C8B-B14F-4D97-AF65-F5344CB8AC3E}">
        <p14:creationId xmlns:p14="http://schemas.microsoft.com/office/powerpoint/2010/main" val="343833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37A5AD75-5AC0-448B-AF6F-FE1FF6FFA702}" type="slidenum">
              <a:rPr kumimoji="1" lang="ja-JP" altLang="en-US" smtClean="0"/>
              <a:t>17</a:t>
            </a:fld>
            <a:endParaRPr kumimoji="1" lang="ja-JP" altLang="en-US"/>
          </a:p>
        </p:txBody>
      </p:sp>
      <p:graphicFrame>
        <p:nvGraphicFramePr>
          <p:cNvPr id="4" name="コンテンツ プレースホルダー 3"/>
          <p:cNvGraphicFramePr>
            <a:graphicFrameLocks noGrp="1"/>
          </p:cNvGraphicFramePr>
          <p:nvPr>
            <p:ph idx="4294967295"/>
            <p:extLst>
              <p:ext uri="{D42A27DB-BD31-4B8C-83A1-F6EECF244321}">
                <p14:modId xmlns:p14="http://schemas.microsoft.com/office/powerpoint/2010/main" val="2241409707"/>
              </p:ext>
            </p:extLst>
          </p:nvPr>
        </p:nvGraphicFramePr>
        <p:xfrm>
          <a:off x="358775" y="620713"/>
          <a:ext cx="8784976" cy="6048676"/>
        </p:xfrm>
        <a:graphic>
          <a:graphicData uri="http://schemas.openxmlformats.org/drawingml/2006/table">
            <a:tbl>
              <a:tblPr firstRow="1" firstCol="1" bandRow="1">
                <a:tableStyleId>{5C22544A-7EE6-4342-B048-85BDC9FD1C3A}</a:tableStyleId>
              </a:tblPr>
              <a:tblGrid>
                <a:gridCol w="2163773">
                  <a:extLst>
                    <a:ext uri="{9D8B030D-6E8A-4147-A177-3AD203B41FA5}">
                      <a16:colId xmlns:a16="http://schemas.microsoft.com/office/drawing/2014/main" val="20000"/>
                    </a:ext>
                  </a:extLst>
                </a:gridCol>
                <a:gridCol w="1463177">
                  <a:extLst>
                    <a:ext uri="{9D8B030D-6E8A-4147-A177-3AD203B41FA5}">
                      <a16:colId xmlns:a16="http://schemas.microsoft.com/office/drawing/2014/main" val="20001"/>
                    </a:ext>
                  </a:extLst>
                </a:gridCol>
                <a:gridCol w="837368">
                  <a:extLst>
                    <a:ext uri="{9D8B030D-6E8A-4147-A177-3AD203B41FA5}">
                      <a16:colId xmlns:a16="http://schemas.microsoft.com/office/drawing/2014/main" val="20002"/>
                    </a:ext>
                  </a:extLst>
                </a:gridCol>
                <a:gridCol w="2228716">
                  <a:extLst>
                    <a:ext uri="{9D8B030D-6E8A-4147-A177-3AD203B41FA5}">
                      <a16:colId xmlns:a16="http://schemas.microsoft.com/office/drawing/2014/main" val="20003"/>
                    </a:ext>
                  </a:extLst>
                </a:gridCol>
                <a:gridCol w="1289015">
                  <a:extLst>
                    <a:ext uri="{9D8B030D-6E8A-4147-A177-3AD203B41FA5}">
                      <a16:colId xmlns:a16="http://schemas.microsoft.com/office/drawing/2014/main" val="20004"/>
                    </a:ext>
                  </a:extLst>
                </a:gridCol>
                <a:gridCol w="802927">
                  <a:extLst>
                    <a:ext uri="{9D8B030D-6E8A-4147-A177-3AD203B41FA5}">
                      <a16:colId xmlns:a16="http://schemas.microsoft.com/office/drawing/2014/main" val="20005"/>
                    </a:ext>
                  </a:extLst>
                </a:gridCol>
              </a:tblGrid>
              <a:tr h="241710">
                <a:tc>
                  <a:txBody>
                    <a:bodyPr/>
                    <a:lstStyle/>
                    <a:p>
                      <a:pPr algn="ctr">
                        <a:spcAft>
                          <a:spcPts val="0"/>
                        </a:spcAft>
                      </a:pPr>
                      <a:r>
                        <a:rPr lang="ja-JP" sz="1050" kern="0" dirty="0">
                          <a:effectLst/>
                        </a:rPr>
                        <a:t>作品名（日本）</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放送局</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視聴率</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作品名（韓国）</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放送局</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視聴率</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0"/>
                  </a:ext>
                </a:extLst>
              </a:tr>
              <a:tr h="315422">
                <a:tc>
                  <a:txBody>
                    <a:bodyPr/>
                    <a:lstStyle/>
                    <a:p>
                      <a:pPr algn="ctr">
                        <a:spcAft>
                          <a:spcPts val="0"/>
                        </a:spcAft>
                      </a:pPr>
                      <a:r>
                        <a:rPr lang="en-US" sz="1050" kern="0" dirty="0">
                          <a:effectLst/>
                        </a:rPr>
                        <a:t>101</a:t>
                      </a:r>
                      <a:r>
                        <a:rPr lang="ja-JP" sz="1050" kern="0" dirty="0">
                          <a:effectLst/>
                        </a:rPr>
                        <a:t>回目のプロポーズ</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フジテレビ（</a:t>
                      </a:r>
                      <a:r>
                        <a:rPr lang="en-US" sz="1050" kern="0" dirty="0">
                          <a:effectLst/>
                        </a:rPr>
                        <a:t>1991</a:t>
                      </a:r>
                      <a:r>
                        <a:rPr lang="ja-JP" sz="1050" kern="0" dirty="0">
                          <a:effectLst/>
                        </a:rPr>
                        <a:t>）</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23.6%</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101</a:t>
                      </a:r>
                      <a:r>
                        <a:rPr lang="ja-JP" sz="1050" kern="0">
                          <a:effectLst/>
                        </a:rPr>
                        <a:t>回目のプロポーズ</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SBS(2006)</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8.3%</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1"/>
                  </a:ext>
                </a:extLst>
              </a:tr>
              <a:tr h="300449">
                <a:tc>
                  <a:txBody>
                    <a:bodyPr/>
                    <a:lstStyle/>
                    <a:p>
                      <a:pPr algn="ctr">
                        <a:spcAft>
                          <a:spcPts val="0"/>
                        </a:spcAft>
                      </a:pPr>
                      <a:r>
                        <a:rPr lang="ja-JP" sz="1050" kern="0" dirty="0">
                          <a:effectLst/>
                        </a:rPr>
                        <a:t>恋人よ</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フジテレビ（</a:t>
                      </a:r>
                      <a:r>
                        <a:rPr lang="en-US" sz="1050" kern="0" dirty="0">
                          <a:effectLst/>
                        </a:rPr>
                        <a:t>1995</a:t>
                      </a:r>
                      <a:r>
                        <a:rPr lang="ja-JP" sz="1050" kern="0" dirty="0">
                          <a:effectLst/>
                        </a:rPr>
                        <a:t>）</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15.2%</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恋人よ</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SBS(2007)</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約</a:t>
                      </a:r>
                      <a:r>
                        <a:rPr lang="en-US" sz="1050" kern="0">
                          <a:effectLst/>
                        </a:rPr>
                        <a:t>10%</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2"/>
                  </a:ext>
                </a:extLst>
              </a:tr>
              <a:tr h="297553">
                <a:tc>
                  <a:txBody>
                    <a:bodyPr/>
                    <a:lstStyle/>
                    <a:p>
                      <a:pPr algn="ctr">
                        <a:spcAft>
                          <a:spcPts val="0"/>
                        </a:spcAft>
                      </a:pPr>
                      <a:r>
                        <a:rPr lang="ja-JP" sz="1050" kern="0" dirty="0">
                          <a:effectLst/>
                        </a:rPr>
                        <a:t>星の金貨</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日本テレビ（</a:t>
                      </a:r>
                      <a:r>
                        <a:rPr lang="en-US" sz="1050" kern="0">
                          <a:effectLst/>
                        </a:rPr>
                        <a:t>1995</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14.4%</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春の日</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SBS(2005)</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28.4%</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3"/>
                  </a:ext>
                </a:extLst>
              </a:tr>
              <a:tr h="282095">
                <a:tc>
                  <a:txBody>
                    <a:bodyPr/>
                    <a:lstStyle/>
                    <a:p>
                      <a:pPr algn="ctr">
                        <a:spcAft>
                          <a:spcPts val="0"/>
                        </a:spcAft>
                      </a:pPr>
                      <a:r>
                        <a:rPr lang="ja-JP" sz="1050" kern="0" dirty="0">
                          <a:effectLst/>
                        </a:rPr>
                        <a:t>やまとなでしこ</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2000</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26.1%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窈窕淑女</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SBS(2003)</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16.6%</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4"/>
                  </a:ext>
                </a:extLst>
              </a:tr>
              <a:tr h="266639">
                <a:tc>
                  <a:txBody>
                    <a:bodyPr/>
                    <a:lstStyle/>
                    <a:p>
                      <a:pPr algn="ctr">
                        <a:spcAft>
                          <a:spcPts val="0"/>
                        </a:spcAft>
                      </a:pPr>
                      <a:r>
                        <a:rPr lang="ja-JP" sz="1050" kern="0" dirty="0">
                          <a:effectLst/>
                        </a:rPr>
                        <a:t>スタアの恋</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13.8%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スターの恋人</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SBS(2008)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7.1%</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5"/>
                  </a:ext>
                </a:extLst>
              </a:tr>
              <a:tr h="241710">
                <a:tc>
                  <a:txBody>
                    <a:bodyPr/>
                    <a:lstStyle/>
                    <a:p>
                      <a:pPr algn="ctr">
                        <a:spcAft>
                          <a:spcPts val="0"/>
                        </a:spcAft>
                      </a:pPr>
                      <a:r>
                        <a:rPr lang="ja-JP" sz="1050" kern="0" dirty="0">
                          <a:effectLst/>
                        </a:rPr>
                        <a:t>アンティーク</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17.7%</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アンティーク</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2008</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6"/>
                  </a:ext>
                </a:extLst>
              </a:tr>
              <a:tr h="263740">
                <a:tc>
                  <a:txBody>
                    <a:bodyPr/>
                    <a:lstStyle/>
                    <a:p>
                      <a:pPr algn="ctr">
                        <a:spcAft>
                          <a:spcPts val="0"/>
                        </a:spcAft>
                      </a:pPr>
                      <a:r>
                        <a:rPr lang="en-US" sz="1050" kern="0" dirty="0">
                          <a:effectLst/>
                        </a:rPr>
                        <a:t>Pure Soul</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日本テレビ（</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10.6%</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私の頭の中の消しゴム</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2004</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7"/>
                  </a:ext>
                </a:extLst>
              </a:tr>
              <a:tr h="323152">
                <a:tc>
                  <a:txBody>
                    <a:bodyPr/>
                    <a:lstStyle/>
                    <a:p>
                      <a:pPr algn="ctr">
                        <a:spcAft>
                          <a:spcPts val="0"/>
                        </a:spcAft>
                      </a:pPr>
                      <a:r>
                        <a:rPr lang="ja-JP" sz="1050" kern="0" dirty="0">
                          <a:effectLst/>
                        </a:rPr>
                        <a:t>氷点</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テレビ朝日（</a:t>
                      </a:r>
                      <a:r>
                        <a:rPr lang="en-US" sz="1050" kern="0">
                          <a:effectLst/>
                        </a:rPr>
                        <a:t>2001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9.72%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氷点</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MBC(2004)</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15.5%</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8"/>
                  </a:ext>
                </a:extLst>
              </a:tr>
              <a:tr h="241710">
                <a:tc>
                  <a:txBody>
                    <a:bodyPr/>
                    <a:lstStyle/>
                    <a:p>
                      <a:pPr algn="ctr">
                        <a:spcAft>
                          <a:spcPts val="0"/>
                        </a:spcAft>
                      </a:pPr>
                      <a:r>
                        <a:rPr lang="ja-JP" sz="1050" kern="0" dirty="0">
                          <a:effectLst/>
                        </a:rPr>
                        <a:t>愛なんていらねぇよ、夏</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2002</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7.8%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愛なんていらない</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2006</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09"/>
                  </a:ext>
                </a:extLst>
              </a:tr>
              <a:tr h="276782">
                <a:tc>
                  <a:txBody>
                    <a:bodyPr/>
                    <a:lstStyle/>
                    <a:p>
                      <a:pPr algn="ctr">
                        <a:spcAft>
                          <a:spcPts val="0"/>
                        </a:spcAft>
                      </a:pPr>
                      <a:r>
                        <a:rPr lang="ja-JP" sz="1050" kern="0" dirty="0">
                          <a:effectLst/>
                        </a:rPr>
                        <a:t>アルジャーノンに花束を</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2002</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こんにちは、神様</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KBS(2006)</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10.5%</a:t>
                      </a:r>
                      <a:endParaRPr lang="ja-JP" sz="1050" kern="100" dirty="0">
                        <a:effectLst/>
                        <a:latin typeface="Century"/>
                        <a:ea typeface="ＭＳ 明朝"/>
                        <a:cs typeface="Arial"/>
                      </a:endParaRPr>
                    </a:p>
                  </a:txBody>
                  <a:tcPr marL="30152" marR="30152" marT="0" marB="0" anchor="ctr"/>
                </a:tc>
                <a:extLst>
                  <a:ext uri="{0D108BD9-81ED-4DB2-BD59-A6C34878D82A}">
                    <a16:rowId xmlns:a16="http://schemas.microsoft.com/office/drawing/2014/main" val="10010"/>
                  </a:ext>
                </a:extLst>
              </a:tr>
              <a:tr h="241710">
                <a:tc>
                  <a:txBody>
                    <a:bodyPr/>
                    <a:lstStyle/>
                    <a:p>
                      <a:pPr algn="ctr">
                        <a:spcAft>
                          <a:spcPts val="0"/>
                        </a:spcAft>
                      </a:pPr>
                      <a:r>
                        <a:rPr lang="ja-JP" sz="1050" kern="0" dirty="0">
                          <a:effectLst/>
                        </a:rPr>
                        <a:t>きみはペット</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2003</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11.9%</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きみはペット</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映画（</a:t>
                      </a:r>
                      <a:r>
                        <a:rPr lang="en-US" sz="1050" kern="0">
                          <a:effectLst/>
                        </a:rPr>
                        <a:t>2011</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1"/>
                  </a:ext>
                </a:extLst>
              </a:tr>
              <a:tr h="241710">
                <a:tc>
                  <a:txBody>
                    <a:bodyPr/>
                    <a:lstStyle/>
                    <a:p>
                      <a:pPr algn="ctr">
                        <a:spcAft>
                          <a:spcPts val="0"/>
                        </a:spcAft>
                      </a:pPr>
                      <a:r>
                        <a:rPr lang="ja-JP" sz="1050" kern="0" dirty="0">
                          <a:effectLst/>
                        </a:rPr>
                        <a:t>白い巨塔</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2003</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23.8%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白い巨塔</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MBC(2007)</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14.3%</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2"/>
                  </a:ext>
                </a:extLst>
              </a:tr>
              <a:tr h="241710">
                <a:tc>
                  <a:txBody>
                    <a:bodyPr/>
                    <a:lstStyle/>
                    <a:p>
                      <a:pPr algn="ctr">
                        <a:spcAft>
                          <a:spcPts val="0"/>
                        </a:spcAft>
                      </a:pPr>
                      <a:r>
                        <a:rPr lang="ja-JP" sz="1050" kern="0" dirty="0">
                          <a:effectLst/>
                        </a:rPr>
                        <a:t>人間の証明</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2004</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12.1%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ロイヤルファミリー</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12.2%</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3"/>
                  </a:ext>
                </a:extLst>
              </a:tr>
              <a:tr h="241710">
                <a:tc>
                  <a:txBody>
                    <a:bodyPr/>
                    <a:lstStyle/>
                    <a:p>
                      <a:pPr algn="ctr">
                        <a:spcAft>
                          <a:spcPts val="0"/>
                        </a:spcAft>
                      </a:pPr>
                      <a:r>
                        <a:rPr lang="ja-JP" sz="1050" kern="0" dirty="0">
                          <a:effectLst/>
                        </a:rPr>
                        <a:t>花より男子</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2005</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21.5%</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花より男子</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KBS(2009)</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28.5%</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4"/>
                  </a:ext>
                </a:extLst>
              </a:tr>
              <a:tr h="241710">
                <a:tc>
                  <a:txBody>
                    <a:bodyPr/>
                    <a:lstStyle/>
                    <a:p>
                      <a:pPr algn="ctr">
                        <a:spcAft>
                          <a:spcPts val="0"/>
                        </a:spcAft>
                      </a:pPr>
                      <a:r>
                        <a:rPr lang="ja-JP" sz="1050" kern="0" dirty="0">
                          <a:effectLst/>
                        </a:rPr>
                        <a:t>ドラゴン桜</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2005</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16.4%</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勉強の神様</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KBS(2010)</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23.7%</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5"/>
                  </a:ext>
                </a:extLst>
              </a:tr>
              <a:tr h="311561">
                <a:tc>
                  <a:txBody>
                    <a:bodyPr/>
                    <a:lstStyle/>
                    <a:p>
                      <a:pPr algn="ctr">
                        <a:spcAft>
                          <a:spcPts val="0"/>
                        </a:spcAft>
                      </a:pPr>
                      <a:r>
                        <a:rPr lang="ja-JP" sz="1050" kern="0" dirty="0">
                          <a:effectLst/>
                        </a:rPr>
                        <a:t>結婚できない男</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2006</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16.9%</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結婚できない男</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KBS(2009)</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8.65%</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6"/>
                  </a:ext>
                </a:extLst>
              </a:tr>
              <a:tr h="241710">
                <a:tc>
                  <a:txBody>
                    <a:bodyPr/>
                    <a:lstStyle/>
                    <a:p>
                      <a:pPr algn="ctr">
                        <a:spcAft>
                          <a:spcPts val="0"/>
                        </a:spcAft>
                      </a:pPr>
                      <a:r>
                        <a:rPr lang="ja-JP" sz="1050" kern="0" dirty="0">
                          <a:effectLst/>
                        </a:rPr>
                        <a:t>白夜行</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2006</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12.8%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白夜行</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dirty="0">
                          <a:effectLst/>
                        </a:rPr>
                        <a:t>映画（</a:t>
                      </a:r>
                      <a:r>
                        <a:rPr lang="en-US" sz="1050" kern="0" dirty="0">
                          <a:effectLst/>
                        </a:rPr>
                        <a:t>2009</a:t>
                      </a:r>
                      <a:r>
                        <a:rPr lang="ja-JP" sz="1050" kern="0" dirty="0">
                          <a:effectLst/>
                        </a:rPr>
                        <a:t>）</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7"/>
                  </a:ext>
                </a:extLst>
              </a:tr>
              <a:tr h="241710">
                <a:tc>
                  <a:txBody>
                    <a:bodyPr/>
                    <a:lstStyle/>
                    <a:p>
                      <a:pPr algn="ctr">
                        <a:spcAft>
                          <a:spcPts val="0"/>
                        </a:spcAft>
                      </a:pPr>
                      <a:r>
                        <a:rPr lang="ja-JP" sz="1050" kern="0" dirty="0">
                          <a:effectLst/>
                        </a:rPr>
                        <a:t>花ざかりの君たちへ</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2007</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18.8%</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美しい君へ</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SBS(2012)</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5.1%</a:t>
                      </a:r>
                      <a:endParaRPr lang="ja-JP" sz="1050" kern="100">
                        <a:effectLst/>
                        <a:latin typeface="Century"/>
                        <a:ea typeface="ＭＳ 明朝"/>
                        <a:cs typeface="Arial"/>
                      </a:endParaRPr>
                    </a:p>
                  </a:txBody>
                  <a:tcPr marL="30152" marR="30152" marT="0" marB="0" anchor="ctr"/>
                </a:tc>
                <a:extLst>
                  <a:ext uri="{0D108BD9-81ED-4DB2-BD59-A6C34878D82A}">
                    <a16:rowId xmlns:a16="http://schemas.microsoft.com/office/drawing/2014/main" val="10018"/>
                  </a:ext>
                </a:extLst>
              </a:tr>
              <a:tr h="269053">
                <a:tc>
                  <a:txBody>
                    <a:bodyPr/>
                    <a:lstStyle/>
                    <a:p>
                      <a:pPr algn="ctr">
                        <a:spcAft>
                          <a:spcPts val="0"/>
                        </a:spcAft>
                      </a:pPr>
                      <a:r>
                        <a:rPr lang="ja-JP" sz="1050" kern="0" dirty="0">
                          <a:effectLst/>
                        </a:rPr>
                        <a:t>プロポーズ大作戦</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フジテレビ（</a:t>
                      </a:r>
                      <a:r>
                        <a:rPr lang="en-US" sz="1050" kern="0">
                          <a:effectLst/>
                        </a:rPr>
                        <a:t>2007</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17.3%</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プロポーズ大作戦</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TV</a:t>
                      </a:r>
                      <a:r>
                        <a:rPr lang="ja-JP" sz="1050" kern="0">
                          <a:effectLst/>
                        </a:rPr>
                        <a:t>朝鮮</a:t>
                      </a:r>
                      <a:r>
                        <a:rPr lang="en-US" sz="1050" kern="0">
                          <a:effectLst/>
                        </a:rPr>
                        <a:t>(2012)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0.6%</a:t>
                      </a:r>
                      <a:endParaRPr lang="ja-JP" sz="1050" kern="100" dirty="0">
                        <a:effectLst/>
                        <a:latin typeface="Century"/>
                        <a:ea typeface="ＭＳ 明朝"/>
                        <a:cs typeface="Arial"/>
                      </a:endParaRPr>
                    </a:p>
                  </a:txBody>
                  <a:tcPr marL="30152" marR="30152" marT="0" marB="0" anchor="ctr"/>
                </a:tc>
                <a:extLst>
                  <a:ext uri="{0D108BD9-81ED-4DB2-BD59-A6C34878D82A}">
                    <a16:rowId xmlns:a16="http://schemas.microsoft.com/office/drawing/2014/main" val="10019"/>
                  </a:ext>
                </a:extLst>
              </a:tr>
              <a:tr h="241710">
                <a:tc>
                  <a:txBody>
                    <a:bodyPr/>
                    <a:lstStyle/>
                    <a:p>
                      <a:pPr algn="ctr">
                        <a:spcAft>
                          <a:spcPts val="0"/>
                        </a:spcAft>
                      </a:pPr>
                      <a:r>
                        <a:rPr lang="ja-JP" sz="1050" kern="0" dirty="0">
                          <a:effectLst/>
                        </a:rPr>
                        <a:t>佐々木夫妻の仁義なき戦い</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2008</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負けてられない</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MBC(2011)</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5.8%</a:t>
                      </a:r>
                      <a:endParaRPr lang="ja-JP" sz="1050" kern="100" dirty="0">
                        <a:effectLst/>
                        <a:latin typeface="Century"/>
                        <a:ea typeface="ＭＳ 明朝"/>
                        <a:cs typeface="Arial"/>
                      </a:endParaRPr>
                    </a:p>
                  </a:txBody>
                  <a:tcPr marL="30152" marR="30152" marT="0" marB="0" anchor="ctr"/>
                </a:tc>
                <a:extLst>
                  <a:ext uri="{0D108BD9-81ED-4DB2-BD59-A6C34878D82A}">
                    <a16:rowId xmlns:a16="http://schemas.microsoft.com/office/drawing/2014/main" val="10020"/>
                  </a:ext>
                </a:extLst>
              </a:tr>
              <a:tr h="241710">
                <a:tc>
                  <a:txBody>
                    <a:bodyPr/>
                    <a:lstStyle/>
                    <a:p>
                      <a:pPr algn="ctr">
                        <a:spcAft>
                          <a:spcPts val="0"/>
                        </a:spcAft>
                      </a:pPr>
                      <a:r>
                        <a:rPr lang="en-US" sz="1050" kern="0" dirty="0">
                          <a:effectLst/>
                        </a:rPr>
                        <a:t>JIN-</a:t>
                      </a:r>
                      <a:r>
                        <a:rPr lang="ja-JP" sz="1050" kern="0" dirty="0">
                          <a:effectLst/>
                        </a:rPr>
                        <a:t>仁</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TBS</a:t>
                      </a:r>
                      <a:r>
                        <a:rPr lang="ja-JP" sz="1050" kern="0">
                          <a:effectLst/>
                        </a:rPr>
                        <a:t>（</a:t>
                      </a:r>
                      <a:r>
                        <a:rPr lang="en-US" sz="1050" kern="0">
                          <a:effectLst/>
                        </a:rPr>
                        <a:t>2008</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19.0%</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Dr.JIN</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MBC(2012)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12.8%</a:t>
                      </a:r>
                      <a:endParaRPr lang="ja-JP" sz="1050" kern="100" dirty="0">
                        <a:effectLst/>
                        <a:latin typeface="Century"/>
                        <a:ea typeface="ＭＳ 明朝"/>
                        <a:cs typeface="Arial"/>
                      </a:endParaRPr>
                    </a:p>
                  </a:txBody>
                  <a:tcPr marL="30152" marR="30152" marT="0" marB="0" anchor="ctr"/>
                </a:tc>
                <a:extLst>
                  <a:ext uri="{0D108BD9-81ED-4DB2-BD59-A6C34878D82A}">
                    <a16:rowId xmlns:a16="http://schemas.microsoft.com/office/drawing/2014/main" val="10021"/>
                  </a:ext>
                </a:extLst>
              </a:tr>
              <a:tr h="241710">
                <a:tc>
                  <a:txBody>
                    <a:bodyPr/>
                    <a:lstStyle/>
                    <a:p>
                      <a:pPr algn="ctr">
                        <a:spcAft>
                          <a:spcPts val="0"/>
                        </a:spcAft>
                      </a:pPr>
                      <a:r>
                        <a:rPr lang="ja-JP" sz="1050" kern="0" dirty="0">
                          <a:effectLst/>
                        </a:rPr>
                        <a:t>同窓会</a:t>
                      </a:r>
                      <a:endParaRPr lang="ja-JP" sz="1050" kern="100" dirty="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テレビ朝日（</a:t>
                      </a:r>
                      <a:r>
                        <a:rPr lang="en-US" sz="1050" kern="0">
                          <a:effectLst/>
                        </a:rPr>
                        <a:t>2010</a:t>
                      </a:r>
                      <a:r>
                        <a:rPr lang="ja-JP" sz="1050" kern="0">
                          <a:effectLst/>
                        </a:rPr>
                        <a:t>）</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14.5%</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ja-JP" sz="1050" kern="0">
                          <a:effectLst/>
                        </a:rPr>
                        <a:t>ラブアゲイン</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a:effectLst/>
                        </a:rPr>
                        <a:t>JTBC(2012)</a:t>
                      </a:r>
                      <a:endParaRPr lang="ja-JP" sz="1050" kern="100">
                        <a:effectLst/>
                        <a:latin typeface="Century"/>
                        <a:ea typeface="ＭＳ 明朝"/>
                        <a:cs typeface="Arial"/>
                      </a:endParaRPr>
                    </a:p>
                  </a:txBody>
                  <a:tcPr marL="30152" marR="30152" marT="0" marB="0" anchor="ctr"/>
                </a:tc>
                <a:tc>
                  <a:txBody>
                    <a:bodyPr/>
                    <a:lstStyle/>
                    <a:p>
                      <a:pPr algn="ctr">
                        <a:spcAft>
                          <a:spcPts val="0"/>
                        </a:spcAft>
                      </a:pPr>
                      <a:r>
                        <a:rPr lang="en-US" sz="1050" kern="0" dirty="0">
                          <a:effectLst/>
                        </a:rPr>
                        <a:t>1.4%</a:t>
                      </a:r>
                      <a:endParaRPr lang="ja-JP" sz="1050" kern="100" dirty="0">
                        <a:effectLst/>
                        <a:latin typeface="Century"/>
                        <a:ea typeface="ＭＳ 明朝"/>
                        <a:cs typeface="Arial"/>
                      </a:endParaRPr>
                    </a:p>
                  </a:txBody>
                  <a:tcPr marL="30152" marR="30152" marT="0" marB="0" anchor="ctr"/>
                </a:tc>
                <a:extLst>
                  <a:ext uri="{0D108BD9-81ED-4DB2-BD59-A6C34878D82A}">
                    <a16:rowId xmlns:a16="http://schemas.microsoft.com/office/drawing/2014/main" val="10022"/>
                  </a:ext>
                </a:extLst>
              </a:tr>
            </a:tbl>
          </a:graphicData>
        </a:graphic>
      </p:graphicFrame>
      <p:sp>
        <p:nvSpPr>
          <p:cNvPr id="5" name="Rectangle 1"/>
          <p:cNvSpPr>
            <a:spLocks noGrp="1" noChangeArrowheads="1"/>
          </p:cNvSpPr>
          <p:nvPr>
            <p:ph type="title" idx="4294967295"/>
          </p:nvPr>
        </p:nvSpPr>
        <p:spPr bwMode="auto">
          <a:xfrm>
            <a:off x="0" y="115888"/>
            <a:ext cx="48133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400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cs typeface="Arial" pitchFamily="34" charset="0"/>
              </a:rPr>
              <a:t>☆</a:t>
            </a:r>
            <a:r>
              <a:rPr kumimoji="1" lang="en-US" altLang="ja-JP" sz="1200" b="1" i="0" u="none" strike="noStrike" cap="none" normalizeH="0" baseline="0" dirty="0">
                <a:ln>
                  <a:noFill/>
                </a:ln>
                <a:solidFill>
                  <a:schemeClr val="tx1"/>
                </a:solidFill>
                <a:effectLst/>
                <a:latin typeface="+mn-ea"/>
                <a:ea typeface="+mn-ea"/>
                <a:cs typeface="Arial" pitchFamily="34" charset="0"/>
              </a:rPr>
              <a:t>2000</a:t>
            </a:r>
            <a:r>
              <a:rPr kumimoji="1" lang="ja-JP" altLang="en-US" sz="1200" b="1" i="0" u="none" strike="noStrike" cap="none" normalizeH="0" baseline="0" dirty="0">
                <a:ln>
                  <a:noFill/>
                </a:ln>
                <a:solidFill>
                  <a:schemeClr val="tx1"/>
                </a:solidFill>
                <a:effectLst/>
                <a:latin typeface="+mn-ea"/>
                <a:ea typeface="+mn-ea"/>
                <a:cs typeface="Arial" pitchFamily="34" charset="0"/>
              </a:rPr>
              <a:t>年以降制作された日本のドラマ原作の韓国コンテンツ一覧</a:t>
            </a:r>
            <a:endParaRPr kumimoji="1" lang="ja-JP" altLang="en-US" sz="1200" b="1" i="0" u="none" strike="noStrike" cap="none" normalizeH="0" baseline="0" dirty="0">
              <a:ln>
                <a:noFill/>
              </a:ln>
              <a:solidFill>
                <a:schemeClr val="tx1"/>
              </a:solidFill>
              <a:effectLst/>
              <a:latin typeface="+mn-ea"/>
              <a:ea typeface="+mn-ea"/>
              <a:cs typeface="ＭＳ Ｐゴシック" pitchFamily="50" charset="-128"/>
            </a:endParaRPr>
          </a:p>
          <a:p>
            <a:pPr marL="0" marR="0" lvl="0" indent="25400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n-ea"/>
                <a:ea typeface="+mn-ea"/>
                <a:cs typeface="Arial" pitchFamily="34" charset="0"/>
              </a:rPr>
              <a:t>（出所：各ドラマの</a:t>
            </a:r>
            <a:r>
              <a:rPr kumimoji="1" lang="en-US" altLang="ja-JP" sz="1200" b="1" i="0" u="none" strike="noStrike" cap="none" normalizeH="0" baseline="0" dirty="0">
                <a:ln>
                  <a:noFill/>
                </a:ln>
                <a:solidFill>
                  <a:schemeClr val="tx1"/>
                </a:solidFill>
                <a:effectLst/>
                <a:latin typeface="+mn-ea"/>
                <a:ea typeface="+mn-ea"/>
                <a:cs typeface="Arial" pitchFamily="34" charset="0"/>
              </a:rPr>
              <a:t>HP</a:t>
            </a:r>
            <a:r>
              <a:rPr kumimoji="1" lang="ja-JP" altLang="en-US" sz="1200" b="1" i="0" u="none" strike="noStrike" cap="none" normalizeH="0" baseline="0" dirty="0">
                <a:ln>
                  <a:noFill/>
                </a:ln>
                <a:solidFill>
                  <a:schemeClr val="tx1"/>
                </a:solidFill>
                <a:effectLst/>
                <a:latin typeface="+mn-ea"/>
                <a:ea typeface="+mn-ea"/>
                <a:cs typeface="Arial" pitchFamily="34" charset="0"/>
              </a:rPr>
              <a:t>を参考に作成）</a:t>
            </a:r>
            <a:endParaRPr kumimoji="1" lang="ja-JP" altLang="en-US" sz="1200" b="1" i="0" u="none" strike="noStrike" cap="none" normalizeH="0" baseline="0" dirty="0">
              <a:ln>
                <a:noFill/>
              </a:ln>
              <a:solidFill>
                <a:schemeClr val="tx1"/>
              </a:solidFill>
              <a:effectLst/>
              <a:latin typeface="+mn-ea"/>
              <a:ea typeface="+mn-ea"/>
              <a:cs typeface="ＭＳ Ｐゴシック" pitchFamily="50" charset="-128"/>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258583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normAutofit/>
          </a:bodyPr>
          <a:lstStyle/>
          <a:p>
            <a:r>
              <a:rPr lang="ja-JP" altLang="ja-JP" dirty="0"/>
              <a:t>日本大衆文化の世代別接触経験</a:t>
            </a:r>
            <a:endParaRPr kumimoji="1" lang="ja-JP" altLang="en-US" dirty="0"/>
          </a:p>
        </p:txBody>
      </p:sp>
      <p:sp>
        <p:nvSpPr>
          <p:cNvPr id="12" name="コンテンツ プレースホルダー 11"/>
          <p:cNvSpPr>
            <a:spLocks noGrp="1"/>
          </p:cNvSpPr>
          <p:nvPr>
            <p:ph idx="1"/>
          </p:nvPr>
        </p:nvSpPr>
        <p:spPr>
          <a:xfrm>
            <a:off x="539553" y="2675467"/>
            <a:ext cx="7740848" cy="3450696"/>
          </a:xfrm>
        </p:spPr>
        <p:txBody>
          <a:bodyPr>
            <a:normAutofit/>
          </a:bodyPr>
          <a:lstStyle/>
          <a:p>
            <a:r>
              <a:rPr lang="ja-JP" altLang="en-US" sz="1400" dirty="0"/>
              <a:t>（出所：韓国文化政策開発院</a:t>
            </a:r>
            <a:r>
              <a:rPr lang="en-US" altLang="ja-JP" sz="1400" dirty="0"/>
              <a:t>1997『</a:t>
            </a:r>
            <a:r>
              <a:rPr lang="ja-JP" altLang="en-US" sz="1400" dirty="0"/>
              <a:t>日本大衆文化の開放の波及効果及び追加開放対策の研究</a:t>
            </a:r>
            <a:r>
              <a:rPr lang="en-US" altLang="ja-JP" sz="1400" dirty="0"/>
              <a:t>』</a:t>
            </a:r>
            <a:r>
              <a:rPr lang="ja-JP" altLang="en-US" sz="1400" dirty="0"/>
              <a:t>）</a:t>
            </a:r>
            <a:endParaRPr kumimoji="1" lang="ja-JP" altLang="en-US" sz="1400"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18</a:t>
            </a:fld>
            <a:endParaRPr lang="en-US" altLang="ja-JP"/>
          </a:p>
        </p:txBody>
      </p:sp>
      <p:graphicFrame>
        <p:nvGraphicFramePr>
          <p:cNvPr id="10" name="表 9"/>
          <p:cNvGraphicFramePr>
            <a:graphicFrameLocks noGrp="1"/>
          </p:cNvGraphicFramePr>
          <p:nvPr>
            <p:extLst>
              <p:ext uri="{D42A27DB-BD31-4B8C-83A1-F6EECF244321}">
                <p14:modId xmlns:p14="http://schemas.microsoft.com/office/powerpoint/2010/main" val="1766695878"/>
              </p:ext>
            </p:extLst>
          </p:nvPr>
        </p:nvGraphicFramePr>
        <p:xfrm>
          <a:off x="1331640" y="3573016"/>
          <a:ext cx="6048671" cy="1800200"/>
        </p:xfrm>
        <a:graphic>
          <a:graphicData uri="http://schemas.openxmlformats.org/drawingml/2006/table">
            <a:tbl>
              <a:tblPr firstRow="1" firstCol="1" bandRow="1">
                <a:tableStyleId>{5C22544A-7EE6-4342-B048-85BDC9FD1C3A}</a:tableStyleId>
              </a:tblPr>
              <a:tblGrid>
                <a:gridCol w="973130">
                  <a:extLst>
                    <a:ext uri="{9D8B030D-6E8A-4147-A177-3AD203B41FA5}">
                      <a16:colId xmlns:a16="http://schemas.microsoft.com/office/drawing/2014/main" val="20000"/>
                    </a:ext>
                  </a:extLst>
                </a:gridCol>
                <a:gridCol w="954049">
                  <a:extLst>
                    <a:ext uri="{9D8B030D-6E8A-4147-A177-3AD203B41FA5}">
                      <a16:colId xmlns:a16="http://schemas.microsoft.com/office/drawing/2014/main" val="20001"/>
                    </a:ext>
                  </a:extLst>
                </a:gridCol>
                <a:gridCol w="1030373">
                  <a:extLst>
                    <a:ext uri="{9D8B030D-6E8A-4147-A177-3AD203B41FA5}">
                      <a16:colId xmlns:a16="http://schemas.microsoft.com/office/drawing/2014/main" val="20002"/>
                    </a:ext>
                  </a:extLst>
                </a:gridCol>
                <a:gridCol w="1030373">
                  <a:extLst>
                    <a:ext uri="{9D8B030D-6E8A-4147-A177-3AD203B41FA5}">
                      <a16:colId xmlns:a16="http://schemas.microsoft.com/office/drawing/2014/main" val="20003"/>
                    </a:ext>
                  </a:extLst>
                </a:gridCol>
                <a:gridCol w="1030373">
                  <a:extLst>
                    <a:ext uri="{9D8B030D-6E8A-4147-A177-3AD203B41FA5}">
                      <a16:colId xmlns:a16="http://schemas.microsoft.com/office/drawing/2014/main" val="20004"/>
                    </a:ext>
                  </a:extLst>
                </a:gridCol>
                <a:gridCol w="1030373">
                  <a:extLst>
                    <a:ext uri="{9D8B030D-6E8A-4147-A177-3AD203B41FA5}">
                      <a16:colId xmlns:a16="http://schemas.microsoft.com/office/drawing/2014/main" val="20005"/>
                    </a:ext>
                  </a:extLst>
                </a:gridCol>
              </a:tblGrid>
              <a:tr h="754923">
                <a:tc>
                  <a:txBody>
                    <a:bodyPr/>
                    <a:lstStyle/>
                    <a:p>
                      <a:pPr algn="ctr">
                        <a:spcAft>
                          <a:spcPts val="0"/>
                        </a:spcAft>
                      </a:pPr>
                      <a:r>
                        <a:rPr lang="ja-JP" sz="1000" kern="0">
                          <a:effectLst/>
                        </a:rPr>
                        <a:t>世代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10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20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30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40</a:t>
                      </a:r>
                      <a:r>
                        <a:rPr lang="ja-JP" sz="1000" kern="0">
                          <a:effectLst/>
                        </a:rPr>
                        <a:t>代</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50</a:t>
                      </a:r>
                      <a:r>
                        <a:rPr lang="ja-JP" sz="1000" kern="0">
                          <a:effectLst/>
                        </a:rPr>
                        <a:t>代</a:t>
                      </a:r>
                      <a:endParaRPr lang="ja-JP" sz="1050" kern="100">
                        <a:effectLst/>
                        <a:latin typeface="Century"/>
                        <a:ea typeface="ＭＳ 明朝"/>
                        <a:cs typeface="Arial"/>
                      </a:endParaRPr>
                    </a:p>
                  </a:txBody>
                  <a:tcPr marL="62865" marR="62865" marT="0" marB="0" anchor="ctr"/>
                </a:tc>
                <a:extLst>
                  <a:ext uri="{0D108BD9-81ED-4DB2-BD59-A6C34878D82A}">
                    <a16:rowId xmlns:a16="http://schemas.microsoft.com/office/drawing/2014/main" val="10000"/>
                  </a:ext>
                </a:extLst>
              </a:tr>
              <a:tr h="1045277">
                <a:tc>
                  <a:txBody>
                    <a:bodyPr/>
                    <a:lstStyle/>
                    <a:p>
                      <a:pPr algn="ctr">
                        <a:spcAft>
                          <a:spcPts val="0"/>
                        </a:spcAft>
                      </a:pPr>
                      <a:r>
                        <a:rPr lang="ja-JP" sz="1000" kern="0">
                          <a:effectLst/>
                        </a:rPr>
                        <a:t>接触率</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83.70%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76.70%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59.10%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a:effectLst/>
                        </a:rPr>
                        <a:t>47.80%</a:t>
                      </a:r>
                      <a:endParaRPr lang="ja-JP" sz="1050" kern="100">
                        <a:effectLst/>
                        <a:latin typeface="Century"/>
                        <a:ea typeface="ＭＳ 明朝"/>
                        <a:cs typeface="Arial"/>
                      </a:endParaRPr>
                    </a:p>
                  </a:txBody>
                  <a:tcPr marL="62865" marR="62865" marT="0" marB="0" anchor="ctr"/>
                </a:tc>
                <a:tc>
                  <a:txBody>
                    <a:bodyPr/>
                    <a:lstStyle/>
                    <a:p>
                      <a:pPr algn="ctr">
                        <a:spcAft>
                          <a:spcPts val="0"/>
                        </a:spcAft>
                      </a:pPr>
                      <a:r>
                        <a:rPr lang="en-US" sz="1000" kern="0" dirty="0">
                          <a:effectLst/>
                        </a:rPr>
                        <a:t>29.30%</a:t>
                      </a:r>
                      <a:endParaRPr lang="ja-JP" sz="1050" kern="100" dirty="0">
                        <a:effectLst/>
                        <a:latin typeface="Century"/>
                        <a:ea typeface="ＭＳ 明朝"/>
                        <a:cs typeface="Arial"/>
                      </a:endParaRPr>
                    </a:p>
                  </a:txBody>
                  <a:tcPr marL="62865" marR="62865"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48797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ja-JP" altLang="en-US">
                <a:hlinkClick r:id="rId2" action="ppaction://hlinksldjump"/>
              </a:rPr>
              <a:t>韓国</a:t>
            </a:r>
            <a:endParaRPr lang="ja-JP" altLang="en-US"/>
          </a:p>
        </p:txBody>
      </p:sp>
      <p:sp>
        <p:nvSpPr>
          <p:cNvPr id="13316" name="Rectangle 3"/>
          <p:cNvSpPr>
            <a:spLocks noGrp="1" noChangeArrowheads="1"/>
          </p:cNvSpPr>
          <p:nvPr>
            <p:ph idx="1"/>
          </p:nvPr>
        </p:nvSpPr>
        <p:spPr/>
        <p:txBody>
          <a:bodyPr/>
          <a:lstStyle/>
          <a:p>
            <a:pPr eaLnBrk="1" hangingPunct="1"/>
            <a:r>
              <a:rPr lang="en-US" altLang="ja-JP"/>
              <a:t>169</a:t>
            </a:r>
            <a:r>
              <a:rPr lang="ja-JP" altLang="en-US"/>
              <a:t>番組（</a:t>
            </a:r>
            <a:r>
              <a:rPr lang="en-US" altLang="ja-JP"/>
              <a:t>1,340hr</a:t>
            </a:r>
            <a:r>
              <a:rPr lang="ja-JP" altLang="en-US"/>
              <a:t>）</a:t>
            </a:r>
          </a:p>
          <a:p>
            <a:pPr eaLnBrk="1" hangingPunct="1"/>
            <a:r>
              <a:rPr lang="ja-JP" altLang="en-US"/>
              <a:t>輸入はアニメ、ＮＨＫドキュメンタリー</a:t>
            </a:r>
          </a:p>
          <a:p>
            <a:pPr lvl="1" eaLnBrk="1" hangingPunct="1"/>
            <a:r>
              <a:rPr lang="ja-JP" altLang="en-US"/>
              <a:t>リメイク版</a:t>
            </a:r>
          </a:p>
          <a:p>
            <a:pPr eaLnBrk="1" hangingPunct="1"/>
            <a:r>
              <a:rPr lang="ja-JP" altLang="en-US"/>
              <a:t>輸出入バランス：輸出超</a:t>
            </a:r>
          </a:p>
          <a:p>
            <a:pPr eaLnBrk="1" hangingPunct="1"/>
            <a:r>
              <a:rPr lang="ja-JP" altLang="en-US"/>
              <a:t>輸出先：中国・韓国・台湾（</a:t>
            </a:r>
            <a:r>
              <a:rPr lang="en-US" altLang="ja-JP"/>
              <a:t>50%</a:t>
            </a:r>
            <a:r>
              <a:rPr lang="ja-JP" altLang="en-US"/>
              <a:t>）・・韓流</a:t>
            </a:r>
          </a:p>
          <a:p>
            <a:pPr eaLnBrk="1" hangingPunct="1"/>
            <a:r>
              <a:rPr lang="ja-JP" altLang="en-US"/>
              <a:t>共同制作</a:t>
            </a: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3314"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CEE9AF69-6588-4B11-BBAD-FA824C89B9D6}" type="slidenum">
              <a:rPr kumimoji="0" lang="en-US" altLang="ja-JP" smtClean="0"/>
              <a:pPr eaLnBrk="1" hangingPunct="1"/>
              <a:t>19</a:t>
            </a:fld>
            <a:endParaRPr kumimoji="0" lang="en-US" altLang="ja-JP"/>
          </a:p>
        </p:txBody>
      </p:sp>
    </p:spTree>
    <p:extLst>
      <p:ext uri="{BB962C8B-B14F-4D97-AF65-F5344CB8AC3E}">
        <p14:creationId xmlns:p14="http://schemas.microsoft.com/office/powerpoint/2010/main" val="194341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solidFill>
                  <a:srgbClr val="000066"/>
                </a:solidFill>
              </a:rPr>
              <a:t>アジアにおける日本文化：韓国</a:t>
            </a:r>
            <a:endParaRPr kumimoji="1" lang="ja-JP" altLang="en-US" dirty="0"/>
          </a:p>
        </p:txBody>
      </p:sp>
      <p:sp>
        <p:nvSpPr>
          <p:cNvPr id="2" name="コンテンツ プレースホルダー 1"/>
          <p:cNvSpPr>
            <a:spLocks noGrp="1"/>
          </p:cNvSpPr>
          <p:nvPr>
            <p:ph idx="1"/>
          </p:nvPr>
        </p:nvSpPr>
        <p:spPr/>
        <p:txBody>
          <a:bodyPr numCol="2">
            <a:noAutofit/>
          </a:bodyPr>
          <a:lstStyle/>
          <a:p>
            <a:pPr marL="342900" indent="-342900">
              <a:lnSpc>
                <a:spcPct val="90000"/>
              </a:lnSpc>
              <a:buClr>
                <a:schemeClr val="hlink"/>
              </a:buClr>
              <a:buSzPct val="60000"/>
              <a:buFont typeface="Wingdings" pitchFamily="2" charset="2"/>
              <a:buChar char="l"/>
            </a:pPr>
            <a:r>
              <a:rPr lang="ja-JP" altLang="en-US" sz="2000" b="1" dirty="0"/>
              <a:t>大衆文化開放政策</a:t>
            </a:r>
          </a:p>
          <a:p>
            <a:pPr marL="342900" indent="-342900">
              <a:lnSpc>
                <a:spcPct val="90000"/>
              </a:lnSpc>
              <a:buClr>
                <a:schemeClr val="hlink"/>
              </a:buClr>
              <a:buSzPct val="60000"/>
              <a:buFont typeface="Wingdings" pitchFamily="2" charset="2"/>
              <a:buChar char="l"/>
            </a:pPr>
            <a:r>
              <a:rPr lang="en-US" altLang="ja-JP" sz="1800" dirty="0">
                <a:latin typeface="ＭＳ Ｐゴシック" charset="-128"/>
              </a:rPr>
              <a:t>1998</a:t>
            </a:r>
            <a:r>
              <a:rPr lang="ja-JP" altLang="en-US" sz="1800" dirty="0">
                <a:latin typeface="ＭＳ Ｐゴシック" charset="-128"/>
              </a:rPr>
              <a:t>年、金大中（ギム　デジュン）大統領の就任：日本文化に対する段階的な開放施策。</a:t>
            </a:r>
          </a:p>
          <a:p>
            <a:pPr marL="342900" indent="-342900">
              <a:lnSpc>
                <a:spcPct val="90000"/>
              </a:lnSpc>
              <a:buClr>
                <a:schemeClr val="hlink"/>
              </a:buClr>
              <a:buSzPct val="60000"/>
              <a:buFont typeface="Wingdings" pitchFamily="2" charset="2"/>
              <a:buChar char="l"/>
            </a:pPr>
            <a:r>
              <a:rPr lang="en-US" altLang="ja-JP" sz="1800" dirty="0">
                <a:latin typeface="ＭＳ Ｐゴシック" charset="-128"/>
              </a:rPr>
              <a:t>2000</a:t>
            </a:r>
            <a:r>
              <a:rPr lang="ja-JP" altLang="en-US" sz="1800" dirty="0">
                <a:latin typeface="ＭＳ Ｐゴシック" charset="-128"/>
              </a:rPr>
              <a:t>年</a:t>
            </a:r>
            <a:r>
              <a:rPr lang="en-US" altLang="ja-JP" sz="1800" dirty="0">
                <a:latin typeface="ＭＳ Ｐゴシック" charset="-128"/>
              </a:rPr>
              <a:t>6</a:t>
            </a:r>
            <a:r>
              <a:rPr lang="ja-JP" altLang="en-US" sz="1800" dirty="0">
                <a:latin typeface="ＭＳ Ｐゴシック" charset="-128"/>
              </a:rPr>
              <a:t>月：放送文化を除けば、ほぼ完全開放；教科書問題から日本の大衆文化開放は一時保留となる。</a:t>
            </a: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中高校生の日本の大衆文化に対する関心高上</a:t>
            </a:r>
            <a:endParaRPr lang="en-US" altLang="ja-JP" sz="1800" dirty="0">
              <a:latin typeface="ＭＳ Ｐゴシック" charset="-128"/>
            </a:endParaRP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アニメ、ゲーム、大衆歌謡などの接触が多くなる。</a:t>
            </a: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高校における第</a:t>
            </a:r>
            <a:r>
              <a:rPr lang="en-US" altLang="ja-JP" sz="1800" dirty="0">
                <a:latin typeface="ＭＳ Ｐゴシック" charset="-128"/>
              </a:rPr>
              <a:t>2</a:t>
            </a:r>
            <a:r>
              <a:rPr lang="ja-JP" altLang="en-US" sz="1800" dirty="0">
                <a:latin typeface="ＭＳ Ｐゴシック" charset="-128"/>
              </a:rPr>
              <a:t>外国語選択校が急増（全国</a:t>
            </a:r>
            <a:r>
              <a:rPr lang="en-US" altLang="ja-JP" sz="1800" dirty="0">
                <a:latin typeface="ＭＳ Ｐゴシック" charset="-128"/>
              </a:rPr>
              <a:t>80</a:t>
            </a:r>
            <a:r>
              <a:rPr lang="ja-JP" altLang="en-US" sz="1800" dirty="0">
                <a:latin typeface="ＭＳ Ｐゴシック" charset="-128"/>
              </a:rPr>
              <a:t>万校以上）</a:t>
            </a:r>
            <a:endParaRPr lang="en-US" altLang="ja-JP" sz="1800" dirty="0">
              <a:latin typeface="ＭＳ Ｐゴシック" charset="-128"/>
            </a:endParaRPr>
          </a:p>
          <a:p>
            <a:pPr marL="342900" indent="-342900">
              <a:lnSpc>
                <a:spcPct val="90000"/>
              </a:lnSpc>
              <a:buClr>
                <a:schemeClr val="hlink"/>
              </a:buClr>
              <a:buSzPct val="60000"/>
              <a:buFont typeface="Wingdings" pitchFamily="2" charset="2"/>
              <a:buChar char="l"/>
            </a:pPr>
            <a:r>
              <a:rPr lang="ja-JP" altLang="en-US" sz="1800" dirty="0">
                <a:latin typeface="ＭＳ Ｐゴシック" charset="-128"/>
              </a:rPr>
              <a:t>大学：</a:t>
            </a:r>
            <a:r>
              <a:rPr lang="en-US" altLang="ja-JP" sz="1800" dirty="0">
                <a:latin typeface="ＭＳ Ｐゴシック" charset="-128"/>
              </a:rPr>
              <a:t>100</a:t>
            </a:r>
            <a:r>
              <a:rPr lang="ja-JP" altLang="en-US" sz="1800" dirty="0">
                <a:latin typeface="ＭＳ Ｐゴシック" charset="-128"/>
              </a:rPr>
              <a:t>以上の大学に日本関係の学科</a:t>
            </a:r>
            <a:endParaRPr lang="en-US" altLang="ja-JP" sz="1800" dirty="0">
              <a:latin typeface="ＭＳ Ｐゴシック" charset="-128"/>
            </a:endParaRPr>
          </a:p>
          <a:p>
            <a:endParaRPr lang="en-US" altLang="ja-JP" sz="1800" dirty="0"/>
          </a:p>
          <a:p>
            <a:endParaRPr lang="en-US" altLang="ja-JP" sz="1800" dirty="0"/>
          </a:p>
          <a:p>
            <a:r>
              <a:rPr lang="ja-JP" altLang="en-US" sz="1800" dirty="0"/>
              <a:t>歴史教科書、異質性だけを強調した日本文化論</a:t>
            </a:r>
          </a:p>
          <a:p>
            <a:r>
              <a:rPr lang="ja-JP" altLang="en-US" sz="1800" dirty="0"/>
              <a:t>映画、アニメ、ゲーム、放送、歌謡、</a:t>
            </a:r>
            <a:r>
              <a:rPr lang="en-US" altLang="ja-JP" sz="1800" dirty="0"/>
              <a:t>CD</a:t>
            </a:r>
            <a:r>
              <a:rPr lang="ja-JP" altLang="en-US" sz="1800" dirty="0"/>
              <a:t>などの　大衆文化の規制（暴力性、性的描写など）。</a:t>
            </a:r>
          </a:p>
          <a:p>
            <a:r>
              <a:rPr lang="ja-JP" altLang="en-US" sz="1800" dirty="0"/>
              <a:t>韓国内における日本文化に対する関心</a:t>
            </a:r>
          </a:p>
          <a:p>
            <a:endParaRPr lang="ja-JP" altLang="en-US" sz="1800" dirty="0"/>
          </a:p>
          <a:p>
            <a:pPr marL="342900" indent="-342900">
              <a:lnSpc>
                <a:spcPct val="90000"/>
              </a:lnSpc>
              <a:buClr>
                <a:schemeClr val="hlink"/>
              </a:buClr>
              <a:buSzPct val="60000"/>
              <a:buFont typeface="Wingdings" pitchFamily="2" charset="2"/>
              <a:buChar char="l"/>
            </a:pPr>
            <a:endParaRPr lang="ja-JP" altLang="en-US" sz="1800" dirty="0">
              <a:latin typeface="ＭＳ Ｐゴシック" charset="-128"/>
            </a:endParaRPr>
          </a:p>
          <a:p>
            <a:endParaRPr kumimoji="1" lang="ja-JP" altLang="en-US" sz="1800"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2</a:t>
            </a:fld>
            <a:endParaRPr lang="en-US" altLang="ja-JP"/>
          </a:p>
        </p:txBody>
      </p:sp>
    </p:spTree>
    <p:extLst>
      <p:ext uri="{BB962C8B-B14F-4D97-AF65-F5344CB8AC3E}">
        <p14:creationId xmlns:p14="http://schemas.microsoft.com/office/powerpoint/2010/main" val="340294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42913" y="765175"/>
            <a:ext cx="8243887" cy="652463"/>
          </a:xfrm>
        </p:spPr>
        <p:txBody>
          <a:bodyPr>
            <a:normAutofit fontScale="90000"/>
          </a:bodyPr>
          <a:lstStyle/>
          <a:p>
            <a:pPr eaLnBrk="1" hangingPunct="1">
              <a:defRPr/>
            </a:pPr>
            <a:r>
              <a:rPr lang="ja-JP" altLang="en-US" sz="4000" b="1"/>
              <a:t>相互の文化に対する真の理解が必要</a:t>
            </a:r>
          </a:p>
        </p:txBody>
      </p:sp>
      <p:sp>
        <p:nvSpPr>
          <p:cNvPr id="14340" name="Rectangle 3"/>
          <p:cNvSpPr>
            <a:spLocks noGrp="1" noChangeArrowheads="1"/>
          </p:cNvSpPr>
          <p:nvPr>
            <p:ph idx="1"/>
          </p:nvPr>
        </p:nvSpPr>
        <p:spPr/>
        <p:txBody>
          <a:bodyPr>
            <a:normAutofit/>
          </a:bodyPr>
          <a:lstStyle/>
          <a:p>
            <a:pPr eaLnBrk="1" hangingPunct="1">
              <a:lnSpc>
                <a:spcPct val="90000"/>
              </a:lnSpc>
            </a:pPr>
            <a:endParaRPr lang="en-US" altLang="ja-JP" sz="2800" b="1" dirty="0"/>
          </a:p>
          <a:p>
            <a:pPr eaLnBrk="1" hangingPunct="1">
              <a:lnSpc>
                <a:spcPct val="90000"/>
              </a:lnSpc>
            </a:pPr>
            <a:r>
              <a:rPr lang="ja-JP" altLang="en-US" sz="2800" dirty="0"/>
              <a:t>量的普及</a:t>
            </a:r>
            <a:r>
              <a:rPr lang="en-US" altLang="ja-JP" sz="2800" dirty="0"/>
              <a:t>,</a:t>
            </a:r>
            <a:r>
              <a:rPr lang="ja-JP" altLang="en-US" sz="2800" dirty="0"/>
              <a:t>増加；韓国内における日本文化に対する理解度が深まっているとは言いがたい。</a:t>
            </a:r>
          </a:p>
          <a:p>
            <a:pPr eaLnBrk="1" hangingPunct="1">
              <a:lnSpc>
                <a:spcPct val="90000"/>
              </a:lnSpc>
            </a:pPr>
            <a:r>
              <a:rPr lang="ja-JP" altLang="en-US" sz="2800" dirty="0"/>
              <a:t>日韓の文化交流が本格化してからこそ、文化コミュニケションの理解をすべき。</a:t>
            </a:r>
          </a:p>
          <a:p>
            <a:pPr eaLnBrk="1" hangingPunct="1">
              <a:lnSpc>
                <a:spcPct val="90000"/>
              </a:lnSpc>
              <a:buFontTx/>
              <a:buNone/>
            </a:pPr>
            <a:r>
              <a:rPr lang="ja-JP" altLang="en-US" sz="2800" dirty="0"/>
              <a:t>→日本の歴史、伝統文化に対する理解に努めること。</a:t>
            </a:r>
          </a:p>
          <a:p>
            <a:pPr eaLnBrk="1" hangingPunct="1">
              <a:lnSpc>
                <a:spcPct val="90000"/>
              </a:lnSpc>
            </a:pPr>
            <a:r>
              <a:rPr lang="ja-JP" altLang="en-US" sz="2800" dirty="0"/>
              <a:t>韓国への日本人観光客の増加→相互理解</a:t>
            </a:r>
            <a:endParaRPr lang="en-US" altLang="ja-JP" sz="2800" dirty="0"/>
          </a:p>
          <a:p>
            <a:pPr>
              <a:lnSpc>
                <a:spcPct val="90000"/>
              </a:lnSpc>
            </a:pPr>
            <a:r>
              <a:rPr lang="ja-JP" altLang="en-US" sz="2000" dirty="0">
                <a:hlinkClick r:id="rId2"/>
              </a:rPr>
              <a:t>訪日外国人旅行者については、第１位は中国、第２位は韓国、第３位は台湾となっている。第</a:t>
            </a:r>
            <a:r>
              <a:rPr lang="en-US" altLang="ja-JP" sz="2000" dirty="0">
                <a:hlinkClick r:id="rId2"/>
              </a:rPr>
              <a:t>4</a:t>
            </a:r>
            <a:r>
              <a:rPr lang="ja-JP" altLang="en-US" sz="2000" dirty="0">
                <a:hlinkClick r:id="rId2"/>
              </a:rPr>
              <a:t>位以下</a:t>
            </a:r>
            <a:r>
              <a:rPr lang="en-US" altLang="ja-JP" sz="2000" dirty="0">
                <a:hlinkClick r:id="rId2"/>
              </a:rPr>
              <a:t>9</a:t>
            </a:r>
            <a:r>
              <a:rPr lang="ja-JP" altLang="en-US" sz="2000" dirty="0">
                <a:hlinkClick r:id="rId2"/>
              </a:rPr>
              <a:t>位までは、米国、香港、オーストラリア、タイ、英国、フランスである</a:t>
            </a:r>
            <a:endParaRPr lang="ja-JP" altLang="en-US" sz="2000" dirty="0"/>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14338"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Verdana" pitchFamily="34" charset="0"/>
                <a:ea typeface="ＭＳ Ｐゴシック" charset="-128"/>
              </a:defRPr>
            </a:lvl1pPr>
            <a:lvl2pPr marL="742950" indent="-285750" eaLnBrk="0" hangingPunct="0">
              <a:defRPr kumimoji="1">
                <a:solidFill>
                  <a:schemeClr val="tx1"/>
                </a:solidFill>
                <a:latin typeface="Verdana" pitchFamily="34" charset="0"/>
                <a:ea typeface="ＭＳ Ｐゴシック" charset="-128"/>
              </a:defRPr>
            </a:lvl2pPr>
            <a:lvl3pPr marL="1143000" indent="-228600" eaLnBrk="0" hangingPunct="0">
              <a:defRPr kumimoji="1">
                <a:solidFill>
                  <a:schemeClr val="tx1"/>
                </a:solidFill>
                <a:latin typeface="Verdana" pitchFamily="34" charset="0"/>
                <a:ea typeface="ＭＳ Ｐゴシック" charset="-128"/>
              </a:defRPr>
            </a:lvl3pPr>
            <a:lvl4pPr marL="1600200" indent="-228600" eaLnBrk="0" hangingPunct="0">
              <a:defRPr kumimoji="1">
                <a:solidFill>
                  <a:schemeClr val="tx1"/>
                </a:solidFill>
                <a:latin typeface="Verdana" pitchFamily="34" charset="0"/>
                <a:ea typeface="ＭＳ Ｐゴシック" charset="-128"/>
              </a:defRPr>
            </a:lvl4pPr>
            <a:lvl5pPr marL="2057400" indent="-228600" eaLnBrk="0" hangingPunct="0">
              <a:defRPr kumimoji="1">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Verdana" pitchFamily="34" charset="0"/>
                <a:ea typeface="ＭＳ Ｐゴシック" charset="-128"/>
              </a:defRPr>
            </a:lvl9pPr>
          </a:lstStyle>
          <a:p>
            <a:pPr eaLnBrk="1" hangingPunct="1"/>
            <a:fld id="{B781A142-1639-4D2C-B94D-4C9229DFF9D2}" type="slidenum">
              <a:rPr kumimoji="0" lang="en-US" altLang="ja-JP" smtClean="0"/>
              <a:pPr eaLnBrk="1" hangingPunct="1"/>
              <a:t>3</a:t>
            </a:fld>
            <a:endParaRPr kumimoji="0" lang="en-US" altLang="ja-JP"/>
          </a:p>
        </p:txBody>
      </p:sp>
    </p:spTree>
    <p:extLst>
      <p:ext uri="{BB962C8B-B14F-4D97-AF65-F5344CB8AC3E}">
        <p14:creationId xmlns:p14="http://schemas.microsoft.com/office/powerpoint/2010/main" val="343353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参考文献：韓国</a:t>
            </a:r>
          </a:p>
        </p:txBody>
      </p:sp>
      <p:sp>
        <p:nvSpPr>
          <p:cNvPr id="2" name="コンテンツ プレースホルダー 1"/>
          <p:cNvSpPr>
            <a:spLocks noGrp="1"/>
          </p:cNvSpPr>
          <p:nvPr>
            <p:ph idx="1"/>
          </p:nvPr>
        </p:nvSpPr>
        <p:spPr>
          <a:xfrm>
            <a:off x="872067" y="1844824"/>
            <a:ext cx="7408333" cy="4281339"/>
          </a:xfrm>
        </p:spPr>
        <p:txBody>
          <a:bodyPr>
            <a:normAutofit fontScale="92500" lnSpcReduction="10000"/>
          </a:bodyPr>
          <a:lstStyle/>
          <a:p>
            <a:r>
              <a:rPr lang="ja-JP" altLang="en-US" dirty="0"/>
              <a:t>李虎栄「</a:t>
            </a:r>
            <a:r>
              <a:rPr lang="en-US" altLang="ja-JP" dirty="0"/>
              <a:t>2002</a:t>
            </a:r>
            <a:r>
              <a:rPr lang="ja-JP" altLang="en-US" dirty="0"/>
              <a:t>年韓国大統領選挙とメディア </a:t>
            </a:r>
            <a:r>
              <a:rPr lang="en-US" altLang="ja-JP" dirty="0"/>
              <a:t>: </a:t>
            </a:r>
            <a:r>
              <a:rPr lang="ja-JP" altLang="en-US" dirty="0"/>
              <a:t>民主党とハンナラ党のメディア広報戦略を中心に」</a:t>
            </a:r>
            <a:r>
              <a:rPr lang="en-US" altLang="ja-JP" dirty="0"/>
              <a:t>SJS</a:t>
            </a:r>
            <a:r>
              <a:rPr lang="ja-JP" altLang="en-US" dirty="0"/>
              <a:t>　</a:t>
            </a:r>
            <a:r>
              <a:rPr lang="en-US" altLang="ja-JP" dirty="0"/>
              <a:t>no.0 </a:t>
            </a:r>
          </a:p>
          <a:p>
            <a:r>
              <a:rPr lang="ja-JP" altLang="en-US" dirty="0"/>
              <a:t>李　錬「韓国におけるテレビ番組の輸出政策について </a:t>
            </a:r>
            <a:r>
              <a:rPr lang="en-US" altLang="ja-JP" dirty="0"/>
              <a:t>: </a:t>
            </a:r>
            <a:r>
              <a:rPr lang="ja-JP" altLang="en-US" dirty="0"/>
              <a:t>韓国における放送環境の変化と日本のテレビ番組輸入政策を中心に」</a:t>
            </a:r>
            <a:r>
              <a:rPr lang="en-US" altLang="ja-JP" dirty="0"/>
              <a:t>『</a:t>
            </a:r>
            <a:r>
              <a:rPr lang="ja-JP" altLang="en-US" dirty="0"/>
              <a:t>コミュニケーション研究</a:t>
            </a:r>
            <a:r>
              <a:rPr lang="en-US" altLang="ja-JP" dirty="0"/>
              <a:t>』no.35(2005)</a:t>
            </a:r>
          </a:p>
          <a:p>
            <a:r>
              <a:rPr lang="ja-JP" altLang="en-US" dirty="0"/>
              <a:t>李　錬「文化摩擦とメディア」武市・原責任編集、</a:t>
            </a:r>
            <a:r>
              <a:rPr lang="en-US" altLang="ja-JP" dirty="0"/>
              <a:t>『</a:t>
            </a:r>
            <a:r>
              <a:rPr lang="ja-JP" altLang="en-US" dirty="0"/>
              <a:t>グローバル社会とメディア</a:t>
            </a:r>
            <a:r>
              <a:rPr lang="en-US" altLang="ja-JP" dirty="0"/>
              <a:t>』</a:t>
            </a:r>
            <a:r>
              <a:rPr lang="ja-JP" altLang="en-US" dirty="0"/>
              <a:t>（ミネルヴァ書房、</a:t>
            </a:r>
            <a:r>
              <a:rPr lang="en-US" altLang="ja-JP" dirty="0"/>
              <a:t>2001</a:t>
            </a:r>
            <a:r>
              <a:rPr lang="ja-JP" altLang="en-US" dirty="0"/>
              <a:t>）</a:t>
            </a:r>
            <a:endParaRPr lang="en-US" altLang="ja-JP" dirty="0"/>
          </a:p>
          <a:p>
            <a:r>
              <a:rPr lang="ja-JP" altLang="en-US" dirty="0"/>
              <a:t>洪　垠姫（明知大学校）「日韓特派員報道の傾向</a:t>
            </a:r>
            <a:r>
              <a:rPr lang="en-US" altLang="ja-JP" dirty="0"/>
              <a:t>『</a:t>
            </a:r>
            <a:r>
              <a:rPr lang="ja-JP" altLang="en-US" dirty="0"/>
              <a:t>朝鮮日報</a:t>
            </a:r>
            <a:r>
              <a:rPr lang="en-US" altLang="ja-JP" dirty="0"/>
              <a:t>』</a:t>
            </a:r>
            <a:r>
              <a:rPr lang="ja-JP" altLang="en-US" dirty="0"/>
              <a:t>と</a:t>
            </a:r>
            <a:r>
              <a:rPr lang="en-US" altLang="ja-JP" dirty="0"/>
              <a:t>『</a:t>
            </a:r>
            <a:r>
              <a:rPr lang="ja-JP" altLang="en-US" dirty="0"/>
              <a:t>読売新聞</a:t>
            </a:r>
            <a:r>
              <a:rPr lang="en-US" altLang="ja-JP" dirty="0"/>
              <a:t>』</a:t>
            </a:r>
            <a:r>
              <a:rPr lang="ja-JP" altLang="en-US" dirty="0"/>
              <a:t>を中心に」　</a:t>
            </a:r>
            <a:r>
              <a:rPr lang="en-US" altLang="ja-JP" dirty="0"/>
              <a:t>(2007</a:t>
            </a:r>
            <a:r>
              <a:rPr lang="ja-JP" altLang="en-US" dirty="0"/>
              <a:t>）</a:t>
            </a:r>
            <a:endParaRPr lang="en-US" altLang="ja-JP" dirty="0"/>
          </a:p>
          <a:p>
            <a:r>
              <a:rPr lang="ja-JP" altLang="en-US" dirty="0"/>
              <a:t>李相哲（編）</a:t>
            </a:r>
            <a:r>
              <a:rPr lang="en-US" altLang="ja-JP" dirty="0">
                <a:hlinkClick r:id="rId2"/>
              </a:rPr>
              <a:t>『 </a:t>
            </a:r>
            <a:r>
              <a:rPr lang="ja-JP" altLang="en-US" dirty="0">
                <a:hlinkClick r:id="rId2"/>
              </a:rPr>
              <a:t>日中韓の戦後メディア史 </a:t>
            </a:r>
            <a:r>
              <a:rPr lang="en-US" altLang="ja-JP" dirty="0">
                <a:hlinkClick r:id="rId2"/>
              </a:rPr>
              <a:t>』</a:t>
            </a:r>
            <a:r>
              <a:rPr lang="ja-JP" altLang="en-US" dirty="0"/>
              <a:t>（朝倉書店、</a:t>
            </a:r>
            <a:r>
              <a:rPr lang="en-US" altLang="ja-JP" dirty="0"/>
              <a:t>2012</a:t>
            </a:r>
            <a:r>
              <a:rPr lang="ja-JP" altLang="en-US" dirty="0"/>
              <a:t>） </a:t>
            </a:r>
            <a:endParaRPr lang="en-US" altLang="ja-JP" dirty="0"/>
          </a:p>
          <a:p>
            <a:r>
              <a:rPr lang="ja-JP" altLang="en-US" dirty="0"/>
              <a:t>鈴木雄雅・蔡 星慧　編著</a:t>
            </a:r>
            <a:r>
              <a:rPr lang="en-US" altLang="ja-JP" dirty="0"/>
              <a:t>『</a:t>
            </a:r>
            <a:r>
              <a:rPr lang="ja-JP" altLang="en-US" dirty="0"/>
              <a:t>韓国メディアの現在</a:t>
            </a:r>
            <a:r>
              <a:rPr lang="en-US" altLang="ja-JP" dirty="0"/>
              <a:t>』</a:t>
            </a:r>
            <a:r>
              <a:rPr lang="ja-JP" altLang="en-US" dirty="0"/>
              <a:t>（岩波書店、</a:t>
            </a:r>
            <a:r>
              <a:rPr lang="en-US" altLang="ja-JP" dirty="0"/>
              <a:t>2012</a:t>
            </a:r>
            <a:r>
              <a:rPr lang="ja-JP" altLang="en-US" dirty="0"/>
              <a:t>）</a:t>
            </a:r>
            <a:endParaRPr lang="en-US" altLang="ja-JP" dirty="0"/>
          </a:p>
          <a:p>
            <a:endParaRPr kumimoji="1" lang="ja-JP" altLang="en-US"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4</a:t>
            </a:fld>
            <a:endParaRPr lang="en-US" altLang="ja-JP"/>
          </a:p>
        </p:txBody>
      </p:sp>
    </p:spTree>
    <p:extLst>
      <p:ext uri="{BB962C8B-B14F-4D97-AF65-F5344CB8AC3E}">
        <p14:creationId xmlns:p14="http://schemas.microsoft.com/office/powerpoint/2010/main" val="278183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2800" dirty="0"/>
              <a:t>日本大衆文化開放までの日韓文化交流の過程</a:t>
            </a:r>
            <a:r>
              <a:rPr lang="en-US" altLang="ja-JP" sz="2800" dirty="0"/>
              <a:t>-1</a:t>
            </a:r>
            <a:endParaRPr kumimoji="1" lang="ja-JP" altLang="en-US" sz="2800" dirty="0"/>
          </a:p>
        </p:txBody>
      </p:sp>
      <p:sp>
        <p:nvSpPr>
          <p:cNvPr id="2" name="コンテンツ プレースホルダー 1"/>
          <p:cNvSpPr>
            <a:spLocks noGrp="1"/>
          </p:cNvSpPr>
          <p:nvPr>
            <p:ph idx="1"/>
          </p:nvPr>
        </p:nvSpPr>
        <p:spPr>
          <a:xfrm>
            <a:off x="107504" y="1524000"/>
            <a:ext cx="8856984" cy="4929336"/>
          </a:xfrm>
        </p:spPr>
        <p:txBody>
          <a:bodyPr>
            <a:noAutofit/>
          </a:bodyPr>
          <a:lstStyle/>
          <a:p>
            <a:r>
              <a:rPr lang="en-US" altLang="ja-JP" sz="1900" dirty="0">
                <a:latin typeface="ＭＳ ゴシック" panose="020B0609070205080204" pitchFamily="49" charset="-128"/>
                <a:ea typeface="ＭＳ ゴシック" panose="020B0609070205080204" pitchFamily="49" charset="-128"/>
              </a:rPr>
              <a:t>1965.06  </a:t>
            </a:r>
            <a:r>
              <a:rPr lang="ja-JP" altLang="ja-JP" sz="1900" dirty="0">
                <a:latin typeface="ＭＳ ゴシック" panose="020B0609070205080204" pitchFamily="49" charset="-128"/>
                <a:ea typeface="ＭＳ ゴシック" panose="020B0609070205080204" pitchFamily="49" charset="-128"/>
              </a:rPr>
              <a:t>日韓基本条約および付属協定の合意</a:t>
            </a:r>
          </a:p>
          <a:p>
            <a:r>
              <a:rPr lang="en-US" altLang="ja-JP" sz="1900" dirty="0">
                <a:latin typeface="ＭＳ ゴシック" panose="020B0609070205080204" pitchFamily="49" charset="-128"/>
                <a:ea typeface="ＭＳ ゴシック" panose="020B0609070205080204" pitchFamily="49" charset="-128"/>
              </a:rPr>
              <a:t>1965.12</a:t>
            </a:r>
            <a:r>
              <a:rPr lang="ja-JP" altLang="ja-JP" sz="1900" dirty="0">
                <a:latin typeface="ＭＳ ゴシック" panose="020B0609070205080204" pitchFamily="49" charset="-128"/>
                <a:ea typeface="ＭＳ ゴシック" panose="020B0609070205080204" pitchFamily="49" charset="-128"/>
              </a:rPr>
              <a:t>　日韓文化財および文化協力に関する協定の発効</a:t>
            </a:r>
          </a:p>
          <a:p>
            <a:r>
              <a:rPr lang="en-US" altLang="ja-JP" sz="1900" dirty="0">
                <a:latin typeface="ＭＳ ゴシック" panose="020B0609070205080204" pitchFamily="49" charset="-128"/>
                <a:ea typeface="ＭＳ ゴシック" panose="020B0609070205080204" pitchFamily="49" charset="-128"/>
              </a:rPr>
              <a:t>1983.12  </a:t>
            </a:r>
            <a:r>
              <a:rPr lang="ja-JP" altLang="ja-JP" sz="1900" dirty="0">
                <a:latin typeface="ＭＳ ゴシック" panose="020B0609070205080204" pitchFamily="49" charset="-128"/>
                <a:ea typeface="ＭＳ ゴシック" panose="020B0609070205080204" pitchFamily="49" charset="-128"/>
              </a:rPr>
              <a:t>第１回日韓文化交流の実務者会議で日本大衆文化開放の問題が提議される</a:t>
            </a:r>
          </a:p>
          <a:p>
            <a:r>
              <a:rPr lang="en-US" altLang="ja-JP" sz="1900" dirty="0">
                <a:latin typeface="ＭＳ ゴシック" panose="020B0609070205080204" pitchFamily="49" charset="-128"/>
                <a:ea typeface="ＭＳ ゴシック" panose="020B0609070205080204" pitchFamily="49" charset="-128"/>
              </a:rPr>
              <a:t>1990.03  </a:t>
            </a:r>
            <a:r>
              <a:rPr lang="ja-JP" altLang="ja-JP" sz="1900" dirty="0">
                <a:latin typeface="ＭＳ ゴシック" panose="020B0609070205080204" pitchFamily="49" charset="-128"/>
                <a:ea typeface="ＭＳ ゴシック" panose="020B0609070205080204" pitchFamily="49" charset="-128"/>
              </a:rPr>
              <a:t>第</a:t>
            </a:r>
            <a:r>
              <a:rPr lang="en-US" altLang="ja-JP" sz="1900" dirty="0">
                <a:latin typeface="ＭＳ ゴシック" panose="020B0609070205080204" pitchFamily="49" charset="-128"/>
                <a:ea typeface="ＭＳ ゴシック" panose="020B0609070205080204" pitchFamily="49" charset="-128"/>
              </a:rPr>
              <a:t>4</a:t>
            </a:r>
            <a:r>
              <a:rPr lang="ja-JP" altLang="ja-JP" sz="1900" dirty="0">
                <a:latin typeface="ＭＳ ゴシック" panose="020B0609070205080204" pitchFamily="49" charset="-128"/>
                <a:ea typeface="ＭＳ ゴシック" panose="020B0609070205080204" pitchFamily="49" charset="-128"/>
              </a:rPr>
              <a:t>回日韓文化交流の実務者会議で日本による開放の要求</a:t>
            </a:r>
          </a:p>
          <a:p>
            <a:r>
              <a:rPr lang="en-US" altLang="ja-JP" sz="1900" dirty="0">
                <a:latin typeface="ＭＳ ゴシック" panose="020B0609070205080204" pitchFamily="49" charset="-128"/>
                <a:ea typeface="ＭＳ ゴシック" panose="020B0609070205080204" pitchFamily="49" charset="-128"/>
              </a:rPr>
              <a:t>1992.06  </a:t>
            </a:r>
            <a:r>
              <a:rPr lang="ja-JP" altLang="ja-JP" sz="1900" dirty="0">
                <a:latin typeface="ＭＳ ゴシック" panose="020B0609070205080204" pitchFamily="49" charset="-128"/>
                <a:ea typeface="ＭＳ ゴシック" panose="020B0609070205080204" pitchFamily="49" charset="-128"/>
              </a:rPr>
              <a:t>韓国文化通信使、訪日</a:t>
            </a:r>
          </a:p>
          <a:p>
            <a:r>
              <a:rPr lang="en-US" altLang="ja-JP" sz="1900" dirty="0">
                <a:latin typeface="ＭＳ ゴシック" panose="020B0609070205080204" pitchFamily="49" charset="-128"/>
                <a:ea typeface="ＭＳ ゴシック" panose="020B0609070205080204" pitchFamily="49" charset="-128"/>
              </a:rPr>
              <a:t>1992.10  </a:t>
            </a:r>
            <a:r>
              <a:rPr lang="ja-JP" altLang="ja-JP" sz="1900" dirty="0">
                <a:latin typeface="ＭＳ ゴシック" panose="020B0609070205080204" pitchFamily="49" charset="-128"/>
                <a:ea typeface="ＭＳ ゴシック" panose="020B0609070205080204" pitchFamily="49" charset="-128"/>
              </a:rPr>
              <a:t>韓国の文化部長官、日本大衆文化開放の肯定的検討を示唆</a:t>
            </a:r>
          </a:p>
          <a:p>
            <a:r>
              <a:rPr lang="en-US" altLang="ja-JP" sz="1900" dirty="0">
                <a:latin typeface="ＭＳ ゴシック" panose="020B0609070205080204" pitchFamily="49" charset="-128"/>
                <a:ea typeface="ＭＳ ゴシック" panose="020B0609070205080204" pitchFamily="49" charset="-128"/>
              </a:rPr>
              <a:t>1994.05  </a:t>
            </a:r>
            <a:r>
              <a:rPr lang="ja-JP" altLang="ja-JP" sz="1900" dirty="0">
                <a:latin typeface="ＭＳ ゴシック" panose="020B0609070205080204" pitchFamily="49" charset="-128"/>
                <a:ea typeface="ＭＳ ゴシック" panose="020B0609070205080204" pitchFamily="49" charset="-128"/>
              </a:rPr>
              <a:t>劇団「四季」、韓国国立劇場にて公演　</a:t>
            </a:r>
          </a:p>
          <a:p>
            <a:r>
              <a:rPr lang="en-US" altLang="ja-JP" sz="1900" dirty="0">
                <a:latin typeface="ＭＳ ゴシック" panose="020B0609070205080204" pitchFamily="49" charset="-128"/>
                <a:ea typeface="ＭＳ ゴシック" panose="020B0609070205080204" pitchFamily="49" charset="-128"/>
              </a:rPr>
              <a:t>1995.01  </a:t>
            </a:r>
            <a:r>
              <a:rPr lang="ja-JP" altLang="ja-JP" sz="1900" dirty="0">
                <a:latin typeface="ＭＳ ゴシック" panose="020B0609070205080204" pitchFamily="49" charset="-128"/>
                <a:ea typeface="ＭＳ ゴシック" panose="020B0609070205080204" pitchFamily="49" charset="-128"/>
              </a:rPr>
              <a:t>俳優アン・ソンギ、小栗康平監督の「眠る男」に出演契約　</a:t>
            </a:r>
          </a:p>
          <a:p>
            <a:r>
              <a:rPr lang="en-US" altLang="ja-JP" sz="1900" dirty="0">
                <a:latin typeface="ＭＳ ゴシック" panose="020B0609070205080204" pitchFamily="49" charset="-128"/>
                <a:ea typeface="ＭＳ ゴシック" panose="020B0609070205080204" pitchFamily="49" charset="-128"/>
              </a:rPr>
              <a:t>1995.02  </a:t>
            </a:r>
            <a:r>
              <a:rPr lang="ja-JP" altLang="ja-JP" sz="1900" dirty="0">
                <a:latin typeface="ＭＳ ゴシック" panose="020B0609070205080204" pitchFamily="49" charset="-128"/>
                <a:ea typeface="ＭＳ ゴシック" panose="020B0609070205080204" pitchFamily="49" charset="-128"/>
              </a:rPr>
              <a:t>公演倫理審査委員会、米映画「将軍前田」の韓国国内上映を不許可</a:t>
            </a:r>
          </a:p>
          <a:p>
            <a:r>
              <a:rPr lang="en-US" altLang="ja-JP" sz="1900" dirty="0">
                <a:latin typeface="ＭＳ ゴシック" panose="020B0609070205080204" pitchFamily="49" charset="-128"/>
                <a:ea typeface="ＭＳ ゴシック" panose="020B0609070205080204" pitchFamily="49" charset="-128"/>
              </a:rPr>
              <a:t>1995.02  </a:t>
            </a:r>
            <a:r>
              <a:rPr lang="ja-JP" altLang="ja-JP" sz="1900" dirty="0">
                <a:latin typeface="ＭＳ ゴシック" panose="020B0609070205080204" pitchFamily="49" charset="-128"/>
                <a:ea typeface="ＭＳ ゴシック" panose="020B0609070205080204" pitchFamily="49" charset="-128"/>
              </a:rPr>
              <a:t>文化体育部、韓国系日本人歌手「都はるみ」の韓国内公演を不許可</a:t>
            </a:r>
          </a:p>
          <a:p>
            <a:r>
              <a:rPr lang="en-US" altLang="ja-JP" sz="1900" dirty="0">
                <a:latin typeface="ＭＳ ゴシック" panose="020B0609070205080204" pitchFamily="49" charset="-128"/>
                <a:ea typeface="ＭＳ ゴシック" panose="020B0609070205080204" pitchFamily="49" charset="-128"/>
              </a:rPr>
              <a:t>1996.05  2002</a:t>
            </a:r>
            <a:r>
              <a:rPr lang="ja-JP" altLang="ja-JP" sz="1900" dirty="0">
                <a:latin typeface="ＭＳ ゴシック" panose="020B0609070205080204" pitchFamily="49" charset="-128"/>
                <a:ea typeface="ＭＳ ゴシック" panose="020B0609070205080204" pitchFamily="49" charset="-128"/>
              </a:rPr>
              <a:t>年</a:t>
            </a:r>
            <a:r>
              <a:rPr lang="en-US" altLang="ja-JP" sz="1900" dirty="0">
                <a:latin typeface="ＭＳ ゴシック" panose="020B0609070205080204" pitchFamily="49" charset="-128"/>
                <a:ea typeface="ＭＳ ゴシック" panose="020B0609070205080204" pitchFamily="49" charset="-128"/>
              </a:rPr>
              <a:t>W</a:t>
            </a:r>
            <a:r>
              <a:rPr lang="ja-JP" altLang="ja-JP" sz="1900" dirty="0">
                <a:latin typeface="ＭＳ ゴシック" panose="020B0609070205080204" pitchFamily="49" charset="-128"/>
                <a:ea typeface="ＭＳ ゴシック" panose="020B0609070205080204" pitchFamily="49" charset="-128"/>
              </a:rPr>
              <a:t>杯日韓共同開催が決定</a:t>
            </a:r>
          </a:p>
          <a:p>
            <a:r>
              <a:rPr lang="en-US" altLang="ja-JP" sz="1900" dirty="0">
                <a:latin typeface="ＭＳ ゴシック" panose="020B0609070205080204" pitchFamily="49" charset="-128"/>
                <a:ea typeface="ＭＳ ゴシック" panose="020B0609070205080204" pitchFamily="49" charset="-128"/>
              </a:rPr>
              <a:t>1996.09  </a:t>
            </a:r>
            <a:r>
              <a:rPr lang="ja-JP" altLang="ja-JP" sz="1900" dirty="0">
                <a:latin typeface="ＭＳ ゴシック" panose="020B0609070205080204" pitchFamily="49" charset="-128"/>
                <a:ea typeface="ＭＳ ゴシック" panose="020B0609070205080204" pitchFamily="49" charset="-128"/>
              </a:rPr>
              <a:t>釜山国際映画歳で「眠る男」など</a:t>
            </a:r>
            <a:r>
              <a:rPr lang="en-US" altLang="ja-JP" sz="1900" dirty="0">
                <a:latin typeface="ＭＳ ゴシック" panose="020B0609070205080204" pitchFamily="49" charset="-128"/>
                <a:ea typeface="ＭＳ ゴシック" panose="020B0609070205080204" pitchFamily="49" charset="-128"/>
              </a:rPr>
              <a:t>15</a:t>
            </a:r>
            <a:r>
              <a:rPr lang="ja-JP" altLang="ja-JP" sz="1900" dirty="0">
                <a:latin typeface="ＭＳ ゴシック" panose="020B0609070205080204" pitchFamily="49" charset="-128"/>
                <a:ea typeface="ＭＳ ゴシック" panose="020B0609070205080204" pitchFamily="49" charset="-128"/>
              </a:rPr>
              <a:t>編が初上映</a:t>
            </a:r>
          </a:p>
          <a:p>
            <a:r>
              <a:rPr lang="ja-JP" altLang="ja-JP" sz="1600" dirty="0">
                <a:latin typeface="ＭＳ ゴシック" panose="020B0609070205080204" pitchFamily="49" charset="-128"/>
                <a:ea typeface="ＭＳ ゴシック" panose="020B0609070205080204" pitchFamily="49" charset="-128"/>
              </a:rPr>
              <a:t>　</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5</a:t>
            </a:fld>
            <a:endParaRPr lang="en-US" altLang="ja-JP"/>
          </a:p>
        </p:txBody>
      </p:sp>
    </p:spTree>
    <p:extLst>
      <p:ext uri="{BB962C8B-B14F-4D97-AF65-F5344CB8AC3E}">
        <p14:creationId xmlns:p14="http://schemas.microsoft.com/office/powerpoint/2010/main" val="56447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2800" dirty="0"/>
              <a:t>日本大衆文化開放までの日韓文化交流の過程</a:t>
            </a:r>
            <a:r>
              <a:rPr lang="en-US" altLang="ja-JP" sz="2800" dirty="0"/>
              <a:t>-2</a:t>
            </a:r>
            <a:endParaRPr kumimoji="1" lang="ja-JP" altLang="en-US" sz="2800" dirty="0"/>
          </a:p>
        </p:txBody>
      </p:sp>
      <p:sp>
        <p:nvSpPr>
          <p:cNvPr id="2" name="コンテンツ プレースホルダー 1"/>
          <p:cNvSpPr>
            <a:spLocks noGrp="1"/>
          </p:cNvSpPr>
          <p:nvPr>
            <p:ph idx="1"/>
          </p:nvPr>
        </p:nvSpPr>
        <p:spPr>
          <a:xfrm>
            <a:off x="251520" y="2276872"/>
            <a:ext cx="8568951" cy="3849291"/>
          </a:xfrm>
        </p:spPr>
        <p:txBody>
          <a:bodyPr>
            <a:normAutofit fontScale="92500"/>
          </a:bodyPr>
          <a:lstStyle/>
          <a:p>
            <a:r>
              <a:rPr lang="en-US" altLang="ja-JP" dirty="0">
                <a:latin typeface="ＭＳ ゴシック" panose="020B0609070205080204" pitchFamily="49" charset="-128"/>
                <a:ea typeface="ＭＳ ゴシック" panose="020B0609070205080204" pitchFamily="49" charset="-128"/>
              </a:rPr>
              <a:t>1998.02  </a:t>
            </a:r>
            <a:r>
              <a:rPr lang="ja-JP" altLang="ja-JP" dirty="0">
                <a:latin typeface="ＭＳ ゴシック" panose="020B0609070205080204" pitchFamily="49" charset="-128"/>
                <a:ea typeface="ＭＳ ゴシック" panose="020B0609070205080204" pitchFamily="49" charset="-128"/>
              </a:rPr>
              <a:t>金大中大統領、段階的日本大衆文化開放を発表</a:t>
            </a:r>
          </a:p>
          <a:p>
            <a:r>
              <a:rPr lang="en-US" altLang="ja-JP" dirty="0">
                <a:latin typeface="ＭＳ ゴシック" panose="020B0609070205080204" pitchFamily="49" charset="-128"/>
                <a:ea typeface="ＭＳ ゴシック" panose="020B0609070205080204" pitchFamily="49" charset="-128"/>
              </a:rPr>
              <a:t>1998.05  </a:t>
            </a:r>
            <a:r>
              <a:rPr lang="ja-JP" altLang="ja-JP" dirty="0">
                <a:latin typeface="ＭＳ ゴシック" panose="020B0609070205080204" pitchFamily="49" charset="-128"/>
                <a:ea typeface="ＭＳ ゴシック" panose="020B0609070205080204" pitchFamily="49" charset="-128"/>
              </a:rPr>
              <a:t>文化観光部に日本文化開放に関する諮問委員会を設置</a:t>
            </a:r>
          </a:p>
          <a:p>
            <a:r>
              <a:rPr lang="en-US" altLang="ja-JP" dirty="0">
                <a:latin typeface="ＭＳ ゴシック" panose="020B0609070205080204" pitchFamily="49" charset="-128"/>
                <a:ea typeface="ＭＳ ゴシック" panose="020B0609070205080204" pitchFamily="49" charset="-128"/>
              </a:rPr>
              <a:t>1998.10  </a:t>
            </a:r>
            <a:r>
              <a:rPr lang="zh-TW" altLang="ja-JP" dirty="0">
                <a:latin typeface="ＭＳ ゴシック" panose="020B0609070205080204" pitchFamily="49" charset="-128"/>
                <a:ea typeface="ＭＳ ゴシック" panose="020B0609070205080204" pitchFamily="49" charset="-128"/>
              </a:rPr>
              <a:t>日本大衆文化第</a:t>
            </a:r>
            <a:r>
              <a:rPr lang="en-US" altLang="ja-JP" dirty="0">
                <a:latin typeface="ＭＳ ゴシック" panose="020B0609070205080204" pitchFamily="49" charset="-128"/>
                <a:ea typeface="ＭＳ ゴシック" panose="020B0609070205080204" pitchFamily="49" charset="-128"/>
              </a:rPr>
              <a:t>1</a:t>
            </a:r>
            <a:r>
              <a:rPr lang="zh-TW" altLang="ja-JP" dirty="0">
                <a:latin typeface="ＭＳ ゴシック" panose="020B0609070205080204" pitchFamily="49" charset="-128"/>
                <a:ea typeface="ＭＳ ゴシック" panose="020B0609070205080204" pitchFamily="49" charset="-128"/>
              </a:rPr>
              <a:t>次開放</a:t>
            </a:r>
            <a:endParaRPr lang="ja-JP" altLang="ja-JP" dirty="0">
              <a:latin typeface="ＭＳ ゴシック" panose="020B0609070205080204" pitchFamily="49" charset="-128"/>
              <a:ea typeface="ＭＳ ゴシック" panose="020B0609070205080204" pitchFamily="49" charset="-128"/>
            </a:endParaRPr>
          </a:p>
          <a:p>
            <a:r>
              <a:rPr lang="en-US" altLang="ja-JP" dirty="0">
                <a:latin typeface="ＭＳ ゴシック" panose="020B0609070205080204" pitchFamily="49" charset="-128"/>
                <a:ea typeface="ＭＳ ゴシック" panose="020B0609070205080204" pitchFamily="49" charset="-128"/>
              </a:rPr>
              <a:t>1999.09  </a:t>
            </a:r>
            <a:r>
              <a:rPr lang="zh-TW" altLang="ja-JP" dirty="0">
                <a:latin typeface="ＭＳ ゴシック" panose="020B0609070205080204" pitchFamily="49" charset="-128"/>
                <a:ea typeface="ＭＳ ゴシック" panose="020B0609070205080204" pitchFamily="49" charset="-128"/>
              </a:rPr>
              <a:t>日本大衆文化第</a:t>
            </a:r>
            <a:r>
              <a:rPr lang="en-US" altLang="ja-JP" dirty="0">
                <a:latin typeface="ＭＳ ゴシック" panose="020B0609070205080204" pitchFamily="49" charset="-128"/>
                <a:ea typeface="ＭＳ ゴシック" panose="020B0609070205080204" pitchFamily="49" charset="-128"/>
              </a:rPr>
              <a:t>2</a:t>
            </a:r>
            <a:r>
              <a:rPr lang="zh-TW" altLang="ja-JP" dirty="0">
                <a:latin typeface="ＭＳ ゴシック" panose="020B0609070205080204" pitchFamily="49" charset="-128"/>
                <a:ea typeface="ＭＳ ゴシック" panose="020B0609070205080204" pitchFamily="49" charset="-128"/>
              </a:rPr>
              <a:t>次開放</a:t>
            </a:r>
            <a:endParaRPr lang="ja-JP" altLang="ja-JP" dirty="0">
              <a:latin typeface="ＭＳ ゴシック" panose="020B0609070205080204" pitchFamily="49" charset="-128"/>
              <a:ea typeface="ＭＳ ゴシック" panose="020B0609070205080204" pitchFamily="49" charset="-128"/>
            </a:endParaRPr>
          </a:p>
          <a:p>
            <a:r>
              <a:rPr lang="en-US" altLang="ja-JP" dirty="0">
                <a:latin typeface="ＭＳ ゴシック" panose="020B0609070205080204" pitchFamily="49" charset="-128"/>
                <a:ea typeface="ＭＳ ゴシック" panose="020B0609070205080204" pitchFamily="49" charset="-128"/>
              </a:rPr>
              <a:t>2000.06  </a:t>
            </a:r>
            <a:r>
              <a:rPr lang="ja-JP" altLang="ja-JP" dirty="0">
                <a:latin typeface="ＭＳ ゴシック" panose="020B0609070205080204" pitchFamily="49" charset="-128"/>
                <a:ea typeface="ＭＳ ゴシック" panose="020B0609070205080204" pitchFamily="49" charset="-128"/>
              </a:rPr>
              <a:t>日本大衆文化第</a:t>
            </a:r>
            <a:r>
              <a:rPr lang="en-US" altLang="ja-JP" dirty="0">
                <a:latin typeface="ＭＳ ゴシック" panose="020B0609070205080204" pitchFamily="49" charset="-128"/>
                <a:ea typeface="ＭＳ ゴシック" panose="020B0609070205080204" pitchFamily="49" charset="-128"/>
              </a:rPr>
              <a:t>3</a:t>
            </a:r>
            <a:r>
              <a:rPr lang="ja-JP" altLang="ja-JP" dirty="0">
                <a:latin typeface="ＭＳ ゴシック" panose="020B0609070205080204" pitchFamily="49" charset="-128"/>
                <a:ea typeface="ＭＳ ゴシック" panose="020B0609070205080204" pitchFamily="49" charset="-128"/>
              </a:rPr>
              <a:t>次開放</a:t>
            </a:r>
          </a:p>
          <a:p>
            <a:r>
              <a:rPr lang="en-US" altLang="ja-JP" dirty="0">
                <a:latin typeface="ＭＳ ゴシック" panose="020B0609070205080204" pitchFamily="49" charset="-128"/>
                <a:ea typeface="ＭＳ ゴシック" panose="020B0609070205080204" pitchFamily="49" charset="-128"/>
              </a:rPr>
              <a:t>2001.07  </a:t>
            </a:r>
            <a:r>
              <a:rPr lang="ja-JP" altLang="ja-JP" dirty="0">
                <a:latin typeface="ＭＳ ゴシック" panose="020B0609070205080204" pitchFamily="49" charset="-128"/>
                <a:ea typeface="ＭＳ ゴシック" panose="020B0609070205080204" pitchFamily="49" charset="-128"/>
              </a:rPr>
              <a:t>教科書問題で段階的大衆文化開放一時中断</a:t>
            </a:r>
          </a:p>
          <a:p>
            <a:r>
              <a:rPr lang="en-US" altLang="ja-JP" dirty="0">
                <a:latin typeface="ＭＳ ゴシック" panose="020B0609070205080204" pitchFamily="49" charset="-128"/>
                <a:ea typeface="ＭＳ ゴシック" panose="020B0609070205080204" pitchFamily="49" charset="-128"/>
              </a:rPr>
              <a:t>2002.06  </a:t>
            </a:r>
            <a:r>
              <a:rPr lang="ja-JP" altLang="ja-JP" dirty="0">
                <a:latin typeface="ＭＳ ゴシック" panose="020B0609070205080204" pitchFamily="49" charset="-128"/>
                <a:ea typeface="ＭＳ ゴシック" panose="020B0609070205080204" pitchFamily="49" charset="-128"/>
              </a:rPr>
              <a:t>日韓</a:t>
            </a:r>
            <a:r>
              <a:rPr lang="en-US" altLang="ja-JP" dirty="0">
                <a:ea typeface="ＭＳ Ｐゴシック" panose="020B0600070205080204" pitchFamily="50" charset="-128"/>
              </a:rPr>
              <a:t>W</a:t>
            </a:r>
            <a:r>
              <a:rPr lang="ja-JP" altLang="ja-JP" dirty="0">
                <a:latin typeface="ＭＳ ゴシック" panose="020B0609070205080204" pitchFamily="49" charset="-128"/>
                <a:ea typeface="ＭＳ ゴシック" panose="020B0609070205080204" pitchFamily="49" charset="-128"/>
              </a:rPr>
              <a:t>杯共同開催</a:t>
            </a:r>
          </a:p>
          <a:p>
            <a:r>
              <a:rPr lang="en-US" altLang="ja-JP" dirty="0">
                <a:latin typeface="ＭＳ ゴシック" panose="020B0609070205080204" pitchFamily="49" charset="-128"/>
                <a:ea typeface="ＭＳ ゴシック" panose="020B0609070205080204" pitchFamily="49" charset="-128"/>
              </a:rPr>
              <a:t>2003.06  </a:t>
            </a:r>
            <a:r>
              <a:rPr lang="ja-JP" altLang="ja-JP" dirty="0">
                <a:latin typeface="ＭＳ ゴシック" panose="020B0609070205080204" pitchFamily="49" charset="-128"/>
                <a:ea typeface="ＭＳ ゴシック" panose="020B0609070205080204" pitchFamily="49" charset="-128"/>
              </a:rPr>
              <a:t>日韓首脳会談の共同声明で日本大衆文化開放の拡大</a:t>
            </a:r>
            <a:r>
              <a:rPr lang="en-US" altLang="ja-JP"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を発表</a:t>
            </a:r>
          </a:p>
          <a:p>
            <a:endParaRPr lang="ja-JP" altLang="en-US" dirty="0"/>
          </a:p>
          <a:p>
            <a:endParaRPr kumimoji="1" lang="ja-JP" altLang="en-US" dirty="0"/>
          </a:p>
        </p:txBody>
      </p:sp>
      <p:sp>
        <p:nvSpPr>
          <p:cNvPr id="3" name="フッター プレースホルダー 2"/>
          <p:cNvSpPr>
            <a:spLocks noGrp="1"/>
          </p:cNvSpPr>
          <p:nvPr>
            <p:ph type="ftr" sz="quarter" idx="11"/>
          </p:nvPr>
        </p:nvSpPr>
        <p:spPr/>
        <p:txBody>
          <a:bodyPr/>
          <a:lstStyle/>
          <a:p>
            <a:pPr>
              <a:defRPr/>
            </a:pPr>
            <a:r>
              <a:rPr lang="ja-JP" altLang="en-US"/>
              <a:t>外国ジャーナリズム</a:t>
            </a:r>
            <a:r>
              <a:rPr lang="en-US" altLang="ja-JP"/>
              <a:t>Ⅰa(2016)</a:t>
            </a:r>
          </a:p>
        </p:txBody>
      </p:sp>
      <p:sp>
        <p:nvSpPr>
          <p:cNvPr id="4" name="スライド番号プレースホルダー 3"/>
          <p:cNvSpPr>
            <a:spLocks noGrp="1"/>
          </p:cNvSpPr>
          <p:nvPr>
            <p:ph type="sldNum" sz="quarter" idx="12"/>
          </p:nvPr>
        </p:nvSpPr>
        <p:spPr/>
        <p:txBody>
          <a:bodyPr/>
          <a:lstStyle/>
          <a:p>
            <a:pPr>
              <a:defRPr/>
            </a:pPr>
            <a:fld id="{C525C972-D123-47AF-BE88-08C2CD3511F0}" type="slidenum">
              <a:rPr lang="en-US" altLang="ja-JP" smtClean="0"/>
              <a:pPr>
                <a:defRPr/>
              </a:pPr>
              <a:t>6</a:t>
            </a:fld>
            <a:endParaRPr lang="en-US" altLang="ja-JP"/>
          </a:p>
        </p:txBody>
      </p:sp>
    </p:spTree>
    <p:extLst>
      <p:ext uri="{BB962C8B-B14F-4D97-AF65-F5344CB8AC3E}">
        <p14:creationId xmlns:p14="http://schemas.microsoft.com/office/powerpoint/2010/main" val="356775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42913" y="682625"/>
            <a:ext cx="8243887" cy="735013"/>
          </a:xfrm>
        </p:spPr>
        <p:txBody>
          <a:bodyPr/>
          <a:lstStyle/>
          <a:p>
            <a:pPr eaLnBrk="1" fontAlgn="auto" hangingPunct="1">
              <a:spcAft>
                <a:spcPts val="0"/>
              </a:spcAft>
              <a:defRPr/>
            </a:pPr>
            <a:r>
              <a:rPr lang="ja-JP" altLang="en-US"/>
              <a:t>日本関連の問題での例：</a:t>
            </a:r>
          </a:p>
        </p:txBody>
      </p:sp>
      <p:sp>
        <p:nvSpPr>
          <p:cNvPr id="27651" name="Rectangle 3"/>
          <p:cNvSpPr>
            <a:spLocks noGrp="1" noChangeArrowheads="1"/>
          </p:cNvSpPr>
          <p:nvPr>
            <p:ph idx="1"/>
          </p:nvPr>
        </p:nvSpPr>
        <p:spPr>
          <a:xfrm>
            <a:off x="457200" y="1600200"/>
            <a:ext cx="8435975" cy="4456113"/>
          </a:xfrm>
        </p:spPr>
        <p:txBody>
          <a:bodyPr/>
          <a:lstStyle/>
          <a:p>
            <a:pPr eaLnBrk="1" hangingPunct="1">
              <a:lnSpc>
                <a:spcPct val="90000"/>
              </a:lnSpc>
            </a:pPr>
            <a:r>
              <a:rPr lang="ja-JP" altLang="en-US"/>
              <a:t>「閉鎖的な日本市場」の決まり文句</a:t>
            </a:r>
          </a:p>
          <a:p>
            <a:pPr eaLnBrk="1" hangingPunct="1">
              <a:lnSpc>
                <a:spcPct val="90000"/>
              </a:lnSpc>
            </a:pPr>
            <a:r>
              <a:rPr lang="ja-JP" altLang="en-US"/>
              <a:t>「従軍慰安婦」；日本軍あるいは政府の関与の程度、規模に歪曲と誇張</a:t>
            </a:r>
          </a:p>
          <a:p>
            <a:pPr eaLnBrk="1" hangingPunct="1">
              <a:lnSpc>
                <a:spcPct val="90000"/>
              </a:lnSpc>
            </a:pPr>
            <a:r>
              <a:rPr lang="ja-JP" altLang="en-US"/>
              <a:t> 「南京事件」－規模に誇張 </a:t>
            </a:r>
          </a:p>
          <a:p>
            <a:pPr eaLnBrk="1" hangingPunct="1">
              <a:lnSpc>
                <a:spcPct val="90000"/>
              </a:lnSpc>
            </a:pPr>
            <a:r>
              <a:rPr lang="ja-JP" altLang="en-US"/>
              <a:t> 「太平洋戦争の原因」－意図に誤解 </a:t>
            </a:r>
          </a:p>
          <a:p>
            <a:pPr eaLnBrk="1" hangingPunct="1">
              <a:lnSpc>
                <a:spcPct val="90000"/>
              </a:lnSpc>
            </a:pPr>
            <a:r>
              <a:rPr lang="ja-JP" altLang="en-US"/>
              <a:t> 「広島、長崎への原爆投下」－国際法違反</a:t>
            </a:r>
          </a:p>
          <a:p>
            <a:pPr eaLnBrk="1" hangingPunct="1">
              <a:lnSpc>
                <a:spcPct val="90000"/>
              </a:lnSpc>
            </a:pPr>
            <a:r>
              <a:rPr lang="ja-JP" altLang="en-US"/>
              <a:t> 「捕鯨問題」－科学的調査に基づく理性的議論を拒否</a:t>
            </a:r>
          </a:p>
          <a:p>
            <a:pPr eaLnBrk="1" hangingPunct="1">
              <a:lnSpc>
                <a:spcPct val="90000"/>
              </a:lnSpc>
            </a:pPr>
            <a:r>
              <a:rPr lang="ja-JP" altLang="en-US"/>
              <a:t> 「女性差別が特にひどい」</a:t>
            </a:r>
          </a:p>
        </p:txBody>
      </p:sp>
      <p:sp>
        <p:nvSpPr>
          <p:cNvPr id="27652"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83E4D1BC-64B3-46D6-8403-19D2E93E60C0}" type="slidenum">
              <a:rPr kumimoji="0" lang="en-US" altLang="ja-JP" sz="1400" smtClean="0">
                <a:latin typeface="Verdana" pitchFamily="34" charset="0"/>
              </a:rPr>
              <a:pPr eaLnBrk="1" hangingPunct="1">
                <a:spcBef>
                  <a:spcPct val="0"/>
                </a:spcBef>
                <a:spcAft>
                  <a:spcPct val="0"/>
                </a:spcAft>
                <a:buFontTx/>
                <a:buNone/>
              </a:pPr>
              <a:t>7</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166523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42913" y="609600"/>
            <a:ext cx="8243887" cy="587375"/>
          </a:xfrm>
        </p:spPr>
        <p:txBody>
          <a:bodyPr>
            <a:normAutofit fontScale="90000"/>
          </a:bodyPr>
          <a:lstStyle/>
          <a:p>
            <a:pPr eaLnBrk="1" fontAlgn="auto" hangingPunct="1">
              <a:spcAft>
                <a:spcPts val="0"/>
              </a:spcAft>
              <a:defRPr/>
            </a:pPr>
            <a:r>
              <a:rPr lang="ja-JP" altLang="en-US"/>
              <a:t>ニュースフレームの例</a:t>
            </a:r>
          </a:p>
        </p:txBody>
      </p:sp>
      <p:sp>
        <p:nvSpPr>
          <p:cNvPr id="126979" name="Rectangle 3"/>
          <p:cNvSpPr>
            <a:spLocks noGrp="1" noChangeArrowheads="1"/>
          </p:cNvSpPr>
          <p:nvPr>
            <p:ph idx="1"/>
          </p:nvPr>
        </p:nvSpPr>
        <p:spPr>
          <a:xfrm>
            <a:off x="250825" y="1412875"/>
            <a:ext cx="8281988" cy="4464050"/>
          </a:xfrm>
        </p:spPr>
        <p:txBody>
          <a:bodyPr rtlCol="0">
            <a:normAutofit/>
          </a:bodyPr>
          <a:lstStyle/>
          <a:p>
            <a:pPr eaLnBrk="1" fontAlgn="auto" hangingPunct="1">
              <a:lnSpc>
                <a:spcPct val="90000"/>
              </a:lnSpc>
              <a:buFont typeface="Arial" pitchFamily="34" charset="0"/>
              <a:buNone/>
              <a:defRPr/>
            </a:pPr>
            <a:r>
              <a:rPr lang="ja-JP" altLang="en-US" dirty="0"/>
              <a:t>■</a:t>
            </a:r>
            <a:r>
              <a:rPr lang="ja-JP" altLang="en-US" sz="2400" dirty="0"/>
              <a:t>エキゾチシズム：差異を誇張し、面白がらせるフレーム</a:t>
            </a:r>
          </a:p>
          <a:p>
            <a:pPr eaLnBrk="1" fontAlgn="auto" hangingPunct="1">
              <a:lnSpc>
                <a:spcPct val="90000"/>
              </a:lnSpc>
              <a:buFont typeface="Arial" pitchFamily="34" charset="0"/>
              <a:buNone/>
              <a:defRPr/>
            </a:pPr>
            <a:r>
              <a:rPr lang="ja-JP" altLang="en-US" sz="2400" dirty="0">
                <a:solidFill>
                  <a:srgbClr val="FF0000"/>
                </a:solidFill>
                <a:effectLst>
                  <a:outerShdw blurRad="38100" dist="38100" dir="2700000" algn="tl">
                    <a:srgbClr val="C0C0C0"/>
                  </a:outerShdw>
                </a:effectLst>
              </a:rPr>
              <a:t>■ナショナリズム：民族主義、愛国心を刺激するフレーム</a:t>
            </a:r>
          </a:p>
          <a:p>
            <a:pPr eaLnBrk="1" fontAlgn="auto" hangingPunct="1">
              <a:lnSpc>
                <a:spcPct val="90000"/>
              </a:lnSpc>
              <a:buFont typeface="Arial" pitchFamily="34" charset="0"/>
              <a:buNone/>
              <a:defRPr/>
            </a:pPr>
            <a:r>
              <a:rPr lang="ja-JP" altLang="en-US" sz="2400" dirty="0">
                <a:solidFill>
                  <a:srgbClr val="FF0000"/>
                </a:solidFill>
                <a:effectLst>
                  <a:outerShdw blurRad="38100" dist="38100" dir="2700000" algn="tl">
                    <a:srgbClr val="C0C0C0"/>
                  </a:outerShdw>
                </a:effectLst>
              </a:rPr>
              <a:t>■ステレオタイピング：単純化して理解しようとする「決めつけ」のフレーム</a:t>
            </a:r>
          </a:p>
          <a:p>
            <a:pPr eaLnBrk="1" fontAlgn="auto" hangingPunct="1">
              <a:lnSpc>
                <a:spcPct val="90000"/>
              </a:lnSpc>
              <a:buFont typeface="Arial" pitchFamily="34" charset="0"/>
              <a:buNone/>
              <a:defRPr/>
            </a:pPr>
            <a:r>
              <a:rPr lang="ja-JP" altLang="en-US" sz="2400" dirty="0"/>
              <a:t>■文化的・道徳的優越性の強調：読者に優越感を味わせるフレーム</a:t>
            </a:r>
          </a:p>
          <a:p>
            <a:pPr eaLnBrk="1" fontAlgn="auto" hangingPunct="1">
              <a:lnSpc>
                <a:spcPct val="90000"/>
              </a:lnSpc>
              <a:buFont typeface="Arial" pitchFamily="34" charset="0"/>
              <a:buNone/>
              <a:defRPr/>
            </a:pPr>
            <a:r>
              <a:rPr lang="ja-JP" altLang="en-US" sz="2400" dirty="0"/>
              <a:t>■オリエンタリズム：東洋または広く非西欧蔑視のフレーム</a:t>
            </a:r>
          </a:p>
          <a:p>
            <a:pPr eaLnBrk="1" fontAlgn="auto" hangingPunct="1">
              <a:lnSpc>
                <a:spcPct val="90000"/>
              </a:lnSpc>
              <a:buFont typeface="Arial" pitchFamily="34" charset="0"/>
              <a:buNone/>
              <a:defRPr/>
            </a:pPr>
            <a:r>
              <a:rPr lang="ja-JP" altLang="en-US" sz="2400" dirty="0"/>
              <a:t> 自国の矛盾を他国に投射（差別、腐敗、堕落等、自国にもある問題が他国で はもっとひどいと強調する：他国に比べれば自国はましだ」と思わせるフレーム</a:t>
            </a:r>
          </a:p>
        </p:txBody>
      </p:sp>
      <p:sp>
        <p:nvSpPr>
          <p:cNvPr id="28676"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D877D90C-F405-46D5-8178-68055468381B}" type="slidenum">
              <a:rPr kumimoji="0" lang="en-US" altLang="ja-JP" sz="1400" smtClean="0">
                <a:latin typeface="Verdana" pitchFamily="34" charset="0"/>
              </a:rPr>
              <a:pPr eaLnBrk="1" hangingPunct="1">
                <a:spcBef>
                  <a:spcPct val="0"/>
                </a:spcBef>
                <a:spcAft>
                  <a:spcPct val="0"/>
                </a:spcAft>
                <a:buFontTx/>
                <a:buNone/>
              </a:pPr>
              <a:t>8</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241660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42913" y="836613"/>
            <a:ext cx="8243887" cy="581025"/>
          </a:xfrm>
        </p:spPr>
        <p:txBody>
          <a:bodyPr>
            <a:normAutofit fontScale="90000"/>
          </a:bodyPr>
          <a:lstStyle/>
          <a:p>
            <a:pPr eaLnBrk="1" fontAlgn="auto" hangingPunct="1">
              <a:spcAft>
                <a:spcPts val="0"/>
              </a:spcAft>
              <a:defRPr/>
            </a:pPr>
            <a:r>
              <a:rPr lang="ja-JP" altLang="en-US"/>
              <a:t>ステレオタイプ：</a:t>
            </a:r>
            <a:r>
              <a:rPr lang="en-US" altLang="ja-JP"/>
              <a:t>W.</a:t>
            </a:r>
            <a:r>
              <a:rPr lang="ja-JP" altLang="en-US"/>
              <a:t>リップマン </a:t>
            </a:r>
            <a:r>
              <a:rPr lang="en-US" altLang="ja-JP"/>
              <a:t>『</a:t>
            </a:r>
            <a:r>
              <a:rPr lang="ja-JP" altLang="en-US"/>
              <a:t>世論</a:t>
            </a:r>
            <a:r>
              <a:rPr lang="en-US" altLang="ja-JP"/>
              <a:t>』</a:t>
            </a:r>
          </a:p>
        </p:txBody>
      </p:sp>
      <p:sp>
        <p:nvSpPr>
          <p:cNvPr id="29699" name="Rectangle 3"/>
          <p:cNvSpPr>
            <a:spLocks noGrp="1" noChangeArrowheads="1"/>
          </p:cNvSpPr>
          <p:nvPr>
            <p:ph idx="1"/>
          </p:nvPr>
        </p:nvSpPr>
        <p:spPr/>
        <p:txBody>
          <a:bodyPr/>
          <a:lstStyle/>
          <a:p>
            <a:pPr eaLnBrk="1" hangingPunct="1">
              <a:lnSpc>
                <a:spcPct val="115000"/>
              </a:lnSpc>
              <a:buFontTx/>
              <a:buNone/>
            </a:pPr>
            <a:r>
              <a:rPr lang="ja-JP" altLang="en-US" sz="2400"/>
              <a:t>　</a:t>
            </a:r>
            <a:r>
              <a:rPr lang="ja-JP" altLang="en-US" sz="2800"/>
              <a:t>「われわれはたいていの場合、見てから定義しないで、定義してから見る。外界の、大きくて、盛んで、騒がしい混沌状態の中から、すでにわれわれの文化がわれわれのために定義してくれているものを拾い上げる。そしてこうして拾い上げたものを、われわれの文化によってステレオタイプ化されたかたちのままで知覚しがちである」 </a:t>
            </a:r>
          </a:p>
          <a:p>
            <a:pPr eaLnBrk="1" hangingPunct="1">
              <a:lnSpc>
                <a:spcPct val="115000"/>
              </a:lnSpc>
              <a:buFontTx/>
              <a:buNone/>
            </a:pPr>
            <a:r>
              <a:rPr lang="ja-JP" altLang="en-US" sz="2800"/>
              <a:t>　　　　　　　　　　　　    「単純化による思想の節約」</a:t>
            </a:r>
          </a:p>
          <a:p>
            <a:pPr eaLnBrk="1" hangingPunct="1"/>
            <a:endParaRPr lang="en-US" altLang="ja-JP" sz="2800"/>
          </a:p>
        </p:txBody>
      </p:sp>
      <p:sp>
        <p:nvSpPr>
          <p:cNvPr id="29700" name="スライド番号プレースホルダー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pPr>
            <a:fld id="{4FDE78C8-5B43-48F5-98A5-4916F722537B}" type="slidenum">
              <a:rPr kumimoji="0" lang="en-US" altLang="ja-JP" sz="1400" smtClean="0">
                <a:latin typeface="Verdana" pitchFamily="34" charset="0"/>
              </a:rPr>
              <a:pPr eaLnBrk="1" hangingPunct="1">
                <a:spcBef>
                  <a:spcPct val="0"/>
                </a:spcBef>
                <a:spcAft>
                  <a:spcPct val="0"/>
                </a:spcAft>
                <a:buFontTx/>
                <a:buNone/>
              </a:pPr>
              <a:t>9</a:t>
            </a:fld>
            <a:endParaRPr kumimoji="0" lang="en-US" altLang="ja-JP" sz="1400">
              <a:latin typeface="Verdana" pitchFamily="34" charset="0"/>
            </a:endParaRPr>
          </a:p>
        </p:txBody>
      </p:sp>
      <p:sp>
        <p:nvSpPr>
          <p:cNvPr id="2" name="フッター プレースホルダー 1"/>
          <p:cNvSpPr>
            <a:spLocks noGrp="1"/>
          </p:cNvSpPr>
          <p:nvPr>
            <p:ph type="ftr" sz="quarter" idx="11"/>
          </p:nvPr>
        </p:nvSpPr>
        <p:spPr/>
        <p:txBody>
          <a:bodyPr/>
          <a:lstStyle/>
          <a:p>
            <a:pPr>
              <a:defRPr/>
            </a:pPr>
            <a:r>
              <a:rPr lang="ja-JP" altLang="en-US"/>
              <a:t>外国ジャーナリズム</a:t>
            </a:r>
            <a:r>
              <a:rPr lang="en-US" altLang="ja-JP"/>
              <a:t>Ⅰa(2016)</a:t>
            </a:r>
          </a:p>
        </p:txBody>
      </p:sp>
    </p:spTree>
    <p:extLst>
      <p:ext uri="{BB962C8B-B14F-4D97-AF65-F5344CB8AC3E}">
        <p14:creationId xmlns:p14="http://schemas.microsoft.com/office/powerpoint/2010/main" val="18078468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サーマル</Template>
  <TotalTime>1704</TotalTime>
  <Words>1738</Words>
  <Application>Microsoft Office PowerPoint</Application>
  <PresentationFormat>画面に合わせる (4:3)</PresentationFormat>
  <Paragraphs>322</Paragraphs>
  <Slides>19</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19</vt:i4>
      </vt:variant>
    </vt:vector>
  </HeadingPairs>
  <TitlesOfParts>
    <vt:vector size="30" baseType="lpstr">
      <vt:lpstr>ＭＳ Ｐゴシック</vt:lpstr>
      <vt:lpstr>ＭＳ Ｐ明朝</vt:lpstr>
      <vt:lpstr>ＭＳ ゴシック</vt:lpstr>
      <vt:lpstr>ＭＳ 明朝</vt:lpstr>
      <vt:lpstr>Arial</vt:lpstr>
      <vt:lpstr>Arial Black</vt:lpstr>
      <vt:lpstr>Century</vt:lpstr>
      <vt:lpstr>Times New Roman</vt:lpstr>
      <vt:lpstr>Verdana</vt:lpstr>
      <vt:lpstr>Wingdings</vt:lpstr>
      <vt:lpstr>クラリティ</vt:lpstr>
      <vt:lpstr>外国ジャーナリズムⅠa:2016 アジア・オセアニアのマス・メディア/ジャーナリズム　</vt:lpstr>
      <vt:lpstr>アジアにおける日本文化：韓国</vt:lpstr>
      <vt:lpstr>相互の文化に対する真の理解が必要</vt:lpstr>
      <vt:lpstr>参考文献：韓国</vt:lpstr>
      <vt:lpstr>日本大衆文化開放までの日韓文化交流の過程-1</vt:lpstr>
      <vt:lpstr>日本大衆文化開放までの日韓文化交流の過程-2</vt:lpstr>
      <vt:lpstr>日本関連の問題での例：</vt:lpstr>
      <vt:lpstr>ニュースフレームの例</vt:lpstr>
      <vt:lpstr>ステレオタイプ：W.リップマン 『世論』</vt:lpstr>
      <vt:lpstr>社会の防御</vt:lpstr>
      <vt:lpstr>韓国における日本大衆文化の禁止</vt:lpstr>
      <vt:lpstr>韓国における日本大衆文化の禁止-2</vt:lpstr>
      <vt:lpstr>韓国における日本大衆文化の禁止-3</vt:lpstr>
      <vt:lpstr>韓国における日本大衆文化開放</vt:lpstr>
      <vt:lpstr>　</vt:lpstr>
      <vt:lpstr>第3次開放（2000年6月27日）　○ 映画及びビデオ○ 歌謡公演、レコード　○ ゲームソフト○ 放送</vt:lpstr>
      <vt:lpstr>☆2000年以降制作された日本のドラマ原作の韓国コンテンツ一覧 （出所：各ドラマのHPを参考に作成）</vt:lpstr>
      <vt:lpstr>日本大衆文化の世代別接触経験</vt:lpstr>
      <vt:lpstr>韓国</vt:lpstr>
    </vt:vector>
  </TitlesOfParts>
  <Company>Sophia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Yuga</dc:creator>
  <cp:lastModifiedBy>syuga</cp:lastModifiedBy>
  <cp:revision>154</cp:revision>
  <cp:lastPrinted>2014-10-16T16:30:00Z</cp:lastPrinted>
  <dcterms:created xsi:type="dcterms:W3CDTF">1999-02-01T04:45:47Z</dcterms:created>
  <dcterms:modified xsi:type="dcterms:W3CDTF">2016-11-03T09:58:56Z</dcterms:modified>
</cp:coreProperties>
</file>