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28"/>
  </p:notesMasterIdLst>
  <p:handoutMasterIdLst>
    <p:handoutMasterId r:id="rId29"/>
  </p:handoutMasterIdLst>
  <p:sldIdLst>
    <p:sldId id="318" r:id="rId2"/>
    <p:sldId id="361" r:id="rId3"/>
    <p:sldId id="362" r:id="rId4"/>
    <p:sldId id="363" r:id="rId5"/>
    <p:sldId id="364" r:id="rId6"/>
    <p:sldId id="365" r:id="rId7"/>
    <p:sldId id="366" r:id="rId8"/>
    <p:sldId id="367" r:id="rId9"/>
    <p:sldId id="369" r:id="rId10"/>
    <p:sldId id="370" r:id="rId11"/>
    <p:sldId id="377" r:id="rId12"/>
    <p:sldId id="368" r:id="rId13"/>
    <p:sldId id="371" r:id="rId14"/>
    <p:sldId id="372" r:id="rId15"/>
    <p:sldId id="373" r:id="rId16"/>
    <p:sldId id="374" r:id="rId17"/>
    <p:sldId id="375" r:id="rId18"/>
    <p:sldId id="376" r:id="rId19"/>
    <p:sldId id="385" r:id="rId20"/>
    <p:sldId id="378" r:id="rId21"/>
    <p:sldId id="379" r:id="rId22"/>
    <p:sldId id="380" r:id="rId23"/>
    <p:sldId id="381" r:id="rId24"/>
    <p:sldId id="382" r:id="rId25"/>
    <p:sldId id="383" r:id="rId26"/>
    <p:sldId id="384" r:id="rId27"/>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4"/>
    <a:srgbClr val="000000"/>
    <a:srgbClr val="2B2BF7"/>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45" autoAdjust="0"/>
    <p:restoredTop sz="94747" autoAdjust="0"/>
  </p:normalViewPr>
  <p:slideViewPr>
    <p:cSldViewPr>
      <p:cViewPr varScale="1">
        <p:scale>
          <a:sx n="57" d="100"/>
          <a:sy n="57" d="100"/>
        </p:scale>
        <p:origin x="1108" y="4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8.xml"/><Relationship Id="rId3" Type="http://schemas.openxmlformats.org/officeDocument/2006/relationships/slide" Target="slides/slide9.xml"/><Relationship Id="rId7" Type="http://schemas.openxmlformats.org/officeDocument/2006/relationships/slide" Target="slides/slide16.xml"/><Relationship Id="rId2" Type="http://schemas.openxmlformats.org/officeDocument/2006/relationships/slide" Target="slides/slide7.xml"/><Relationship Id="rId1" Type="http://schemas.openxmlformats.org/officeDocument/2006/relationships/slide" Target="slides/slide2.xml"/><Relationship Id="rId6" Type="http://schemas.openxmlformats.org/officeDocument/2006/relationships/slide" Target="slides/slide15.xml"/><Relationship Id="rId11" Type="http://schemas.openxmlformats.org/officeDocument/2006/relationships/slide" Target="slides/slide26.xml"/><Relationship Id="rId5" Type="http://schemas.openxmlformats.org/officeDocument/2006/relationships/slide" Target="slides/slide12.xml"/><Relationship Id="rId10" Type="http://schemas.openxmlformats.org/officeDocument/2006/relationships/slide" Target="slides/slide25.xml"/><Relationship Id="rId4" Type="http://schemas.openxmlformats.org/officeDocument/2006/relationships/slide" Target="slides/slide11.xml"/><Relationship Id="rId9" Type="http://schemas.openxmlformats.org/officeDocument/2006/relationships/slide" Target="slides/slide19.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19811" name="Rectangle 3"/>
          <p:cNvSpPr>
            <a:spLocks noGrp="1" noChangeArrowheads="1"/>
          </p:cNvSpPr>
          <p:nvPr>
            <p:ph type="dt" sz="quarter" idx="1"/>
          </p:nvPr>
        </p:nvSpPr>
        <p:spPr bwMode="auto">
          <a:xfrm>
            <a:off x="3901147"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defRPr>
            </a:lvl1pPr>
          </a:lstStyle>
          <a:p>
            <a:pPr>
              <a:defRPr/>
            </a:pPr>
            <a:endParaRPr lang="en-US" altLang="ja-JP"/>
          </a:p>
        </p:txBody>
      </p:sp>
      <p:sp>
        <p:nvSpPr>
          <p:cNvPr id="119812" name="Rectangle 4"/>
          <p:cNvSpPr>
            <a:spLocks noGrp="1" noChangeArrowheads="1"/>
          </p:cNvSpPr>
          <p:nvPr>
            <p:ph type="ftr" sz="quarter" idx="2"/>
          </p:nvPr>
        </p:nvSpPr>
        <p:spPr bwMode="auto">
          <a:xfrm>
            <a:off x="0" y="9517363"/>
            <a:ext cx="2985408" cy="501336"/>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19813" name="Rectangle 5"/>
          <p:cNvSpPr>
            <a:spLocks noGrp="1" noChangeArrowheads="1"/>
          </p:cNvSpPr>
          <p:nvPr>
            <p:ph type="sldNum" sz="quarter" idx="3"/>
          </p:nvPr>
        </p:nvSpPr>
        <p:spPr bwMode="auto">
          <a:xfrm>
            <a:off x="3901147" y="9517363"/>
            <a:ext cx="2985408" cy="501336"/>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defRPr>
            </a:lvl1pPr>
          </a:lstStyle>
          <a:p>
            <a:pPr>
              <a:defRPr/>
            </a:pPr>
            <a:fld id="{032CD656-9622-47C5-84F9-C28C8EE6B65C}" type="slidenum">
              <a:rPr lang="en-US" altLang="ja-JP"/>
              <a:pPr>
                <a:defRPr/>
              </a:pPr>
              <a:t>‹#›</a:t>
            </a:fld>
            <a:endParaRPr lang="en-US" altLang="ja-JP"/>
          </a:p>
        </p:txBody>
      </p:sp>
    </p:spTree>
    <p:extLst>
      <p:ext uri="{BB962C8B-B14F-4D97-AF65-F5344CB8AC3E}">
        <p14:creationId xmlns:p14="http://schemas.microsoft.com/office/powerpoint/2010/main" val="244380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4339" name="Rectangle 3"/>
          <p:cNvSpPr>
            <a:spLocks noGrp="1" noChangeArrowheads="1"/>
          </p:cNvSpPr>
          <p:nvPr>
            <p:ph type="dt" idx="1"/>
          </p:nvPr>
        </p:nvSpPr>
        <p:spPr bwMode="auto">
          <a:xfrm>
            <a:off x="3902756" y="0"/>
            <a:ext cx="2985407"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defRPr>
            </a:lvl1pPr>
          </a:lstStyle>
          <a:p>
            <a:pPr>
              <a:defRPr/>
            </a:pPr>
            <a:endParaRPr lang="en-US" altLang="ja-JP"/>
          </a:p>
        </p:txBody>
      </p:sp>
      <p:sp>
        <p:nvSpPr>
          <p:cNvPr id="22532" name="Rectangle 4"/>
          <p:cNvSpPr>
            <a:spLocks noGrp="1" noRot="1" noChangeAspect="1" noChangeArrowheads="1" noTextEdit="1"/>
          </p:cNvSpPr>
          <p:nvPr>
            <p:ph type="sldImg" idx="2"/>
          </p:nvPr>
        </p:nvSpPr>
        <p:spPr bwMode="auto">
          <a:xfrm>
            <a:off x="938213" y="750888"/>
            <a:ext cx="5011737"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8959" y="4760284"/>
            <a:ext cx="5050247" cy="45088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342" name="Rectangle 6"/>
          <p:cNvSpPr>
            <a:spLocks noGrp="1" noChangeArrowheads="1"/>
          </p:cNvSpPr>
          <p:nvPr>
            <p:ph type="ftr" sz="quarter" idx="4"/>
          </p:nvPr>
        </p:nvSpPr>
        <p:spPr bwMode="auto">
          <a:xfrm>
            <a:off x="0" y="9518966"/>
            <a:ext cx="2985408" cy="50133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4343" name="Rectangle 7"/>
          <p:cNvSpPr>
            <a:spLocks noGrp="1" noChangeArrowheads="1"/>
          </p:cNvSpPr>
          <p:nvPr>
            <p:ph type="sldNum" sz="quarter" idx="5"/>
          </p:nvPr>
        </p:nvSpPr>
        <p:spPr bwMode="auto">
          <a:xfrm>
            <a:off x="3902756" y="9518966"/>
            <a:ext cx="2985407" cy="50133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defRPr>
            </a:lvl1pPr>
          </a:lstStyle>
          <a:p>
            <a:pPr>
              <a:defRPr/>
            </a:pPr>
            <a:fld id="{5406784E-180B-425C-959E-35B826C9BF3C}" type="slidenum">
              <a:rPr lang="en-US" altLang="ja-JP"/>
              <a:pPr>
                <a:defRPr/>
              </a:pPr>
              <a:t>‹#›</a:t>
            </a:fld>
            <a:endParaRPr lang="en-US" altLang="ja-JP"/>
          </a:p>
        </p:txBody>
      </p:sp>
    </p:spTree>
    <p:extLst>
      <p:ext uri="{BB962C8B-B14F-4D97-AF65-F5344CB8AC3E}">
        <p14:creationId xmlns:p14="http://schemas.microsoft.com/office/powerpoint/2010/main" val="867510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3B05753-1049-4DEC-A1DD-6C390FCFA5C1}" type="slidenum">
              <a:rPr lang="ko-KR" altLang="en-US">
                <a:solidFill>
                  <a:prstClr val="black"/>
                </a:solidFill>
              </a:rPr>
              <a:pPr>
                <a:defRPr/>
              </a:pPr>
              <a:t>3</a:t>
            </a:fld>
            <a:endParaRPr lang="ko-KR"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47DD1A18-B212-4CF6-B672-3CD6499BF68F}" type="slidenum">
              <a:rPr lang="ko-KR" altLang="en-US" smtClean="0"/>
              <a:pPr>
                <a:defRPr/>
              </a:pPr>
              <a:t>15</a:t>
            </a:fld>
            <a:endParaRPr lang="ko-K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F727E30-CDD1-4F5B-AFD0-4EBECB95C0B9}" type="slidenum">
              <a:rPr lang="ko-KR" altLang="en-US" smtClean="0"/>
              <a:pPr>
                <a:defRPr/>
              </a:pPr>
              <a:t>20</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6" name="Slide Number Placeholder 5"/>
          <p:cNvSpPr>
            <a:spLocks noGrp="1"/>
          </p:cNvSpPr>
          <p:nvPr>
            <p:ph type="sldNum" sz="quarter" idx="12"/>
          </p:nvPr>
        </p:nvSpPr>
        <p:spPr/>
        <p:txBody>
          <a:bodyPr/>
          <a:lstStyle/>
          <a:p>
            <a:pPr>
              <a:defRPr/>
            </a:pPr>
            <a:fld id="{AB7A1C63-6D71-49F4-B018-0A6F3F3D110D}" type="slidenum">
              <a:rPr lang="en-US" altLang="ja-JP" smtClean="0"/>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6" name="Slide Number Placeholder 5"/>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6" name="Slide Number Placeholder 5"/>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6" name="Slide Number Placeholder 5"/>
          <p:cNvSpPr>
            <a:spLocks noGrp="1"/>
          </p:cNvSpPr>
          <p:nvPr>
            <p:ph type="sldNum" sz="quarter" idx="12"/>
          </p:nvPr>
        </p:nvSpPr>
        <p:spPr/>
        <p:txBody>
          <a:bodyPr/>
          <a:lstStyle/>
          <a:p>
            <a:pPr>
              <a:defRPr/>
            </a:pPr>
            <a:fld id="{C525C972-D123-47AF-BE88-08C2CD3511F0}" type="slidenum">
              <a:rPr lang="en-US" altLang="ja-JP" smtClean="0"/>
              <a:pPr>
                <a:defRPr/>
              </a:pPr>
              <a:t>‹#›</a:t>
            </a:fld>
            <a:endParaRPr lang="en-US" altLang="ja-JP"/>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6" name="Slide Number Placeholder 5"/>
          <p:cNvSpPr>
            <a:spLocks noGrp="1"/>
          </p:cNvSpPr>
          <p:nvPr>
            <p:ph type="sldNum" sz="quarter" idx="12"/>
          </p:nvPr>
        </p:nvSpPr>
        <p:spPr/>
        <p:txBody>
          <a:bodyPr/>
          <a:lstStyle/>
          <a:p>
            <a:pPr>
              <a:defRPr/>
            </a:pPr>
            <a:fld id="{061A7669-0E87-498A-BA50-7FB9200DF55F}" type="slidenum">
              <a:rPr lang="en-US" altLang="ja-JP" smtClean="0"/>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7" name="Slide Number Placeholder 6"/>
          <p:cNvSpPr>
            <a:spLocks noGrp="1"/>
          </p:cNvSpPr>
          <p:nvPr>
            <p:ph type="sldNum" sz="quarter" idx="12"/>
          </p:nvPr>
        </p:nvSpPr>
        <p:spPr/>
        <p:txBody>
          <a:bodyPr/>
          <a:lstStyle/>
          <a:p>
            <a:pPr>
              <a:defRPr/>
            </a:pPr>
            <a:fld id="{1403E48F-BFBB-46E8-BBAB-98AAF5BC1629}" type="slidenum">
              <a:rPr lang="en-US" altLang="ja-JP" smtClean="0"/>
              <a:pPr>
                <a:defRPr/>
              </a:pPr>
              <a:t>‹#›</a:t>
            </a:fld>
            <a:endParaRPr lang="en-US" altLang="ja-JP"/>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9" name="Slide Number Placeholder 8"/>
          <p:cNvSpPr>
            <a:spLocks noGrp="1"/>
          </p:cNvSpPr>
          <p:nvPr>
            <p:ph type="sldNum" sz="quarter" idx="12"/>
          </p:nvPr>
        </p:nvSpPr>
        <p:spPr/>
        <p:txBody>
          <a:bodyPr/>
          <a:lstStyle/>
          <a:p>
            <a:pPr>
              <a:defRPr/>
            </a:pPr>
            <a:fld id="{A030CD97-226B-4301-8DFC-5BE332CD3542}" type="slidenum">
              <a:rPr lang="en-US" altLang="ja-JP" smtClean="0"/>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5" name="Slide Number Placeholder 4"/>
          <p:cNvSpPr>
            <a:spLocks noGrp="1"/>
          </p:cNvSpPr>
          <p:nvPr>
            <p:ph type="sldNum" sz="quarter" idx="12"/>
          </p:nvPr>
        </p:nvSpPr>
        <p:spPr/>
        <p:txBody>
          <a:bodyPr/>
          <a:lstStyle/>
          <a:p>
            <a:pPr>
              <a:defRPr/>
            </a:pPr>
            <a:fld id="{E0E8671A-70E7-4B56-BCF0-D01A62D29D8A}" type="slidenum">
              <a:rPr lang="en-US" altLang="ja-JP" smtClean="0"/>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4" name="Slide Number Placeholder 3"/>
          <p:cNvSpPr>
            <a:spLocks noGrp="1"/>
          </p:cNvSpPr>
          <p:nvPr>
            <p:ph type="sldNum" sz="quarter" idx="12"/>
          </p:nvPr>
        </p:nvSpPr>
        <p:spPr/>
        <p:txBody>
          <a:bodyPr/>
          <a:lstStyle/>
          <a:p>
            <a:pPr>
              <a:defRPr/>
            </a:pPr>
            <a:fld id="{AEB74699-A945-48A0-A808-4CC835C8F49A}" type="slidenum">
              <a:rPr lang="en-US" altLang="ja-JP" smtClean="0"/>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7" name="Slide Number Placeholder 6"/>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7" name="Slide Number Placeholder 6"/>
          <p:cNvSpPr>
            <a:spLocks noGrp="1"/>
          </p:cNvSpPr>
          <p:nvPr>
            <p:ph type="sldNum" sz="quarter" idx="12"/>
          </p:nvPr>
        </p:nvSpPr>
        <p:spPr/>
        <p:txBody>
          <a:bodyPr/>
          <a:lstStyle/>
          <a:p>
            <a:pPr>
              <a:defRPr/>
            </a:pPr>
            <a:fld id="{319320C1-5832-4044-A74F-FE5319F7AB59}" type="slidenum">
              <a:rPr lang="en-US" altLang="ja-JP" smtClean="0"/>
              <a:pPr>
                <a:defRPr/>
              </a:pPr>
              <a:t>‹#›</a:t>
            </a:fld>
            <a:endParaRPr lang="en-US" altLang="ja-JP"/>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en-US" altLang="ja-JP"/>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r>
              <a:rPr lang="ja-JP" altLang="en-US"/>
              <a:t>外国ジャーナリズム</a:t>
            </a:r>
            <a:r>
              <a:rPr lang="en-US" altLang="ja-JP"/>
              <a:t>Ⅰa(2014)</a:t>
            </a: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9575DFC3-9B56-4A47-9CCE-6F49A8721B13}" type="slidenum">
              <a:rPr lang="en-US" altLang="ja-JP" smtClean="0"/>
              <a:pPr>
                <a:defRPr/>
              </a:pPr>
              <a:t>‹#›</a:t>
            </a:fld>
            <a:endParaRPr lang="en-US" altLang="ja-JP"/>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hf hd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web.cc.sophia.ac.jp/s-yuga/gakubu/Oceanialec16.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oleObject2.bin"/><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kimyd@kocca.kr"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395288" y="1676400"/>
            <a:ext cx="8062912" cy="1447800"/>
          </a:xfrm>
        </p:spPr>
        <p:txBody>
          <a:bodyPr>
            <a:normAutofit fontScale="90000"/>
          </a:bodyPr>
          <a:lstStyle/>
          <a:p>
            <a:pPr eaLnBrk="1" hangingPunct="1"/>
            <a:r>
              <a:rPr lang="ja-JP" altLang="en-US" dirty="0"/>
              <a:t>外国ジャーナリズム</a:t>
            </a:r>
            <a:r>
              <a:rPr lang="en-US" altLang="ja-JP" dirty="0"/>
              <a:t>Ⅰa:2016</a:t>
            </a:r>
            <a:br>
              <a:rPr lang="en-US" altLang="ja-JP" dirty="0"/>
            </a:br>
            <a:r>
              <a:rPr lang="ja-JP" altLang="en-US" sz="3100" dirty="0"/>
              <a:t>アジア・オセアニアのマス・メディア</a:t>
            </a:r>
            <a:r>
              <a:rPr lang="en-US" altLang="ja-JP" sz="3100" dirty="0"/>
              <a:t>/</a:t>
            </a:r>
            <a:r>
              <a:rPr lang="ja-JP" altLang="en-US" sz="3100" dirty="0"/>
              <a:t>ジャーナリズム　</a:t>
            </a:r>
          </a:p>
        </p:txBody>
      </p:sp>
      <p:sp>
        <p:nvSpPr>
          <p:cNvPr id="3077" name="Rectangle 3"/>
          <p:cNvSpPr>
            <a:spLocks noGrp="1" noChangeArrowheads="1"/>
          </p:cNvSpPr>
          <p:nvPr>
            <p:ph type="subTitle" idx="1"/>
          </p:nvPr>
        </p:nvSpPr>
        <p:spPr/>
        <p:txBody>
          <a:bodyPr>
            <a:normAutofit/>
          </a:bodyPr>
          <a:lstStyle/>
          <a:p>
            <a:pPr eaLnBrk="1" hangingPunct="1">
              <a:lnSpc>
                <a:spcPct val="90000"/>
              </a:lnSpc>
            </a:pPr>
            <a:r>
              <a:rPr lang="ja-JP" altLang="en-US" dirty="0"/>
              <a:t>　　　　　</a:t>
            </a:r>
            <a:endParaRPr lang="en-US" altLang="ja-JP" dirty="0"/>
          </a:p>
          <a:p>
            <a:pPr eaLnBrk="1" hangingPunct="1">
              <a:lnSpc>
                <a:spcPct val="90000"/>
              </a:lnSpc>
            </a:pPr>
            <a:r>
              <a:rPr lang="ja-JP" altLang="en-US" sz="3200" dirty="0"/>
              <a:t>第</a:t>
            </a:r>
            <a:r>
              <a:rPr lang="en-US" altLang="ja-JP" sz="3200" dirty="0"/>
              <a:t>7</a:t>
            </a:r>
            <a:r>
              <a:rPr lang="ja-JP" altLang="en-US" sz="3200" dirty="0"/>
              <a:t>回　韓流とメディア</a:t>
            </a:r>
            <a:endParaRPr lang="en-US" altLang="ja-JP" sz="3200" dirty="0"/>
          </a:p>
          <a:p>
            <a:pPr eaLnBrk="1" hangingPunct="1">
              <a:lnSpc>
                <a:spcPct val="90000"/>
              </a:lnSpc>
            </a:pPr>
            <a:r>
              <a:rPr lang="ja-JP" altLang="en-US" dirty="0">
                <a:hlinkClick r:id="rId3"/>
              </a:rPr>
              <a:t>授業頁</a:t>
            </a:r>
            <a:r>
              <a:rPr lang="ja-JP" altLang="en-US" dirty="0"/>
              <a:t>　</a:t>
            </a:r>
          </a:p>
        </p:txBody>
      </p:sp>
      <p:sp>
        <p:nvSpPr>
          <p:cNvPr id="3074" name="Rectangle 1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dirty="0"/>
              <a:t>外国ジャーナリズム</a:t>
            </a:r>
            <a:r>
              <a:rPr kumimoji="0" lang="en-US" altLang="ja-JP" dirty="0" err="1"/>
              <a:t>Ⅰa</a:t>
            </a:r>
            <a:r>
              <a:rPr kumimoji="0" lang="en-US" altLang="ja-JP" dirty="0"/>
              <a:t>(2015)</a:t>
            </a:r>
          </a:p>
        </p:txBody>
      </p:sp>
      <p:sp>
        <p:nvSpPr>
          <p:cNvPr id="3075"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5B48274-EDA0-4072-B306-3FDBB03A77C2}" type="slidenum">
              <a:rPr kumimoji="0" lang="en-US" altLang="ja-JP" smtClean="0">
                <a:latin typeface="Arial Black" pitchFamily="34" charset="0"/>
              </a:rPr>
              <a:pPr eaLnBrk="1" hangingPunct="1"/>
              <a:t>1</a:t>
            </a:fld>
            <a:endParaRPr kumimoji="0" lang="en-US" altLang="ja-JP">
              <a:latin typeface="Arial Black"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1411288" y="862013"/>
            <a:ext cx="6586537" cy="708025"/>
          </a:xfrm>
          <a:prstGeom prst="rect">
            <a:avLst/>
          </a:prstGeom>
        </p:spPr>
        <p:txBody>
          <a:bodyPr wrap="none">
            <a:spAutoFit/>
          </a:bodyPr>
          <a:lstStyle/>
          <a:p>
            <a:pPr algn="ctr">
              <a:defRPr/>
            </a:pPr>
            <a:r>
              <a:rPr kumimoji="0" lang="ja-JP" altLang="en-US" sz="4000">
                <a:solidFill>
                  <a:srgbClr val="17375E"/>
                </a:solidFill>
                <a:effectLst>
                  <a:outerShdw blurRad="38100" dist="38100" dir="2700000" algn="tl">
                    <a:srgbClr val="C0C0C0"/>
                  </a:outerShdw>
                </a:effectLst>
                <a:latin typeface="ＭＳ Ｐゴシック" pitchFamily="50" charset="-128"/>
                <a:ea typeface="ＭＳ Ｐゴシック" pitchFamily="50" charset="-128"/>
              </a:rPr>
              <a:t>コンテンツが持つ様々な魅力</a:t>
            </a:r>
            <a:r>
              <a:rPr kumimoji="0" lang="ko-KR" altLang="en-US" sz="4000">
                <a:solidFill>
                  <a:srgbClr val="17375E"/>
                </a:solidFill>
                <a:effectLst>
                  <a:outerShdw blurRad="38100" dist="38100" dir="2700000" algn="tl">
                    <a:srgbClr val="C0C0C0"/>
                  </a:outerShdw>
                </a:effectLst>
                <a:latin typeface="맑은 고딕" pitchFamily="34" charset="-127"/>
                <a:ea typeface="맑은 고딕" pitchFamily="34" charset="-127"/>
              </a:rPr>
              <a:t> </a:t>
            </a:r>
          </a:p>
        </p:txBody>
      </p:sp>
      <p:sp>
        <p:nvSpPr>
          <p:cNvPr id="38915" name="角丸四角形 1"/>
          <p:cNvSpPr>
            <a:spLocks noChangeArrowheads="1"/>
          </p:cNvSpPr>
          <p:nvPr/>
        </p:nvSpPr>
        <p:spPr bwMode="auto">
          <a:xfrm>
            <a:off x="323850" y="1773238"/>
            <a:ext cx="8569325" cy="4095750"/>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a:buClr>
                <a:srgbClr val="000000"/>
              </a:buClr>
            </a:pPr>
            <a:r>
              <a:rPr lang="ja-JP" altLang="en-US" sz="2400" b="1">
                <a:solidFill>
                  <a:srgbClr val="10253F"/>
                </a:solidFill>
                <a:latin typeface="MS UI Gothic" pitchFamily="50" charset="-128"/>
                <a:ea typeface="MS UI Gothic" pitchFamily="50" charset="-128"/>
              </a:rPr>
              <a:t>□放送コンテンツと</a:t>
            </a:r>
            <a:r>
              <a:rPr lang="en-US" altLang="ja-JP" sz="2400" b="1">
                <a:solidFill>
                  <a:srgbClr val="10253F"/>
                </a:solidFill>
                <a:latin typeface="MS UI Gothic" pitchFamily="50" charset="-128"/>
                <a:ea typeface="MS UI Gothic" pitchFamily="50" charset="-128"/>
              </a:rPr>
              <a:t>K-POP</a:t>
            </a:r>
            <a:r>
              <a:rPr lang="ja-JP" altLang="en-US" sz="2400" b="1">
                <a:solidFill>
                  <a:srgbClr val="10253F"/>
                </a:solidFill>
                <a:latin typeface="MS UI Gothic" pitchFamily="50" charset="-128"/>
                <a:ea typeface="MS UI Gothic" pitchFamily="50" charset="-128"/>
              </a:rPr>
              <a:t>が</a:t>
            </a:r>
            <a:r>
              <a:rPr lang="en-US" altLang="ja-JP" sz="2400" b="1">
                <a:solidFill>
                  <a:srgbClr val="10253F"/>
                </a:solidFill>
                <a:latin typeface="MS UI Gothic" pitchFamily="50" charset="-128"/>
                <a:ea typeface="MS UI Gothic" pitchFamily="50" charset="-128"/>
              </a:rPr>
              <a:t>『</a:t>
            </a:r>
            <a:r>
              <a:rPr lang="ja-JP" altLang="en-US" sz="2400" b="1">
                <a:solidFill>
                  <a:srgbClr val="10253F"/>
                </a:solidFill>
                <a:latin typeface="MS UI Gothic" pitchFamily="50" charset="-128"/>
                <a:ea typeface="MS UI Gothic" pitchFamily="50" charset="-128"/>
              </a:rPr>
              <a:t>韓流</a:t>
            </a:r>
            <a:r>
              <a:rPr lang="en-US" altLang="ja-JP" sz="2400" b="1">
                <a:solidFill>
                  <a:srgbClr val="10253F"/>
                </a:solidFill>
                <a:latin typeface="MS UI Gothic" pitchFamily="50" charset="-128"/>
                <a:ea typeface="MS UI Gothic" pitchFamily="50" charset="-128"/>
              </a:rPr>
              <a:t>』</a:t>
            </a:r>
            <a:r>
              <a:rPr lang="ja-JP" altLang="en-US" sz="2400" b="1">
                <a:solidFill>
                  <a:srgbClr val="10253F"/>
                </a:solidFill>
                <a:latin typeface="MS UI Gothic" pitchFamily="50" charset="-128"/>
                <a:ea typeface="MS UI Gothic" pitchFamily="50" charset="-128"/>
              </a:rPr>
              <a:t>を引っ張っている構造</a:t>
            </a:r>
            <a:endParaRPr lang="ko-KR" altLang="en-US" sz="2400" b="1">
              <a:solidFill>
                <a:srgbClr val="10253F"/>
              </a:solidFill>
              <a:latin typeface="MS UI Gothic" pitchFamily="50" charset="-128"/>
              <a:ea typeface="맑은 고딕" pitchFamily="34" charset="-127"/>
            </a:endParaRPr>
          </a:p>
          <a:p>
            <a:pPr>
              <a:buClr>
                <a:srgbClr val="000000"/>
              </a:buClr>
            </a:pPr>
            <a:r>
              <a:rPr lang="ja-JP" altLang="en-US" sz="2400" b="1">
                <a:solidFill>
                  <a:srgbClr val="10253F"/>
                </a:solidFill>
                <a:latin typeface="MS UI Gothic" pitchFamily="50" charset="-128"/>
                <a:ea typeface="MS UI Gothic" pitchFamily="50" charset="-128"/>
              </a:rPr>
              <a:t>　</a:t>
            </a:r>
            <a:r>
              <a:rPr lang="en-US" altLang="ja-JP" sz="2400" b="1">
                <a:solidFill>
                  <a:srgbClr val="10253F"/>
                </a:solidFill>
                <a:latin typeface="MS UI Gothic" pitchFamily="50" charset="-128"/>
                <a:ea typeface="MS UI Gothic" pitchFamily="50" charset="-128"/>
              </a:rPr>
              <a:t>-</a:t>
            </a:r>
            <a:r>
              <a:rPr lang="ja-JP" altLang="en-US" sz="2400" b="1">
                <a:solidFill>
                  <a:srgbClr val="10253F"/>
                </a:solidFill>
                <a:latin typeface="MS UI Gothic" pitchFamily="50" charset="-128"/>
                <a:ea typeface="MS UI Gothic" pitchFamily="50" charset="-128"/>
              </a:rPr>
              <a:t>放送メディアは大衆的、同時的、長期的特性を持つ</a:t>
            </a:r>
            <a:endParaRPr lang="en-US" altLang="ja-JP" sz="2400" b="1">
              <a:solidFill>
                <a:srgbClr val="10253F"/>
              </a:solidFill>
              <a:latin typeface="MS UI Gothic" pitchFamily="50" charset="-128"/>
              <a:ea typeface="MS UI Gothic" pitchFamily="50" charset="-128"/>
            </a:endParaRPr>
          </a:p>
          <a:p>
            <a:pPr>
              <a:buClr>
                <a:srgbClr val="000000"/>
              </a:buClr>
            </a:pPr>
            <a:r>
              <a:rPr lang="ja-JP" altLang="en-US" sz="2400" b="1">
                <a:solidFill>
                  <a:srgbClr val="10253F"/>
                </a:solidFill>
                <a:latin typeface="MS UI Gothic" pitchFamily="50" charset="-128"/>
                <a:ea typeface="MS UI Gothic" pitchFamily="50" charset="-128"/>
              </a:rPr>
              <a:t>　</a:t>
            </a:r>
            <a:r>
              <a:rPr lang="en-US" altLang="ja-JP" sz="2400" b="1">
                <a:solidFill>
                  <a:srgbClr val="10253F"/>
                </a:solidFill>
                <a:latin typeface="MS UI Gothic" pitchFamily="50" charset="-128"/>
                <a:ea typeface="MS UI Gothic" pitchFamily="50" charset="-128"/>
              </a:rPr>
              <a:t>-</a:t>
            </a:r>
            <a:r>
              <a:rPr lang="ja-JP" altLang="en-US" sz="2400" b="1">
                <a:solidFill>
                  <a:srgbClr val="10253F"/>
                </a:solidFill>
                <a:latin typeface="MS UI Gothic" pitchFamily="50" charset="-128"/>
                <a:ea typeface="MS UI Gothic" pitchFamily="50" charset="-128"/>
              </a:rPr>
              <a:t>音楽は短くて貯めやすいし、歌詞が分からなくてもメロディーやリ</a:t>
            </a:r>
            <a:endParaRPr lang="en-US" altLang="ja-JP" sz="2400" b="1">
              <a:solidFill>
                <a:srgbClr val="10253F"/>
              </a:solidFill>
              <a:latin typeface="MS UI Gothic" pitchFamily="50" charset="-128"/>
              <a:ea typeface="MS UI Gothic" pitchFamily="50" charset="-128"/>
            </a:endParaRPr>
          </a:p>
          <a:p>
            <a:pPr>
              <a:buClr>
                <a:srgbClr val="000000"/>
              </a:buClr>
            </a:pPr>
            <a:r>
              <a:rPr lang="ja-JP" altLang="en-US" sz="2400" b="1">
                <a:solidFill>
                  <a:srgbClr val="10253F"/>
                </a:solidFill>
                <a:latin typeface="MS UI Gothic" pitchFamily="50" charset="-128"/>
                <a:ea typeface="MS UI Gothic" pitchFamily="50" charset="-128"/>
              </a:rPr>
              <a:t>　　ズムだけでも共感できてしまう　</a:t>
            </a:r>
            <a:endParaRPr lang="en-US" altLang="ko-KR" sz="2400" b="1">
              <a:solidFill>
                <a:srgbClr val="10253F"/>
              </a:solidFill>
              <a:latin typeface="MS UI Gothic" pitchFamily="50" charset="-128"/>
              <a:ea typeface="MS UI Gothic" pitchFamily="50" charset="-128"/>
            </a:endParaRPr>
          </a:p>
          <a:p>
            <a:pPr>
              <a:buClr>
                <a:srgbClr val="000000"/>
              </a:buClr>
            </a:pPr>
            <a:r>
              <a:rPr lang="ja-JP" altLang="en-US" sz="2400" b="1">
                <a:solidFill>
                  <a:srgbClr val="10253F"/>
                </a:solidFill>
                <a:latin typeface="MS UI Gothic" pitchFamily="50" charset="-128"/>
                <a:ea typeface="MS UI Gothic" pitchFamily="50" charset="-128"/>
                <a:sym typeface="Webdings" pitchFamily="18" charset="2"/>
              </a:rPr>
              <a:t>□高付加価値の産業的魅力</a:t>
            </a:r>
            <a:endParaRPr lang="en-US" altLang="ja-JP" sz="2400" b="1">
              <a:solidFill>
                <a:srgbClr val="10253F"/>
              </a:solidFill>
              <a:latin typeface="MS UI Gothic" pitchFamily="50" charset="-128"/>
              <a:ea typeface="MS UI Gothic" pitchFamily="50" charset="-128"/>
              <a:sym typeface="Webdings" pitchFamily="18" charset="2"/>
            </a:endParaRPr>
          </a:p>
          <a:p>
            <a:pPr>
              <a:buClr>
                <a:srgbClr val="000000"/>
              </a:buClr>
            </a:pPr>
            <a:r>
              <a:rPr lang="ja-JP" altLang="en-US" sz="2400" b="1">
                <a:solidFill>
                  <a:srgbClr val="10253F"/>
                </a:solidFill>
                <a:latin typeface="MS UI Gothic" pitchFamily="50" charset="-128"/>
                <a:ea typeface="MS UI Gothic" pitchFamily="50" charset="-128"/>
                <a:sym typeface="Webdings" pitchFamily="18" charset="2"/>
              </a:rPr>
              <a:t>　</a:t>
            </a:r>
            <a:r>
              <a:rPr lang="en-US" altLang="ja-JP" sz="2400" b="1">
                <a:solidFill>
                  <a:srgbClr val="10253F"/>
                </a:solidFill>
                <a:latin typeface="MS UI Gothic" pitchFamily="50" charset="-128"/>
                <a:ea typeface="MS UI Gothic" pitchFamily="50" charset="-128"/>
                <a:sym typeface="Webdings" pitchFamily="18" charset="2"/>
              </a:rPr>
              <a:t>-</a:t>
            </a:r>
            <a:r>
              <a:rPr lang="ja-JP" altLang="en-US" sz="2400" b="1">
                <a:solidFill>
                  <a:srgbClr val="10253F"/>
                </a:solidFill>
                <a:latin typeface="MS UI Gothic" pitchFamily="50" charset="-128"/>
                <a:ea typeface="MS UI Gothic" pitchFamily="50" charset="-128"/>
              </a:rPr>
              <a:t>コンテンツ、スター等を</a:t>
            </a:r>
            <a:r>
              <a:rPr lang="ja-JP" altLang="en-US" sz="2400" b="1">
                <a:solidFill>
                  <a:srgbClr val="10253F"/>
                </a:solidFill>
                <a:latin typeface="MS UI Gothic" pitchFamily="50" charset="-128"/>
                <a:ea typeface="MS UI Gothic" pitchFamily="50" charset="-128"/>
                <a:sym typeface="Webdings" pitchFamily="18" charset="2"/>
              </a:rPr>
              <a:t>活用してマルチな派生ビジネスが生まれる</a:t>
            </a:r>
            <a:r>
              <a:rPr lang="en-US" altLang="ja-JP" sz="2400" b="1">
                <a:solidFill>
                  <a:srgbClr val="10253F"/>
                </a:solidFill>
                <a:latin typeface="MS UI Gothic" pitchFamily="50" charset="-128"/>
                <a:ea typeface="MS UI Gothic" pitchFamily="50" charset="-128"/>
                <a:sym typeface="Webdings" pitchFamily="18" charset="2"/>
              </a:rPr>
              <a:t> </a:t>
            </a:r>
            <a:endParaRPr lang="ja-JP" altLang="ko-KR" sz="2400" b="1">
              <a:solidFill>
                <a:srgbClr val="10253F"/>
              </a:solidFill>
              <a:latin typeface="MS UI Gothic" pitchFamily="50" charset="-128"/>
              <a:ea typeface="MS UI Gothic" pitchFamily="50" charset="-128"/>
            </a:endParaRPr>
          </a:p>
          <a:p>
            <a:pPr>
              <a:buClr>
                <a:srgbClr val="000000"/>
              </a:buClr>
            </a:pPr>
            <a:r>
              <a:rPr lang="ja-JP" altLang="en-US" sz="2400" b="1">
                <a:solidFill>
                  <a:srgbClr val="10253F"/>
                </a:solidFill>
                <a:latin typeface="MS UI Gothic" pitchFamily="50" charset="-128"/>
                <a:ea typeface="MS UI Gothic" pitchFamily="50" charset="-128"/>
              </a:rPr>
              <a:t>□大きいな波及効果や連鎖反応</a:t>
            </a:r>
            <a:r>
              <a:rPr lang="ko-KR" altLang="en-US" sz="2400" b="1">
                <a:solidFill>
                  <a:srgbClr val="10253F"/>
                </a:solidFill>
                <a:latin typeface="MS UI Gothic" pitchFamily="50" charset="-128"/>
                <a:ea typeface="맑은 고딕" pitchFamily="34" charset="-127"/>
              </a:rPr>
              <a:t> </a:t>
            </a:r>
          </a:p>
          <a:p>
            <a:pPr>
              <a:buClr>
                <a:srgbClr val="000000"/>
              </a:buClr>
            </a:pPr>
            <a:r>
              <a:rPr lang="ja-JP" altLang="en-US" sz="2400" b="1">
                <a:solidFill>
                  <a:srgbClr val="10253F"/>
                </a:solidFill>
                <a:latin typeface="MS UI Gothic" pitchFamily="50" charset="-128"/>
                <a:ea typeface="MS UI Gothic" pitchFamily="50" charset="-128"/>
              </a:rPr>
              <a:t>　</a:t>
            </a:r>
            <a:r>
              <a:rPr lang="en-US" altLang="ja-JP" sz="2400" b="1">
                <a:solidFill>
                  <a:srgbClr val="10253F"/>
                </a:solidFill>
                <a:latin typeface="MS UI Gothic" pitchFamily="50" charset="-128"/>
                <a:ea typeface="MS UI Gothic" pitchFamily="50" charset="-128"/>
              </a:rPr>
              <a:t>-</a:t>
            </a:r>
            <a:r>
              <a:rPr lang="ja-JP" altLang="en-US" sz="2400" b="1">
                <a:solidFill>
                  <a:srgbClr val="10253F"/>
                </a:solidFill>
                <a:latin typeface="MS UI Gothic" pitchFamily="50" charset="-128"/>
                <a:ea typeface="MS UI Gothic" pitchFamily="50" charset="-128"/>
              </a:rPr>
              <a:t>感性への満足だけではなく韓国への関心やイメージアップ</a:t>
            </a:r>
            <a:r>
              <a:rPr lang="en-US" altLang="ko-KR" sz="2400" b="1">
                <a:solidFill>
                  <a:srgbClr val="10253F"/>
                </a:solidFill>
                <a:latin typeface="MS UI Gothic" pitchFamily="50" charset="-128"/>
                <a:ea typeface="MS UI Gothic" pitchFamily="50" charset="-128"/>
              </a:rPr>
              <a:t>, </a:t>
            </a:r>
            <a:r>
              <a:rPr lang="ja-JP" altLang="en-US" sz="2400" b="1">
                <a:solidFill>
                  <a:srgbClr val="10253F"/>
                </a:solidFill>
                <a:latin typeface="MS UI Gothic" pitchFamily="50" charset="-128"/>
                <a:ea typeface="MS UI Gothic" pitchFamily="50" charset="-128"/>
              </a:rPr>
              <a:t>交</a:t>
            </a:r>
            <a:endParaRPr lang="en-US" altLang="ja-JP" sz="2400" b="1">
              <a:solidFill>
                <a:srgbClr val="10253F"/>
              </a:solidFill>
              <a:latin typeface="MS UI Gothic" pitchFamily="50" charset="-128"/>
              <a:ea typeface="MS UI Gothic" pitchFamily="50" charset="-128"/>
            </a:endParaRPr>
          </a:p>
          <a:p>
            <a:pPr>
              <a:buClr>
                <a:srgbClr val="000000"/>
              </a:buClr>
            </a:pPr>
            <a:r>
              <a:rPr lang="ja-JP" altLang="en-US" sz="2400" b="1">
                <a:solidFill>
                  <a:srgbClr val="10253F"/>
                </a:solidFill>
                <a:latin typeface="MS UI Gothic" pitchFamily="50" charset="-128"/>
                <a:ea typeface="MS UI Gothic" pitchFamily="50" charset="-128"/>
              </a:rPr>
              <a:t>　　流の活性化、国のステータス向上にも影響</a:t>
            </a:r>
            <a:r>
              <a:rPr lang="ko-KR" altLang="en-US" sz="2400" b="1">
                <a:solidFill>
                  <a:srgbClr val="10253F"/>
                </a:solidFill>
                <a:latin typeface="MS UI Gothic" pitchFamily="50" charset="-128"/>
                <a:ea typeface="맑은 고딕" pitchFamily="34" charset="-127"/>
              </a:rPr>
              <a:t> </a:t>
            </a:r>
            <a:endParaRPr lang="ko-KR" altLang="ja-JP" sz="2400" b="1">
              <a:solidFill>
                <a:srgbClr val="10253F"/>
              </a:solidFill>
              <a:latin typeface="MS UI Gothic" pitchFamily="50" charset="-128"/>
              <a:ea typeface="맑은 고딕" pitchFamily="34" charset="-127"/>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061A7669-0E87-498A-BA50-7FB9200DF55F}" type="slidenum">
              <a:rPr lang="en-US" altLang="ja-JP" smtClean="0"/>
              <a:pPr>
                <a:defRPr/>
              </a:pPr>
              <a:t>10</a:t>
            </a:fld>
            <a:endParaRPr lang="en-US" altLang="ja-JP"/>
          </a:p>
        </p:txBody>
      </p:sp>
    </p:spTree>
    <p:extLst>
      <p:ext uri="{BB962C8B-B14F-4D97-AF65-F5344CB8AC3E}">
        <p14:creationId xmlns:p14="http://schemas.microsoft.com/office/powerpoint/2010/main" val="4029563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9"/>
          <p:cNvSpPr txBox="1">
            <a:spLocks/>
          </p:cNvSpPr>
          <p:nvPr/>
        </p:nvSpPr>
        <p:spPr>
          <a:xfrm>
            <a:off x="1000125" y="500063"/>
            <a:ext cx="7186613" cy="725487"/>
          </a:xfrm>
          <a:prstGeom prst="rect">
            <a:avLst/>
          </a:prstGeom>
        </p:spPr>
        <p:txBody>
          <a:bodyPr>
            <a:normAutofit/>
          </a:bodyPr>
          <a:lstStyle/>
          <a:p>
            <a:pPr algn="ctr" fontAlgn="auto">
              <a:spcAft>
                <a:spcPts val="0"/>
              </a:spcAft>
              <a:defRPr/>
            </a:pPr>
            <a:r>
              <a:rPr kumimoji="0" lang="ja-JP" altLang="en-US" sz="3600" dirty="0">
                <a:solidFill>
                  <a:prstClr val="black"/>
                </a:solidFill>
                <a:effectLst>
                  <a:outerShdw blurRad="139700" dist="63500" dir="4080000" sx="101000" sy="101000" algn="tl" rotWithShape="0">
                    <a:prstClr val="black">
                      <a:alpha val="22000"/>
                    </a:prstClr>
                  </a:outerShdw>
                </a:effectLst>
                <a:latin typeface="MS UI Gothic" pitchFamily="50" charset="-128"/>
                <a:ea typeface="MS UI Gothic" pitchFamily="50" charset="-128"/>
              </a:rPr>
              <a:t>日本への</a:t>
            </a:r>
            <a:r>
              <a:rPr kumimoji="0" lang="en-US" altLang="ja-JP" sz="3600" dirty="0">
                <a:solidFill>
                  <a:prstClr val="black"/>
                </a:solidFill>
                <a:effectLst>
                  <a:outerShdw blurRad="139700" dist="63500" dir="4080000" sx="101000" sy="101000" algn="tl" rotWithShape="0">
                    <a:prstClr val="black">
                      <a:alpha val="22000"/>
                    </a:prstClr>
                  </a:outerShdw>
                </a:effectLst>
                <a:latin typeface="MS UI Gothic" pitchFamily="50" charset="-128"/>
                <a:ea typeface="MS UI Gothic" pitchFamily="50" charset="-128"/>
              </a:rPr>
              <a:t>K-POP</a:t>
            </a:r>
            <a:r>
              <a:rPr kumimoji="0" lang="ja-JP" altLang="en-US" sz="3600" dirty="0">
                <a:solidFill>
                  <a:prstClr val="black"/>
                </a:solidFill>
                <a:effectLst>
                  <a:outerShdw blurRad="139700" dist="63500" dir="4080000" sx="101000" sy="101000" algn="tl" rotWithShape="0">
                    <a:prstClr val="black">
                      <a:alpha val="22000"/>
                    </a:prstClr>
                  </a:outerShdw>
                </a:effectLst>
                <a:latin typeface="MS UI Gothic" pitchFamily="50" charset="-128"/>
                <a:ea typeface="MS UI Gothic" pitchFamily="50" charset="-128"/>
              </a:rPr>
              <a:t>輸出額</a:t>
            </a:r>
            <a:r>
              <a:rPr kumimoji="0" lang="ko-KR" altLang="en-US" sz="3600" dirty="0">
                <a:solidFill>
                  <a:prstClr val="black"/>
                </a:solidFill>
                <a:effectLst>
                  <a:outerShdw blurRad="139700" dist="63500" dir="4080000" sx="101000" sy="101000" algn="tl" rotWithShape="0">
                    <a:prstClr val="black">
                      <a:alpha val="22000"/>
                    </a:prstClr>
                  </a:outerShdw>
                </a:effectLst>
                <a:latin typeface="MS UI Gothic" pitchFamily="50" charset="-128"/>
                <a:ea typeface="HY견고딕" pitchFamily="18" charset="-127"/>
              </a:rPr>
              <a:t> </a:t>
            </a:r>
          </a:p>
        </p:txBody>
      </p:sp>
      <p:sp>
        <p:nvSpPr>
          <p:cNvPr id="24583" name="Rectangle 7"/>
          <p:cNvSpPr>
            <a:spLocks noChangeArrowheads="1"/>
          </p:cNvSpPr>
          <p:nvPr/>
        </p:nvSpPr>
        <p:spPr bwMode="auto">
          <a:xfrm>
            <a:off x="8675688" y="6453188"/>
            <a:ext cx="431800" cy="333375"/>
          </a:xfrm>
          <a:prstGeom prst="rect">
            <a:avLst/>
          </a:prstGeom>
          <a:noFill/>
          <a:ln w="9525">
            <a:noFill/>
            <a:miter lim="800000"/>
            <a:headEnd/>
            <a:tailEnd/>
          </a:ln>
          <a:effectLst>
            <a:prstShdw prst="shdw18" dist="17961" dir="13500000">
              <a:schemeClr val="accent1">
                <a:gamma/>
                <a:shade val="60000"/>
                <a:invGamma/>
              </a:schemeClr>
            </a:prstShdw>
          </a:effectLst>
        </p:spPr>
        <p:txBody>
          <a:bodyPr wrap="none" anchor="ctr"/>
          <a:lstStyle/>
          <a:p>
            <a:pPr algn="ctr">
              <a:defRPr/>
            </a:pPr>
            <a:endParaRPr lang="en-US" altLang="ko-KR" sz="1400" b="1" dirty="0">
              <a:solidFill>
                <a:prstClr val="black"/>
              </a:solidFill>
              <a:latin typeface="굴림" pitchFamily="50" charset="-127"/>
              <a:ea typeface="굴림" pitchFamily="50" charset="-127"/>
            </a:endParaRPr>
          </a:p>
        </p:txBody>
      </p:sp>
      <p:sp>
        <p:nvSpPr>
          <p:cNvPr id="46084" name="내용 개체 틀 2"/>
          <p:cNvSpPr txBox="1">
            <a:spLocks/>
          </p:cNvSpPr>
          <p:nvPr/>
        </p:nvSpPr>
        <p:spPr bwMode="auto">
          <a:xfrm>
            <a:off x="428625" y="1714500"/>
            <a:ext cx="82296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eaLnBrk="1" hangingPunct="1">
              <a:spcBef>
                <a:spcPct val="20000"/>
              </a:spcBef>
              <a:buFont typeface="Arial" pitchFamily="34" charset="0"/>
              <a:buChar char="•"/>
            </a:pPr>
            <a:endParaRPr kumimoji="0" lang="en-US" altLang="ko-KR" sz="2000">
              <a:solidFill>
                <a:srgbClr val="17375E"/>
              </a:solidFill>
              <a:latin typeface="HY강B" pitchFamily="18" charset="-127"/>
              <a:ea typeface="HY강B" pitchFamily="18" charset="-127"/>
            </a:endParaRPr>
          </a:p>
          <a:p>
            <a:pPr eaLnBrk="1" hangingPunct="1">
              <a:spcBef>
                <a:spcPct val="20000"/>
              </a:spcBef>
            </a:pPr>
            <a:r>
              <a:rPr kumimoji="0" lang="ko-KR" altLang="en-US" sz="2000" b="1">
                <a:solidFill>
                  <a:srgbClr val="17375E"/>
                </a:solidFill>
                <a:latin typeface="HY강B" pitchFamily="18" charset="-127"/>
                <a:ea typeface="HY강B" pitchFamily="18" charset="-127"/>
              </a:rPr>
              <a:t>      </a:t>
            </a:r>
          </a:p>
        </p:txBody>
      </p:sp>
      <p:pic>
        <p:nvPicPr>
          <p:cNvPr id="4608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3213100"/>
            <a:ext cx="3814763" cy="357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sp>
        <p:nvSpPr>
          <p:cNvPr id="46086" name="角丸四角形 2"/>
          <p:cNvSpPr>
            <a:spLocks noChangeArrowheads="1"/>
          </p:cNvSpPr>
          <p:nvPr/>
        </p:nvSpPr>
        <p:spPr bwMode="auto">
          <a:xfrm>
            <a:off x="428625" y="1225550"/>
            <a:ext cx="8462963" cy="1987550"/>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marL="342900" indent="-342900" eaLnBrk="0" hangingPunct="0">
              <a:spcBef>
                <a:spcPct val="20000"/>
              </a:spcBef>
            </a:pPr>
            <a:r>
              <a:rPr kumimoji="0" lang="ja-JP" altLang="en-US" sz="2400">
                <a:latin typeface="MS UI Gothic" pitchFamily="50" charset="-128"/>
                <a:ea typeface="MS UI Gothic" pitchFamily="50" charset="-128"/>
              </a:rPr>
              <a:t>□昨年日本での</a:t>
            </a:r>
            <a:r>
              <a:rPr kumimoji="0" lang="en-US" altLang="ja-JP" sz="2400">
                <a:latin typeface="MS UI Gothic" pitchFamily="50" charset="-128"/>
                <a:ea typeface="MS UI Gothic" pitchFamily="50" charset="-128"/>
              </a:rPr>
              <a:t>K-POP</a:t>
            </a:r>
            <a:r>
              <a:rPr kumimoji="0" lang="ja-JP" altLang="en-US" sz="2400">
                <a:latin typeface="MS UI Gothic" pitchFamily="50" charset="-128"/>
                <a:ea typeface="MS UI Gothic" pitchFamily="50" charset="-128"/>
              </a:rPr>
              <a:t>ブームにより音盤と音源などの輸出額が一気に増加</a:t>
            </a:r>
            <a:endParaRPr kumimoji="0" lang="en-US" altLang="ja-JP" sz="2400">
              <a:latin typeface="MS UI Gothic" pitchFamily="50" charset="-128"/>
              <a:ea typeface="MS UI Gothic" pitchFamily="50" charset="-128"/>
            </a:endParaRPr>
          </a:p>
          <a:p>
            <a:pPr marL="342900" indent="-342900" eaLnBrk="0" hangingPunct="0">
              <a:spcBef>
                <a:spcPct val="20000"/>
              </a:spcBef>
            </a:pPr>
            <a:r>
              <a:rPr kumimoji="0" lang="ja-JP" altLang="en-US" sz="2400">
                <a:latin typeface="MS UI Gothic" pitchFamily="50" charset="-128"/>
                <a:ea typeface="MS UI Gothic" pitchFamily="50" charset="-128"/>
              </a:rPr>
              <a:t>　</a:t>
            </a:r>
            <a:r>
              <a:rPr kumimoji="0" lang="en-US" altLang="ja-JP" sz="2400">
                <a:latin typeface="MS UI Gothic" pitchFamily="50" charset="-128"/>
                <a:ea typeface="MS UI Gothic" pitchFamily="50" charset="-128"/>
              </a:rPr>
              <a:t>-2010</a:t>
            </a:r>
            <a:r>
              <a:rPr kumimoji="0" lang="ja-JP" altLang="en-US" sz="2400">
                <a:latin typeface="MS UI Gothic" pitchFamily="50" charset="-128"/>
                <a:ea typeface="MS UI Gothic" pitchFamily="50" charset="-128"/>
              </a:rPr>
              <a:t>年は</a:t>
            </a:r>
            <a:r>
              <a:rPr kumimoji="0" lang="en-US" altLang="ja-JP" sz="2400">
                <a:latin typeface="MS UI Gothic" pitchFamily="50" charset="-128"/>
                <a:ea typeface="MS UI Gothic" pitchFamily="50" charset="-128"/>
              </a:rPr>
              <a:t>8</a:t>
            </a:r>
            <a:r>
              <a:rPr kumimoji="0" lang="ja-JP" altLang="en-US" sz="2400">
                <a:latin typeface="MS UI Gothic" pitchFamily="50" charset="-128"/>
                <a:ea typeface="MS UI Gothic" pitchFamily="50" charset="-128"/>
              </a:rPr>
              <a:t>、</a:t>
            </a:r>
            <a:r>
              <a:rPr kumimoji="0" lang="en-US" altLang="ja-JP" sz="2400">
                <a:latin typeface="MS UI Gothic" pitchFamily="50" charset="-128"/>
                <a:ea typeface="MS UI Gothic" pitchFamily="50" charset="-128"/>
              </a:rPr>
              <a:t>097</a:t>
            </a:r>
            <a:r>
              <a:rPr kumimoji="0" lang="ja-JP" altLang="en-US" sz="2400">
                <a:latin typeface="MS UI Gothic" pitchFamily="50" charset="-128"/>
                <a:ea typeface="MS UI Gothic" pitchFamily="50" charset="-128"/>
              </a:rPr>
              <a:t>万ドルで前年対比</a:t>
            </a:r>
            <a:r>
              <a:rPr kumimoji="0" lang="en-US" altLang="ja-JP" sz="2400">
                <a:latin typeface="MS UI Gothic" pitchFamily="50" charset="-128"/>
                <a:ea typeface="MS UI Gothic" pitchFamily="50" charset="-128"/>
              </a:rPr>
              <a:t>159%</a:t>
            </a:r>
            <a:r>
              <a:rPr kumimoji="0" lang="ja-JP" altLang="en-US" sz="2400">
                <a:latin typeface="MS UI Gothic" pitchFamily="50" charset="-128"/>
                <a:ea typeface="MS UI Gothic" pitchFamily="50" charset="-128"/>
              </a:rPr>
              <a:t>も増える</a:t>
            </a:r>
            <a:endParaRPr kumimoji="0" lang="en-US" altLang="ja-JP" sz="2400">
              <a:latin typeface="MS UI Gothic" pitchFamily="50" charset="-128"/>
              <a:ea typeface="MS UI Gothic" pitchFamily="50" charset="-128"/>
            </a:endParaRPr>
          </a:p>
          <a:p>
            <a:pPr marL="342900" indent="-342900" eaLnBrk="0" hangingPunct="0">
              <a:spcBef>
                <a:spcPct val="20000"/>
              </a:spcBef>
            </a:pPr>
            <a:r>
              <a:rPr kumimoji="0" lang="ja-JP" altLang="en-US" sz="2400">
                <a:latin typeface="MS UI Gothic" pitchFamily="50" charset="-128"/>
                <a:ea typeface="MS UI Gothic" pitchFamily="50" charset="-128"/>
              </a:rPr>
              <a:t>□対日本は全体の</a:t>
            </a:r>
            <a:r>
              <a:rPr kumimoji="0" lang="en-US" altLang="ja-JP" sz="2400">
                <a:latin typeface="MS UI Gothic" pitchFamily="50" charset="-128"/>
                <a:ea typeface="MS UI Gothic" pitchFamily="50" charset="-128"/>
              </a:rPr>
              <a:t>7</a:t>
            </a:r>
            <a:r>
              <a:rPr kumimoji="0" lang="ja-JP" altLang="en-US" sz="2400">
                <a:latin typeface="MS UI Gothic" pitchFamily="50" charset="-128"/>
                <a:ea typeface="MS UI Gothic" pitchFamily="50" charset="-128"/>
              </a:rPr>
              <a:t>割以上とされ</a:t>
            </a:r>
            <a:r>
              <a:rPr kumimoji="0" lang="en-US" altLang="ja-JP" sz="2400">
                <a:latin typeface="MS UI Gothic" pitchFamily="50" charset="-128"/>
                <a:ea typeface="MS UI Gothic" pitchFamily="50" charset="-128"/>
              </a:rPr>
              <a:t>5</a:t>
            </a:r>
            <a:r>
              <a:rPr kumimoji="0" lang="ja-JP" altLang="en-US" sz="2400">
                <a:latin typeface="MS UI Gothic" pitchFamily="50" charset="-128"/>
                <a:ea typeface="MS UI Gothic" pitchFamily="50" charset="-128"/>
              </a:rPr>
              <a:t>、</a:t>
            </a:r>
            <a:r>
              <a:rPr kumimoji="0" lang="en-US" altLang="ja-JP" sz="2400">
                <a:latin typeface="MS UI Gothic" pitchFamily="50" charset="-128"/>
                <a:ea typeface="MS UI Gothic" pitchFamily="50" charset="-128"/>
              </a:rPr>
              <a:t>600</a:t>
            </a:r>
            <a:r>
              <a:rPr kumimoji="0" lang="ja-JP" altLang="en-US" sz="2400">
                <a:latin typeface="MS UI Gothic" pitchFamily="50" charset="-128"/>
                <a:ea typeface="MS UI Gothic" pitchFamily="50" charset="-128"/>
              </a:rPr>
              <a:t>万ドル以上と推定</a:t>
            </a:r>
            <a:endParaRPr lang="ja-JP" altLang="en-US" sz="2400">
              <a:latin typeface="MS UI Gothic" pitchFamily="50" charset="-128"/>
              <a:ea typeface="MS UI Gothic" pitchFamily="50" charset="-128"/>
            </a:endParaRPr>
          </a:p>
        </p:txBody>
      </p:sp>
      <p:sp>
        <p:nvSpPr>
          <p:cNvPr id="2" name="テキスト ボックス 1"/>
          <p:cNvSpPr txBox="1"/>
          <p:nvPr/>
        </p:nvSpPr>
        <p:spPr>
          <a:xfrm>
            <a:off x="1187450" y="3644900"/>
            <a:ext cx="2563813" cy="504825"/>
          </a:xfrm>
          <a:prstGeom prst="rect">
            <a:avLst/>
          </a:prstGeom>
        </p:spPr>
        <p:txBody>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eaLnBrk="1" hangingPunct="1">
              <a:defRPr/>
            </a:pPr>
            <a:r>
              <a:rPr kumimoji="0" lang="ja-JP" altLang="en-US" sz="1400" b="1">
                <a:solidFill>
                  <a:srgbClr val="17375E"/>
                </a:solidFill>
                <a:effectLst>
                  <a:outerShdw blurRad="38100" dist="38100" dir="2700000" algn="tl">
                    <a:srgbClr val="C0C0C0"/>
                  </a:outerShdw>
                </a:effectLst>
                <a:latin typeface="ＭＳ Ｐゴシック" pitchFamily="50" charset="-128"/>
                <a:ea typeface="ＭＳ Ｐゴシック" pitchFamily="50" charset="-128"/>
              </a:rPr>
              <a:t>出所：韓国コンテンツ振興院</a:t>
            </a:r>
          </a:p>
        </p:txBody>
      </p:sp>
      <p:pic>
        <p:nvPicPr>
          <p:cNvPr id="4608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213100"/>
            <a:ext cx="5126037" cy="357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13500000" algn="ctr" rotWithShape="0">
                    <a:srgbClr val="2F4D71"/>
                  </a:outerShdw>
                </a:effectLst>
              </a14:hiddenEffects>
            </a:ext>
          </a:extLst>
        </p:spPr>
      </p:pic>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11</a:t>
            </a:fld>
            <a:endParaRPr lang="en-US" altLang="ja-JP"/>
          </a:p>
        </p:txBody>
      </p:sp>
    </p:spTree>
    <p:extLst>
      <p:ext uri="{BB962C8B-B14F-4D97-AF65-F5344CB8AC3E}">
        <p14:creationId xmlns:p14="http://schemas.microsoft.com/office/powerpoint/2010/main" val="173725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8" name="スライド番号プレースホルダー 7"/>
          <p:cNvSpPr>
            <a:spLocks noGrp="1"/>
          </p:cNvSpPr>
          <p:nvPr>
            <p:ph type="sldNum" sz="quarter" idx="12"/>
          </p:nvPr>
        </p:nvSpPr>
        <p:spPr/>
        <p:txBody>
          <a:bodyPr/>
          <a:lstStyle/>
          <a:p>
            <a:pPr>
              <a:defRPr/>
            </a:pPr>
            <a:fld id="{C525C972-D123-47AF-BE88-08C2CD3511F0}" type="slidenum">
              <a:rPr lang="en-US" altLang="ja-JP" smtClean="0"/>
              <a:pPr>
                <a:defRPr/>
              </a:pPr>
              <a:t>12</a:t>
            </a:fld>
            <a:endParaRPr lang="en-US" altLang="ja-JP"/>
          </a:p>
        </p:txBody>
      </p:sp>
      <p:sp>
        <p:nvSpPr>
          <p:cNvPr id="36866" name="タイトル 1"/>
          <p:cNvSpPr>
            <a:spLocks noGrp="1"/>
          </p:cNvSpPr>
          <p:nvPr>
            <p:ph type="title"/>
          </p:nvPr>
        </p:nvSpPr>
        <p:spPr bwMode="auto">
          <a:xfrm>
            <a:off x="457200" y="620713"/>
            <a:ext cx="8229600" cy="777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kumimoji="1" lang="ja-JP" altLang="en-US" sz="3600"/>
              <a:t>韓国のコンテンツ産業の動向</a:t>
            </a:r>
          </a:p>
        </p:txBody>
      </p:sp>
      <p:sp>
        <p:nvSpPr>
          <p:cNvPr id="2" name="正方形/長方形 1"/>
          <p:cNvSpPr/>
          <p:nvPr/>
        </p:nvSpPr>
        <p:spPr bwMode="auto">
          <a:xfrm>
            <a:off x="7812360" y="3789040"/>
            <a:ext cx="914400" cy="914400"/>
          </a:xfrm>
          <a:prstGeom prst="rect">
            <a:avLst/>
          </a:prstGeom>
          <a:grpFill/>
          <a:ln w="12700" algn="ctr">
            <a:noFill/>
            <a:round/>
            <a:headEnd/>
            <a:tailEnd/>
          </a:ln>
          <a:effectLst/>
        </p:spPr>
        <p:txBody>
          <a:bodyPr anchor="ctr"/>
          <a:lstStyle/>
          <a:p>
            <a:pPr algn="ctr">
              <a:defRPr/>
            </a:pPr>
            <a:endParaRPr lang="ja-JP" altLang="en-US">
              <a:solidFill>
                <a:prstClr val="black"/>
              </a:solidFill>
              <a:latin typeface="굴림" pitchFamily="50" charset="-127"/>
              <a:ea typeface="굴림" pitchFamily="50" charset="-127"/>
            </a:endParaRPr>
          </a:p>
        </p:txBody>
      </p:sp>
      <p:sp>
        <p:nvSpPr>
          <p:cNvPr id="4" name="正方形/長方形 3"/>
          <p:cNvSpPr/>
          <p:nvPr/>
        </p:nvSpPr>
        <p:spPr bwMode="auto">
          <a:xfrm>
            <a:off x="395536" y="1700808"/>
            <a:ext cx="7874024" cy="1512168"/>
          </a:xfrm>
          <a:prstGeom prst="rect">
            <a:avLst/>
          </a:prstGeom>
          <a:grpFill/>
          <a:ln w="12700" algn="ctr">
            <a:noFill/>
            <a:round/>
            <a:headEnd/>
            <a:tailEnd/>
          </a:ln>
          <a:effectLst/>
        </p:spPr>
        <p:txBody>
          <a:bodyPr anchor="ctr"/>
          <a:lstStyle/>
          <a:p>
            <a:pPr algn="ctr">
              <a:defRPr/>
            </a:pPr>
            <a:endParaRPr lang="ja-JP" altLang="en-US">
              <a:solidFill>
                <a:prstClr val="black"/>
              </a:solidFill>
              <a:latin typeface="굴림" pitchFamily="50" charset="-127"/>
              <a:ea typeface="굴림" pitchFamily="50" charset="-127"/>
            </a:endParaRPr>
          </a:p>
        </p:txBody>
      </p:sp>
      <p:sp>
        <p:nvSpPr>
          <p:cNvPr id="5" name="正方形/長方形 4"/>
          <p:cNvSpPr/>
          <p:nvPr/>
        </p:nvSpPr>
        <p:spPr>
          <a:xfrm>
            <a:off x="250825" y="1385888"/>
            <a:ext cx="8642350" cy="1792287"/>
          </a:xfrm>
          <a:prstGeom prst="rect">
            <a:avLst/>
          </a:prstGeom>
          <a:solidFill>
            <a:schemeClr val="tx2">
              <a:lumMod val="20000"/>
              <a:lumOff val="80000"/>
            </a:schemeClr>
          </a:solidFill>
          <a:ln w="6350" cap="rnd">
            <a:solidFill>
              <a:schemeClr val="tx1"/>
            </a:solidFill>
          </a:ln>
        </p:spPr>
        <p:txBody>
          <a:bodyPr>
            <a:spAutoFit/>
          </a:bodyPr>
          <a:lstStyle/>
          <a:p>
            <a:pPr eaLnBrk="0" hangingPunct="0">
              <a:spcBef>
                <a:spcPct val="20000"/>
              </a:spcBef>
              <a:defRPr/>
            </a:pPr>
            <a:r>
              <a:rPr lang="ja-JP" altLang="en-US" sz="2400">
                <a:solidFill>
                  <a:srgbClr val="000000"/>
                </a:solidFill>
                <a:latin typeface="MS Gothic" pitchFamily="49" charset="-128"/>
                <a:ea typeface="MS Gothic" pitchFamily="49" charset="-128"/>
              </a:rPr>
              <a:t>□</a:t>
            </a:r>
            <a:r>
              <a:rPr lang="en-US" altLang="ja-JP" sz="2400">
                <a:solidFill>
                  <a:srgbClr val="000000"/>
                </a:solidFill>
                <a:latin typeface="MS Gothic" pitchFamily="49" charset="-128"/>
                <a:ea typeface="MS Gothic" pitchFamily="49" charset="-128"/>
              </a:rPr>
              <a:t>2010</a:t>
            </a:r>
            <a:r>
              <a:rPr lang="ja-JP" altLang="en-US" sz="2400">
                <a:solidFill>
                  <a:srgbClr val="000000"/>
                </a:solidFill>
                <a:latin typeface="MS Gothic" pitchFamily="49" charset="-128"/>
                <a:ea typeface="MS Gothic" pitchFamily="49" charset="-128"/>
              </a:rPr>
              <a:t>年のコンテンツ産業の売り上げは</a:t>
            </a:r>
            <a:r>
              <a:rPr lang="en-US" altLang="ja-JP" sz="2400">
                <a:solidFill>
                  <a:srgbClr val="000000"/>
                </a:solidFill>
                <a:latin typeface="MS Gothic" pitchFamily="49" charset="-128"/>
                <a:ea typeface="MS Gothic" pitchFamily="49" charset="-128"/>
              </a:rPr>
              <a:t>2009</a:t>
            </a:r>
            <a:r>
              <a:rPr lang="ja-JP" altLang="en-US" sz="2400">
                <a:solidFill>
                  <a:srgbClr val="000000"/>
                </a:solidFill>
                <a:latin typeface="MS Gothic" pitchFamily="49" charset="-128"/>
                <a:ea typeface="MS Gothic" pitchFamily="49" charset="-128"/>
              </a:rPr>
              <a:t>年の</a:t>
            </a:r>
            <a:r>
              <a:rPr lang="en-US" altLang="ja-JP" sz="2400">
                <a:solidFill>
                  <a:srgbClr val="000000"/>
                </a:solidFill>
                <a:latin typeface="MS Gothic" pitchFamily="49" charset="-128"/>
                <a:ea typeface="MS Gothic" pitchFamily="49" charset="-128"/>
              </a:rPr>
              <a:t>69</a:t>
            </a:r>
            <a:r>
              <a:rPr lang="ja-JP" altLang="en-US" sz="2400">
                <a:solidFill>
                  <a:srgbClr val="000000"/>
                </a:solidFill>
                <a:latin typeface="MS Gothic" pitchFamily="49" charset="-128"/>
                <a:ea typeface="MS Gothic" pitchFamily="49" charset="-128"/>
              </a:rPr>
              <a:t>兆ウォン</a:t>
            </a:r>
            <a:endParaRPr lang="en-US" altLang="ja-JP" sz="2400">
              <a:solidFill>
                <a:srgbClr val="000000"/>
              </a:solidFill>
              <a:latin typeface="MS Gothic" pitchFamily="49" charset="-128"/>
              <a:ea typeface="MS Gothic" pitchFamily="49" charset="-128"/>
            </a:endParaRPr>
          </a:p>
          <a:p>
            <a:pPr eaLnBrk="0" hangingPunct="0">
              <a:spcBef>
                <a:spcPct val="20000"/>
              </a:spcBef>
              <a:defRPr/>
            </a:pPr>
            <a:r>
              <a:rPr lang="ja-JP" altLang="en-US" sz="2400">
                <a:solidFill>
                  <a:srgbClr val="000000"/>
                </a:solidFill>
                <a:latin typeface="MS Gothic" pitchFamily="49" charset="-128"/>
                <a:ea typeface="MS Gothic" pitchFamily="49" charset="-128"/>
              </a:rPr>
              <a:t>　より</a:t>
            </a:r>
            <a:r>
              <a:rPr lang="en-US" altLang="ja-JP" sz="2400">
                <a:solidFill>
                  <a:srgbClr val="000000"/>
                </a:solidFill>
                <a:latin typeface="MS Gothic" pitchFamily="49" charset="-128"/>
                <a:ea typeface="MS Gothic" pitchFamily="49" charset="-128"/>
              </a:rPr>
              <a:t>5.1%</a:t>
            </a:r>
            <a:r>
              <a:rPr lang="ja-JP" altLang="en-US" sz="2400">
                <a:solidFill>
                  <a:srgbClr val="000000"/>
                </a:solidFill>
                <a:latin typeface="MS Gothic" pitchFamily="49" charset="-128"/>
                <a:ea typeface="MS Gothic" pitchFamily="49" charset="-128"/>
              </a:rPr>
              <a:t>成長した</a:t>
            </a:r>
            <a:r>
              <a:rPr lang="en-US" altLang="ja-JP" sz="2400">
                <a:solidFill>
                  <a:srgbClr val="000000"/>
                </a:solidFill>
                <a:latin typeface="MS Gothic" pitchFamily="49" charset="-128"/>
                <a:ea typeface="MS Gothic" pitchFamily="49" charset="-128"/>
              </a:rPr>
              <a:t>72.5</a:t>
            </a:r>
            <a:r>
              <a:rPr lang="ja-JP" altLang="en-US" sz="2400">
                <a:solidFill>
                  <a:srgbClr val="000000"/>
                </a:solidFill>
                <a:latin typeface="MS Gothic" pitchFamily="49" charset="-128"/>
                <a:ea typeface="MS Gothic" pitchFamily="49" charset="-128"/>
              </a:rPr>
              <a:t>兆ウォン</a:t>
            </a:r>
            <a:endParaRPr lang="en-US" altLang="ja-JP" sz="2400">
              <a:solidFill>
                <a:srgbClr val="000000"/>
              </a:solidFill>
              <a:latin typeface="MS Gothic" pitchFamily="49" charset="-128"/>
              <a:ea typeface="MS Gothic" pitchFamily="49" charset="-128"/>
            </a:endParaRPr>
          </a:p>
          <a:p>
            <a:pPr eaLnBrk="0" hangingPunct="0">
              <a:spcBef>
                <a:spcPct val="20000"/>
              </a:spcBef>
              <a:defRPr/>
            </a:pPr>
            <a:r>
              <a:rPr lang="ja-JP" altLang="en-US" sz="2400">
                <a:solidFill>
                  <a:srgbClr val="000000"/>
                </a:solidFill>
                <a:latin typeface="MS Gothic" pitchFamily="49" charset="-128"/>
                <a:ea typeface="MS Gothic" pitchFamily="49" charset="-128"/>
              </a:rPr>
              <a:t>□輸出額は</a:t>
            </a:r>
            <a:r>
              <a:rPr lang="en-US" altLang="ja-JP" sz="2400">
                <a:solidFill>
                  <a:srgbClr val="000000"/>
                </a:solidFill>
                <a:latin typeface="MS Gothic" pitchFamily="49" charset="-128"/>
                <a:ea typeface="MS Gothic" pitchFamily="49" charset="-128"/>
              </a:rPr>
              <a:t>2009</a:t>
            </a:r>
            <a:r>
              <a:rPr lang="ja-JP" altLang="en-US" sz="2400">
                <a:solidFill>
                  <a:srgbClr val="000000"/>
                </a:solidFill>
                <a:latin typeface="MS Gothic" pitchFamily="49" charset="-128"/>
                <a:ea typeface="MS Gothic" pitchFamily="49" charset="-128"/>
              </a:rPr>
              <a:t>年の</a:t>
            </a:r>
            <a:r>
              <a:rPr lang="en-US" altLang="ja-JP" sz="2400">
                <a:solidFill>
                  <a:srgbClr val="000000"/>
                </a:solidFill>
                <a:latin typeface="MS Gothic" pitchFamily="49" charset="-128"/>
                <a:ea typeface="MS Gothic" pitchFamily="49" charset="-128"/>
              </a:rPr>
              <a:t>26</a:t>
            </a:r>
            <a:r>
              <a:rPr lang="ja-JP" altLang="en-US" sz="2400">
                <a:solidFill>
                  <a:srgbClr val="000000"/>
                </a:solidFill>
                <a:latin typeface="MS Gothic" pitchFamily="49" charset="-128"/>
                <a:ea typeface="MS Gothic" pitchFamily="49" charset="-128"/>
              </a:rPr>
              <a:t>億ドルから</a:t>
            </a:r>
            <a:r>
              <a:rPr lang="en-US" altLang="ja-JP" sz="2400">
                <a:solidFill>
                  <a:srgbClr val="000000"/>
                </a:solidFill>
                <a:latin typeface="MS Gothic" pitchFamily="49" charset="-128"/>
                <a:ea typeface="MS Gothic" pitchFamily="49" charset="-128"/>
              </a:rPr>
              <a:t>18.1%</a:t>
            </a:r>
            <a:r>
              <a:rPr lang="ja-JP" altLang="en-US" sz="2400">
                <a:solidFill>
                  <a:srgbClr val="000000"/>
                </a:solidFill>
                <a:latin typeface="MS Gothic" pitchFamily="49" charset="-128"/>
                <a:ea typeface="MS Gothic" pitchFamily="49" charset="-128"/>
              </a:rPr>
              <a:t>増加した</a:t>
            </a:r>
            <a:r>
              <a:rPr lang="en-US" altLang="ja-JP" sz="2400">
                <a:solidFill>
                  <a:srgbClr val="000000"/>
                </a:solidFill>
                <a:latin typeface="MS Gothic" pitchFamily="49" charset="-128"/>
                <a:ea typeface="MS Gothic" pitchFamily="49" charset="-128"/>
              </a:rPr>
              <a:t>30.7</a:t>
            </a:r>
            <a:r>
              <a:rPr lang="ja-JP" altLang="en-US" sz="2400">
                <a:solidFill>
                  <a:srgbClr val="000000"/>
                </a:solidFill>
                <a:latin typeface="MS Gothic" pitchFamily="49" charset="-128"/>
                <a:ea typeface="MS Gothic" pitchFamily="49" charset="-128"/>
              </a:rPr>
              <a:t>億ドルを</a:t>
            </a:r>
            <a:endParaRPr lang="en-US" altLang="ja-JP" sz="2400">
              <a:solidFill>
                <a:srgbClr val="000000"/>
              </a:solidFill>
              <a:latin typeface="MS Gothic" pitchFamily="49" charset="-128"/>
              <a:ea typeface="MS Gothic" pitchFamily="49" charset="-128"/>
            </a:endParaRPr>
          </a:p>
          <a:p>
            <a:pPr eaLnBrk="0" hangingPunct="0">
              <a:spcBef>
                <a:spcPct val="20000"/>
              </a:spcBef>
              <a:defRPr/>
            </a:pPr>
            <a:r>
              <a:rPr lang="ja-JP" altLang="en-US" sz="2400">
                <a:solidFill>
                  <a:srgbClr val="000000"/>
                </a:solidFill>
                <a:latin typeface="MS Gothic" pitchFamily="49" charset="-128"/>
                <a:ea typeface="MS Gothic" pitchFamily="49" charset="-128"/>
              </a:rPr>
              <a:t>　記録</a:t>
            </a:r>
            <a:endParaRPr lang="en-US" altLang="ja-JP" sz="2400">
              <a:solidFill>
                <a:srgbClr val="000000"/>
              </a:solidFill>
              <a:latin typeface="MS Gothic" pitchFamily="49" charset="-128"/>
              <a:ea typeface="MS Gothic" pitchFamily="49" charset="-128"/>
            </a:endParaRPr>
          </a:p>
        </p:txBody>
      </p:sp>
      <p:graphicFrame>
        <p:nvGraphicFramePr>
          <p:cNvPr id="36870" name="グラフ 7"/>
          <p:cNvGraphicFramePr>
            <a:graphicFrameLocks/>
          </p:cNvGraphicFramePr>
          <p:nvPr/>
        </p:nvGraphicFramePr>
        <p:xfrm>
          <a:off x="200025" y="3306763"/>
          <a:ext cx="4494213" cy="3197225"/>
        </p:xfrm>
        <a:graphic>
          <a:graphicData uri="http://schemas.openxmlformats.org/presentationml/2006/ole">
            <mc:AlternateContent xmlns:mc="http://schemas.openxmlformats.org/markup-compatibility/2006">
              <mc:Choice xmlns:v="urn:schemas-microsoft-com:vml" Requires="v">
                <p:oleObj spid="_x0000_s2080" r:id="rId3" imgW="4493141" imgH="3200677" progId="Excel.Chart.8">
                  <p:embed/>
                </p:oleObj>
              </mc:Choice>
              <mc:Fallback>
                <p:oleObj r:id="rId3" imgW="4493141" imgH="3200677"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25" y="3306763"/>
                        <a:ext cx="4494213" cy="319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テキスト ボックス 5"/>
          <p:cNvSpPr txBox="1"/>
          <p:nvPr/>
        </p:nvSpPr>
        <p:spPr>
          <a:xfrm>
            <a:off x="755650" y="3560763"/>
            <a:ext cx="936625" cy="215900"/>
          </a:xfrm>
          <a:prstGeom prst="rect">
            <a:avLst/>
          </a:prstGeom>
        </p:spPr>
        <p:txBody>
          <a:bodyPr/>
          <a:lstStyle/>
          <a:p>
            <a:pPr algn="ctr" fontAlgn="auto">
              <a:spcAft>
                <a:spcPts val="0"/>
              </a:spcAft>
              <a:defRPr/>
            </a:pPr>
            <a:r>
              <a:rPr kumimoji="0" lang="ja-JP" altLang="en-US" sz="1100" b="1" dirty="0">
                <a:solidFill>
                  <a:srgbClr val="1F497D">
                    <a:lumMod val="75000"/>
                  </a:srgbClr>
                </a:solidFill>
                <a:effectLst>
                  <a:outerShdw blurRad="139700" dist="63500" dir="4080000" sx="101000" sy="101000" algn="tl" rotWithShape="0">
                    <a:prstClr val="black">
                      <a:alpha val="22000"/>
                    </a:prstClr>
                  </a:outerShdw>
                </a:effectLst>
                <a:latin typeface="Helvetica" pitchFamily="2" charset="0"/>
                <a:ea typeface="-윤고딕350" pitchFamily="18" charset="-127"/>
              </a:rPr>
              <a:t>兆ウォン</a:t>
            </a:r>
          </a:p>
        </p:txBody>
      </p:sp>
      <p:graphicFrame>
        <p:nvGraphicFramePr>
          <p:cNvPr id="36872" name="グラフ 9"/>
          <p:cNvGraphicFramePr>
            <a:graphicFrameLocks/>
          </p:cNvGraphicFramePr>
          <p:nvPr/>
        </p:nvGraphicFramePr>
        <p:xfrm>
          <a:off x="4449763" y="3233738"/>
          <a:ext cx="4518025" cy="3341687"/>
        </p:xfrm>
        <a:graphic>
          <a:graphicData uri="http://schemas.openxmlformats.org/presentationml/2006/ole">
            <mc:AlternateContent xmlns:mc="http://schemas.openxmlformats.org/markup-compatibility/2006">
              <mc:Choice xmlns:v="urn:schemas-microsoft-com:vml" Requires="v">
                <p:oleObj spid="_x0000_s2081" r:id="rId5" imgW="4517528" imgH="3340898" progId="Excel.Chart.8">
                  <p:embed/>
                </p:oleObj>
              </mc:Choice>
              <mc:Fallback>
                <p:oleObj r:id="rId5" imgW="4517528" imgH="3340898"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9763" y="3233738"/>
                        <a:ext cx="4518025" cy="334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テキスト ボックス 6"/>
          <p:cNvSpPr txBox="1"/>
          <p:nvPr/>
        </p:nvSpPr>
        <p:spPr>
          <a:xfrm>
            <a:off x="5156200" y="3787775"/>
            <a:ext cx="792163" cy="300038"/>
          </a:xfrm>
          <a:prstGeom prst="rect">
            <a:avLst/>
          </a:prstGeom>
        </p:spPr>
        <p:txBody>
          <a:bodyPr/>
          <a:lstStyle/>
          <a:p>
            <a:pPr algn="ctr" fontAlgn="auto">
              <a:spcAft>
                <a:spcPts val="0"/>
              </a:spcAft>
              <a:defRPr/>
            </a:pPr>
            <a:r>
              <a:rPr kumimoji="0" lang="ja-JP" altLang="en-US" sz="1100" b="1" dirty="0">
                <a:solidFill>
                  <a:srgbClr val="1F497D">
                    <a:lumMod val="75000"/>
                  </a:srgbClr>
                </a:solidFill>
                <a:effectLst>
                  <a:outerShdw blurRad="139700" dist="63500" dir="4080000" sx="101000" sy="101000" algn="tl" rotWithShape="0">
                    <a:prstClr val="black">
                      <a:alpha val="22000"/>
                    </a:prstClr>
                  </a:outerShdw>
                </a:effectLst>
                <a:latin typeface="Helvetica" pitchFamily="2" charset="0"/>
                <a:ea typeface="-윤고딕350" pitchFamily="18" charset="-127"/>
              </a:rPr>
              <a:t>億ドル</a:t>
            </a:r>
          </a:p>
        </p:txBody>
      </p:sp>
    </p:spTree>
    <p:extLst>
      <p:ext uri="{BB962C8B-B14F-4D97-AF65-F5344CB8AC3E}">
        <p14:creationId xmlns:p14="http://schemas.microsoft.com/office/powerpoint/2010/main" val="1505619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グラフ 3"/>
          <p:cNvGraphicFramePr>
            <a:graphicFrameLocks/>
          </p:cNvGraphicFramePr>
          <p:nvPr/>
        </p:nvGraphicFramePr>
        <p:xfrm>
          <a:off x="4932363" y="3754438"/>
          <a:ext cx="4211637" cy="3024187"/>
        </p:xfrm>
        <a:graphic>
          <a:graphicData uri="http://schemas.openxmlformats.org/presentationml/2006/ole">
            <mc:AlternateContent xmlns:mc="http://schemas.openxmlformats.org/markup-compatibility/2006">
              <mc:Choice xmlns:v="urn:schemas-microsoft-com:vml" Requires="v">
                <p:oleObj spid="_x0000_s3089" r:id="rId3" imgW="7803556" imgH="4206605" progId="Excel.Chart.8">
                  <p:embed/>
                </p:oleObj>
              </mc:Choice>
              <mc:Fallback>
                <p:oleObj r:id="rId3" imgW="7803556" imgH="4206605"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3754438"/>
                        <a:ext cx="4211637"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正方形/長方形 5"/>
          <p:cNvSpPr/>
          <p:nvPr/>
        </p:nvSpPr>
        <p:spPr bwMode="auto">
          <a:xfrm>
            <a:off x="1907704" y="260648"/>
            <a:ext cx="6048672" cy="648072"/>
          </a:xfrm>
          <a:prstGeom prst="rect">
            <a:avLst/>
          </a:prstGeom>
          <a:grpFill/>
          <a:ln w="12700" algn="ctr">
            <a:noFill/>
            <a:round/>
            <a:headEnd/>
            <a:tailEnd/>
          </a:ln>
          <a:effectLst/>
        </p:spPr>
        <p:txBody>
          <a:bodyPr anchor="ctr"/>
          <a:lstStyle/>
          <a:p>
            <a:pPr algn="ctr">
              <a:defRPr/>
            </a:pPr>
            <a:r>
              <a:rPr lang="ja-JP" altLang="en-US" sz="3600" dirty="0">
                <a:latin typeface="+mn-ea"/>
                <a:ea typeface="+mn-ea"/>
              </a:rPr>
              <a:t>日本への放送番組輸出額</a:t>
            </a:r>
          </a:p>
        </p:txBody>
      </p:sp>
      <p:sp>
        <p:nvSpPr>
          <p:cNvPr id="39940" name="角丸四角形 1"/>
          <p:cNvSpPr>
            <a:spLocks noChangeArrowheads="1"/>
          </p:cNvSpPr>
          <p:nvPr/>
        </p:nvSpPr>
        <p:spPr bwMode="auto">
          <a:xfrm>
            <a:off x="323850" y="917575"/>
            <a:ext cx="8569325" cy="2727325"/>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r>
              <a:rPr kumimoji="0" lang="ja-JP" altLang="en-US" sz="2400">
                <a:solidFill>
                  <a:srgbClr val="17375E"/>
                </a:solidFill>
                <a:latin typeface="MS UI Gothic" pitchFamily="50" charset="-128"/>
                <a:ea typeface="MS UI Gothic" pitchFamily="50" charset="-128"/>
              </a:rPr>
              <a:t>□番組輸出の勢いは鈍化</a:t>
            </a:r>
            <a:r>
              <a:rPr kumimoji="0" lang="en-US" altLang="ko-KR" sz="2400">
                <a:solidFill>
                  <a:srgbClr val="17375E"/>
                </a:solidFill>
                <a:latin typeface="MS UI Gothic" pitchFamily="50" charset="-128"/>
                <a:ea typeface="MS UI Gothic" pitchFamily="50" charset="-128"/>
              </a:rPr>
              <a:t> </a:t>
            </a:r>
          </a:p>
          <a:p>
            <a:r>
              <a:rPr kumimoji="0" lang="ja-JP" altLang="en-US" sz="2400">
                <a:solidFill>
                  <a:srgbClr val="17375E"/>
                </a:solidFill>
                <a:latin typeface="MS UI Gothic" pitchFamily="50" charset="-128"/>
                <a:ea typeface="MS UI Gothic" pitchFamily="50" charset="-128"/>
              </a:rPr>
              <a:t>　</a:t>
            </a:r>
            <a:r>
              <a:rPr kumimoji="0" lang="en-US" altLang="ja-JP" sz="2400">
                <a:solidFill>
                  <a:srgbClr val="17375E"/>
                </a:solidFill>
                <a:latin typeface="MS UI Gothic" pitchFamily="50" charset="-128"/>
                <a:ea typeface="MS UI Gothic" pitchFamily="50" charset="-128"/>
              </a:rPr>
              <a:t>-</a:t>
            </a:r>
            <a:r>
              <a:rPr kumimoji="0" lang="en-US" altLang="ko-KR" sz="2400">
                <a:solidFill>
                  <a:srgbClr val="17375E"/>
                </a:solidFill>
                <a:latin typeface="MS UI Gothic" pitchFamily="50" charset="-128"/>
                <a:ea typeface="MS UI Gothic" pitchFamily="50" charset="-128"/>
              </a:rPr>
              <a:t> </a:t>
            </a:r>
            <a:r>
              <a:rPr kumimoji="0" lang="en-US" altLang="ja-JP" sz="2400">
                <a:solidFill>
                  <a:srgbClr val="17375E"/>
                </a:solidFill>
                <a:latin typeface="MS UI Gothic" pitchFamily="50" charset="-128"/>
                <a:ea typeface="MS UI Gothic" pitchFamily="50" charset="-128"/>
              </a:rPr>
              <a:t>2008</a:t>
            </a:r>
            <a:r>
              <a:rPr kumimoji="0" lang="ja-JP" altLang="en-US" sz="2400">
                <a:solidFill>
                  <a:srgbClr val="17375E"/>
                </a:solidFill>
                <a:latin typeface="MS UI Gothic" pitchFamily="50" charset="-128"/>
                <a:ea typeface="MS UI Gothic" pitchFamily="50" charset="-128"/>
              </a:rPr>
              <a:t>年</a:t>
            </a:r>
            <a:r>
              <a:rPr kumimoji="0" lang="en-US" altLang="ja-JP" sz="2400">
                <a:solidFill>
                  <a:srgbClr val="17375E"/>
                </a:solidFill>
                <a:latin typeface="MS UI Gothic" pitchFamily="50" charset="-128"/>
                <a:ea typeface="MS UI Gothic" pitchFamily="50" charset="-128"/>
              </a:rPr>
              <a:t>10.8%</a:t>
            </a:r>
            <a:r>
              <a:rPr kumimoji="0" lang="ja-JP" altLang="en-US" sz="2400">
                <a:solidFill>
                  <a:srgbClr val="17375E"/>
                </a:solidFill>
                <a:latin typeface="MS UI Gothic" pitchFamily="50" charset="-128"/>
                <a:ea typeface="MS UI Gothic" pitchFamily="50" charset="-128"/>
              </a:rPr>
              <a:t>から</a:t>
            </a:r>
            <a:r>
              <a:rPr kumimoji="0" lang="en-US" altLang="ja-JP" sz="2400">
                <a:solidFill>
                  <a:srgbClr val="17375E"/>
                </a:solidFill>
                <a:latin typeface="MS UI Gothic" pitchFamily="50" charset="-128"/>
                <a:ea typeface="MS UI Gothic" pitchFamily="50" charset="-128"/>
              </a:rPr>
              <a:t>2009</a:t>
            </a:r>
            <a:r>
              <a:rPr kumimoji="0" lang="ja-JP" altLang="en-US" sz="2400">
                <a:solidFill>
                  <a:srgbClr val="17375E"/>
                </a:solidFill>
                <a:latin typeface="MS UI Gothic" pitchFamily="50" charset="-128"/>
                <a:ea typeface="MS UI Gothic" pitchFamily="50" charset="-128"/>
              </a:rPr>
              <a:t>年</a:t>
            </a:r>
            <a:r>
              <a:rPr kumimoji="0" lang="en-US" altLang="ja-JP" sz="2400">
                <a:solidFill>
                  <a:srgbClr val="17375E"/>
                </a:solidFill>
                <a:latin typeface="MS UI Gothic" pitchFamily="50" charset="-128"/>
                <a:ea typeface="MS UI Gothic" pitchFamily="50" charset="-128"/>
              </a:rPr>
              <a:t>1.86</a:t>
            </a:r>
            <a:r>
              <a:rPr kumimoji="0" lang="ja-JP" altLang="en-US" sz="2400">
                <a:solidFill>
                  <a:srgbClr val="17375E"/>
                </a:solidFill>
                <a:latin typeface="MS UI Gothic" pitchFamily="50" charset="-128"/>
                <a:ea typeface="MS UI Gothic" pitchFamily="50" charset="-128"/>
              </a:rPr>
              <a:t>％</a:t>
            </a:r>
            <a:r>
              <a:rPr kumimoji="0" lang="ja-JP" altLang="en-US" sz="2400">
                <a:solidFill>
                  <a:srgbClr val="000000"/>
                </a:solidFill>
                <a:latin typeface="MS UI Gothic" pitchFamily="50" charset="-128"/>
                <a:ea typeface="MS UI Gothic" pitchFamily="50" charset="-128"/>
              </a:rPr>
              <a:t>、</a:t>
            </a:r>
            <a:r>
              <a:rPr kumimoji="0" lang="en-US" altLang="ja-JP" sz="2400">
                <a:solidFill>
                  <a:srgbClr val="000000"/>
                </a:solidFill>
                <a:latin typeface="MS UI Gothic" pitchFamily="50" charset="-128"/>
                <a:ea typeface="MS UI Gothic" pitchFamily="50" charset="-128"/>
              </a:rPr>
              <a:t>2010</a:t>
            </a:r>
            <a:r>
              <a:rPr kumimoji="0" lang="ja-JP" altLang="en-US" sz="2400">
                <a:solidFill>
                  <a:srgbClr val="000000"/>
                </a:solidFill>
                <a:latin typeface="MS UI Gothic" pitchFamily="50" charset="-128"/>
                <a:ea typeface="MS UI Gothic" pitchFamily="50" charset="-128"/>
              </a:rPr>
              <a:t>年</a:t>
            </a:r>
            <a:r>
              <a:rPr kumimoji="0" lang="en-US" altLang="ja-JP" sz="2400">
                <a:solidFill>
                  <a:srgbClr val="000000"/>
                </a:solidFill>
                <a:latin typeface="MS UI Gothic" pitchFamily="50" charset="-128"/>
                <a:ea typeface="MS UI Gothic" pitchFamily="50" charset="-128"/>
              </a:rPr>
              <a:t>1.89</a:t>
            </a:r>
            <a:r>
              <a:rPr kumimoji="0" lang="ja-JP" altLang="en-US" sz="2400">
                <a:solidFill>
                  <a:srgbClr val="000000"/>
                </a:solidFill>
                <a:latin typeface="MS UI Gothic" pitchFamily="50" charset="-128"/>
                <a:ea typeface="MS UI Gothic" pitchFamily="50" charset="-128"/>
              </a:rPr>
              <a:t>％成長動力を失う</a:t>
            </a:r>
            <a:endParaRPr kumimoji="0" lang="en-US" altLang="ja-JP" sz="2400">
              <a:solidFill>
                <a:srgbClr val="17375E"/>
              </a:solidFill>
              <a:latin typeface="MS UI Gothic" pitchFamily="50" charset="-128"/>
              <a:ea typeface="MS UI Gothic" pitchFamily="50" charset="-128"/>
            </a:endParaRPr>
          </a:p>
          <a:p>
            <a:r>
              <a:rPr kumimoji="0" lang="ja-JP" altLang="en-US" sz="2400">
                <a:solidFill>
                  <a:srgbClr val="17375E"/>
                </a:solidFill>
                <a:latin typeface="MS UI Gothic" pitchFamily="50" charset="-128"/>
                <a:ea typeface="MS UI Gothic" pitchFamily="50" charset="-128"/>
              </a:rPr>
              <a:t>　　</a:t>
            </a:r>
            <a:r>
              <a:rPr kumimoji="0" lang="en-US" altLang="ja-JP" sz="2400">
                <a:solidFill>
                  <a:srgbClr val="17375E"/>
                </a:solidFill>
                <a:latin typeface="MS UI Gothic" pitchFamily="50" charset="-128"/>
                <a:ea typeface="MS UI Gothic" pitchFamily="50" charset="-128"/>
              </a:rPr>
              <a:t>※2010</a:t>
            </a:r>
            <a:r>
              <a:rPr kumimoji="0" lang="ja-JP" altLang="en-US" sz="2400">
                <a:solidFill>
                  <a:srgbClr val="17375E"/>
                </a:solidFill>
                <a:latin typeface="MS UI Gothic" pitchFamily="50" charset="-128"/>
                <a:ea typeface="MS UI Gothic" pitchFamily="50" charset="-128"/>
              </a:rPr>
              <a:t>年の輸出額は</a:t>
            </a:r>
            <a:r>
              <a:rPr kumimoji="0" lang="en-US" altLang="ja-JP" sz="2400">
                <a:solidFill>
                  <a:srgbClr val="17375E"/>
                </a:solidFill>
                <a:latin typeface="MS UI Gothic" pitchFamily="50" charset="-128"/>
                <a:ea typeface="MS UI Gothic" pitchFamily="50" charset="-128"/>
              </a:rPr>
              <a:t>1</a:t>
            </a:r>
            <a:r>
              <a:rPr kumimoji="0" lang="ja-JP" altLang="en-US" sz="2400">
                <a:solidFill>
                  <a:srgbClr val="17375E"/>
                </a:solidFill>
                <a:latin typeface="MS UI Gothic" pitchFamily="50" charset="-128"/>
                <a:ea typeface="MS UI Gothic" pitchFamily="50" charset="-128"/>
              </a:rPr>
              <a:t>億</a:t>
            </a:r>
            <a:r>
              <a:rPr kumimoji="0" lang="en-US" altLang="ja-JP" sz="2400">
                <a:solidFill>
                  <a:srgbClr val="17375E"/>
                </a:solidFill>
                <a:latin typeface="MS UI Gothic" pitchFamily="50" charset="-128"/>
                <a:ea typeface="MS UI Gothic" pitchFamily="50" charset="-128"/>
              </a:rPr>
              <a:t>8</a:t>
            </a:r>
            <a:r>
              <a:rPr kumimoji="0" lang="ja-JP" altLang="en-US" sz="2400">
                <a:solidFill>
                  <a:srgbClr val="17375E"/>
                </a:solidFill>
                <a:latin typeface="MS UI Gothic" pitchFamily="50" charset="-128"/>
                <a:ea typeface="MS UI Gothic" pitchFamily="50" charset="-128"/>
              </a:rPr>
              <a:t>、</a:t>
            </a:r>
            <a:r>
              <a:rPr kumimoji="0" lang="en-US" altLang="ja-JP" sz="2400">
                <a:solidFill>
                  <a:srgbClr val="17375E"/>
                </a:solidFill>
                <a:latin typeface="MS UI Gothic" pitchFamily="50" charset="-128"/>
                <a:ea typeface="MS UI Gothic" pitchFamily="50" charset="-128"/>
              </a:rPr>
              <a:t>703</a:t>
            </a:r>
            <a:r>
              <a:rPr kumimoji="0" lang="ja-JP" altLang="en-US" sz="2400">
                <a:solidFill>
                  <a:srgbClr val="17375E"/>
                </a:solidFill>
                <a:latin typeface="MS UI Gothic" pitchFamily="50" charset="-128"/>
                <a:ea typeface="MS UI Gothic" pitchFamily="50" charset="-128"/>
              </a:rPr>
              <a:t>万ドル</a:t>
            </a:r>
            <a:endParaRPr kumimoji="0" lang="en-US" altLang="ja-JP" sz="2400">
              <a:solidFill>
                <a:srgbClr val="17375E"/>
              </a:solidFill>
              <a:latin typeface="MS UI Gothic" pitchFamily="50" charset="-128"/>
              <a:ea typeface="MS UI Gothic" pitchFamily="50" charset="-128"/>
            </a:endParaRPr>
          </a:p>
          <a:p>
            <a:r>
              <a:rPr kumimoji="0" lang="ja-JP" altLang="en-US" sz="2400">
                <a:solidFill>
                  <a:srgbClr val="17375E"/>
                </a:solidFill>
                <a:latin typeface="MS UI Gothic" pitchFamily="50" charset="-128"/>
                <a:ea typeface="MS UI Gothic" pitchFamily="50" charset="-128"/>
              </a:rPr>
              <a:t>□対日本は</a:t>
            </a:r>
            <a:r>
              <a:rPr kumimoji="0" lang="en-US" altLang="ja-JP" sz="2400">
                <a:solidFill>
                  <a:srgbClr val="17375E"/>
                </a:solidFill>
                <a:latin typeface="MS UI Gothic" pitchFamily="50" charset="-128"/>
                <a:ea typeface="MS UI Gothic" pitchFamily="50" charset="-128"/>
              </a:rPr>
              <a:t>『</a:t>
            </a:r>
            <a:r>
              <a:rPr kumimoji="0" lang="ja-JP" altLang="en-US" sz="2400">
                <a:solidFill>
                  <a:srgbClr val="17375E"/>
                </a:solidFill>
                <a:latin typeface="MS UI Gothic" pitchFamily="50" charset="-128"/>
                <a:ea typeface="MS UI Gothic" pitchFamily="50" charset="-128"/>
              </a:rPr>
              <a:t>チャングムの誓い</a:t>
            </a:r>
            <a:r>
              <a:rPr kumimoji="0" lang="en-US" altLang="ja-JP" sz="2400">
                <a:solidFill>
                  <a:srgbClr val="17375E"/>
                </a:solidFill>
                <a:latin typeface="MS UI Gothic" pitchFamily="50" charset="-128"/>
                <a:ea typeface="MS UI Gothic" pitchFamily="50" charset="-128"/>
              </a:rPr>
              <a:t>』</a:t>
            </a:r>
            <a:r>
              <a:rPr kumimoji="0" lang="ja-JP" altLang="en-US" sz="2400">
                <a:solidFill>
                  <a:srgbClr val="17375E"/>
                </a:solidFill>
                <a:latin typeface="MS UI Gothic" pitchFamily="50" charset="-128"/>
                <a:ea typeface="MS UI Gothic" pitchFamily="50" charset="-128"/>
              </a:rPr>
              <a:t>などの時代劇ブーム以後、若者</a:t>
            </a:r>
            <a:endParaRPr kumimoji="0" lang="en-US" altLang="ja-JP" sz="2400">
              <a:solidFill>
                <a:srgbClr val="17375E"/>
              </a:solidFill>
              <a:latin typeface="MS UI Gothic" pitchFamily="50" charset="-128"/>
              <a:ea typeface="MS UI Gothic" pitchFamily="50" charset="-128"/>
            </a:endParaRPr>
          </a:p>
          <a:p>
            <a:r>
              <a:rPr kumimoji="0" lang="ja-JP" altLang="en-US" sz="2400">
                <a:solidFill>
                  <a:srgbClr val="17375E"/>
                </a:solidFill>
                <a:latin typeface="MS UI Gothic" pitchFamily="50" charset="-128"/>
                <a:ea typeface="MS UI Gothic" pitchFamily="50" charset="-128"/>
              </a:rPr>
              <a:t>　向けのラブコメディー系の人気が続いている</a:t>
            </a:r>
            <a:endParaRPr kumimoji="0" lang="en-US" altLang="ja-JP" sz="2400">
              <a:solidFill>
                <a:srgbClr val="17375E"/>
              </a:solidFill>
              <a:latin typeface="MS UI Gothic" pitchFamily="50" charset="-128"/>
              <a:ea typeface="MS UI Gothic" pitchFamily="50" charset="-128"/>
            </a:endParaRPr>
          </a:p>
          <a:p>
            <a:r>
              <a:rPr kumimoji="0" lang="ja-JP" altLang="en-US" sz="2400">
                <a:solidFill>
                  <a:srgbClr val="17375E"/>
                </a:solidFill>
                <a:latin typeface="MS UI Gothic" pitchFamily="50" charset="-128"/>
                <a:ea typeface="MS UI Gothic" pitchFamily="50" charset="-128"/>
              </a:rPr>
              <a:t>　</a:t>
            </a:r>
            <a:r>
              <a:rPr kumimoji="0" lang="en-US" altLang="ja-JP" sz="2400">
                <a:solidFill>
                  <a:srgbClr val="17375E"/>
                </a:solidFill>
                <a:latin typeface="MS UI Gothic" pitchFamily="50" charset="-128"/>
                <a:ea typeface="MS UI Gothic" pitchFamily="50" charset="-128"/>
              </a:rPr>
              <a:t>-</a:t>
            </a:r>
            <a:r>
              <a:rPr kumimoji="0" lang="ja-JP" altLang="en-US" sz="2400">
                <a:solidFill>
                  <a:srgbClr val="17375E"/>
                </a:solidFill>
                <a:latin typeface="MS UI Gothic" pitchFamily="50" charset="-128"/>
                <a:ea typeface="MS UI Gothic" pitchFamily="50" charset="-128"/>
              </a:rPr>
              <a:t>旧作まで殆ど売り切れた状況で新作中心の取引</a:t>
            </a:r>
            <a:endParaRPr lang="ja-JP" altLang="en-US">
              <a:latin typeface="MS UI Gothic" pitchFamily="50" charset="-128"/>
              <a:ea typeface="MS UI Gothic" pitchFamily="50" charset="-128"/>
            </a:endParaRPr>
          </a:p>
        </p:txBody>
      </p:sp>
      <p:sp>
        <p:nvSpPr>
          <p:cNvPr id="3" name="テキスト ボックス 2"/>
          <p:cNvSpPr txBox="1"/>
          <p:nvPr/>
        </p:nvSpPr>
        <p:spPr>
          <a:xfrm>
            <a:off x="776288" y="4214813"/>
            <a:ext cx="2520950" cy="287337"/>
          </a:xfrm>
          <a:prstGeom prst="rect">
            <a:avLst/>
          </a:prstGeom>
        </p:spPr>
        <p:txBody>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eaLnBrk="1" hangingPunct="1">
              <a:defRPr/>
            </a:pPr>
            <a:r>
              <a:rPr kumimoji="0" lang="ja-JP" altLang="en-US" sz="1200" b="1">
                <a:solidFill>
                  <a:srgbClr val="17375E"/>
                </a:solidFill>
                <a:effectLst>
                  <a:outerShdw blurRad="38100" dist="38100" dir="2700000" algn="tl">
                    <a:srgbClr val="C0C0C0"/>
                  </a:outerShdw>
                </a:effectLst>
                <a:latin typeface="ＭＳ Ｐゴシック" pitchFamily="50" charset="-128"/>
                <a:ea typeface="ＭＳ Ｐゴシック" pitchFamily="50" charset="-128"/>
              </a:rPr>
              <a:t>出所：韓国コンテンツ振興院</a:t>
            </a:r>
          </a:p>
        </p:txBody>
      </p:sp>
      <p:pic>
        <p:nvPicPr>
          <p:cNvPr id="3994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3860800"/>
            <a:ext cx="5106988" cy="299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13500000" algn="ctr" rotWithShape="0">
                    <a:srgbClr val="2F4D71"/>
                  </a:outerShdw>
                </a:effectLst>
              </a14:hiddenEffects>
            </a:ext>
          </a:extLst>
        </p:spPr>
      </p:pic>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4" name="スライド番号プレースホルダー 3"/>
          <p:cNvSpPr>
            <a:spLocks noGrp="1"/>
          </p:cNvSpPr>
          <p:nvPr>
            <p:ph type="sldNum" sz="quarter" idx="12"/>
          </p:nvPr>
        </p:nvSpPr>
        <p:spPr/>
        <p:txBody>
          <a:bodyPr/>
          <a:lstStyle/>
          <a:p>
            <a:pPr>
              <a:defRPr/>
            </a:pPr>
            <a:fld id="{061A7669-0E87-498A-BA50-7FB9200DF55F}" type="slidenum">
              <a:rPr lang="en-US" altLang="ja-JP" smtClean="0"/>
              <a:pPr>
                <a:defRPr/>
              </a:pPr>
              <a:t>13</a:t>
            </a:fld>
            <a:endParaRPr lang="en-US" altLang="ja-JP"/>
          </a:p>
        </p:txBody>
      </p:sp>
    </p:spTree>
    <p:extLst>
      <p:ext uri="{BB962C8B-B14F-4D97-AF65-F5344CB8AC3E}">
        <p14:creationId xmlns:p14="http://schemas.microsoft.com/office/powerpoint/2010/main" val="1448569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31913" y="657225"/>
            <a:ext cx="6911975" cy="792163"/>
          </a:xfrm>
          <a:prstGeom prst="rect">
            <a:avLst/>
          </a:prstGeom>
        </p:spPr>
        <p:txBody>
          <a:bodyPr/>
          <a:lstStyle/>
          <a:p>
            <a:pPr algn="ctr" fontAlgn="auto">
              <a:spcAft>
                <a:spcPts val="0"/>
              </a:spcAft>
              <a:defRPr/>
            </a:pPr>
            <a:r>
              <a:rPr kumimoji="0" lang="ja-JP" altLang="en-US" sz="4000" b="1" dirty="0">
                <a:solidFill>
                  <a:srgbClr val="1F497D">
                    <a:lumMod val="75000"/>
                  </a:srgbClr>
                </a:solidFill>
                <a:effectLst>
                  <a:outerShdw blurRad="139700" dist="63500" dir="4080000" sx="101000" sy="101000" algn="tl" rotWithShape="0">
                    <a:prstClr val="black">
                      <a:alpha val="22000"/>
                    </a:prstClr>
                  </a:outerShdw>
                </a:effectLst>
                <a:latin typeface="MS UI Gothic" pitchFamily="50" charset="-128"/>
                <a:ea typeface="MS UI Gothic" pitchFamily="50" charset="-128"/>
              </a:rPr>
              <a:t>韓流ドラマのビジネスモデル</a:t>
            </a:r>
          </a:p>
        </p:txBody>
      </p:sp>
      <p:sp>
        <p:nvSpPr>
          <p:cNvPr id="2" name="角丸四角形 1"/>
          <p:cNvSpPr/>
          <p:nvPr/>
        </p:nvSpPr>
        <p:spPr bwMode="auto">
          <a:xfrm>
            <a:off x="193675" y="1449388"/>
            <a:ext cx="8856663" cy="5041900"/>
          </a:xfrm>
          <a:prstGeom prst="roundRect">
            <a:avLst/>
          </a:prstGeom>
          <a:gradFill>
            <a:gsLst>
              <a:gs pos="0">
                <a:srgbClr val="FFEFD1"/>
              </a:gs>
              <a:gs pos="64999">
                <a:srgbClr val="F0EBD5"/>
              </a:gs>
              <a:gs pos="100000">
                <a:srgbClr val="D1C39F"/>
              </a:gs>
            </a:gsLst>
            <a:lin ang="5400000" scaled="0"/>
          </a:gradFill>
          <a:ln w="12700" algn="ctr">
            <a:noFill/>
            <a:round/>
            <a:headEnd/>
            <a:tailEnd/>
          </a:ln>
          <a:effectLst/>
        </p:spPr>
        <p:txBody>
          <a:bodyPr anchor="ctr"/>
          <a:lstStyle/>
          <a:p>
            <a:pPr>
              <a:defRPr/>
            </a:pP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□放送を頂点にその下に様々なビジネスが広がる構造</a:t>
            </a:r>
            <a:endPar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endParaRPr>
          </a:p>
          <a:p>
            <a:pPr>
              <a:defRPr/>
            </a:pP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　</a:t>
            </a:r>
            <a:r>
              <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rPr>
              <a:t>-</a:t>
            </a: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テレビでの反応如何によってビジネスのバリューチェイ</a:t>
            </a:r>
            <a:endPar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endParaRPr>
          </a:p>
          <a:p>
            <a:pPr>
              <a:defRPr/>
            </a:pP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　　ンやスケールがほぼ決まる</a:t>
            </a:r>
            <a:endPar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endParaRPr>
          </a:p>
          <a:p>
            <a:pPr>
              <a:defRPr/>
            </a:pP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　</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※NHK, </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フジテレビ、</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TBS</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ともに韓流ドラマの視聴率は好調気味</a:t>
            </a:r>
            <a:endPar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endParaRPr>
          </a:p>
          <a:p>
            <a:pPr>
              <a:defRPr/>
            </a:pP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□ドラマの最大収益源は</a:t>
            </a:r>
            <a:r>
              <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rPr>
              <a:t>DVD</a:t>
            </a: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市場、そのほか出版、</a:t>
            </a:r>
            <a:endPar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endParaRPr>
          </a:p>
          <a:p>
            <a:pPr>
              <a:defRPr/>
            </a:pP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　</a:t>
            </a:r>
            <a:r>
              <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rPr>
              <a:t>OST</a:t>
            </a: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などが追う</a:t>
            </a:r>
            <a:endPar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endParaRPr>
          </a:p>
          <a:p>
            <a:pPr>
              <a:defRPr/>
            </a:pP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　</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昨年アジア</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TV</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ドラマの売上はセール</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59</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億円、レンタル</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78</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億円　　　　</a:t>
            </a:r>
            <a:endPar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endParaRPr>
          </a:p>
          <a:p>
            <a:pPr>
              <a:defRPr/>
            </a:pP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　　</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日本映像ソフト協会調べ</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、また韓流ドラマのレンタル回数</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(2011</a:t>
            </a:r>
          </a:p>
          <a:p>
            <a:pPr>
              <a:defRPr/>
            </a:pP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　　年</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7</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月</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が洋画や邦画を上回る</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日経エンタテインメント</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10</a:t>
            </a:r>
            <a:r>
              <a:rPr kumimoji="0" lang="ja-JP" altLang="en-US" sz="2400">
                <a:solidFill>
                  <a:srgbClr val="17375E"/>
                </a:solidFill>
                <a:effectLst>
                  <a:outerShdw blurRad="38100" dist="38100" dir="2700000" algn="tl">
                    <a:srgbClr val="000000"/>
                  </a:outerShdw>
                </a:effectLst>
                <a:latin typeface="MS UI Gothic" pitchFamily="50" charset="-128"/>
                <a:ea typeface="MS UI Gothic" pitchFamily="50" charset="-128"/>
              </a:rPr>
              <a:t>月号</a:t>
            </a:r>
            <a:r>
              <a:rPr kumimoji="0" lang="en-US" altLang="ja-JP" sz="2400">
                <a:solidFill>
                  <a:srgbClr val="17375E"/>
                </a:solidFill>
                <a:effectLst>
                  <a:outerShdw blurRad="38100" dist="38100" dir="2700000" algn="tl">
                    <a:srgbClr val="000000"/>
                  </a:outerShdw>
                </a:effectLst>
                <a:latin typeface="MS UI Gothic" pitchFamily="50" charset="-128"/>
                <a:ea typeface="MS UI Gothic" pitchFamily="50" charset="-128"/>
              </a:rPr>
              <a:t>)</a:t>
            </a:r>
          </a:p>
          <a:p>
            <a:pPr>
              <a:defRPr/>
            </a:pP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□スターは</a:t>
            </a:r>
            <a:r>
              <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rPr>
              <a:t>CM</a:t>
            </a: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、イベント、写真集、</a:t>
            </a:r>
            <a:r>
              <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rPr>
              <a:t>MD</a:t>
            </a:r>
            <a:r>
              <a:rPr kumimoji="0" lang="ja-JP" altLang="en-US" sz="3000">
                <a:solidFill>
                  <a:srgbClr val="17375E"/>
                </a:solidFill>
                <a:effectLst>
                  <a:outerShdw blurRad="38100" dist="38100" dir="2700000" algn="tl">
                    <a:srgbClr val="000000"/>
                  </a:outerShdw>
                </a:effectLst>
                <a:latin typeface="MS UI Gothic" pitchFamily="50" charset="-128"/>
                <a:ea typeface="MS UI Gothic" pitchFamily="50" charset="-128"/>
              </a:rPr>
              <a:t>など</a:t>
            </a:r>
            <a:endParaRPr kumimoji="0" lang="en-US" altLang="ja-JP" sz="3000">
              <a:solidFill>
                <a:srgbClr val="17375E"/>
              </a:solidFill>
              <a:effectLst>
                <a:outerShdw blurRad="38100" dist="38100" dir="2700000" algn="tl">
                  <a:srgbClr val="000000"/>
                </a:outerShdw>
              </a:effectLst>
              <a:latin typeface="MS UI Gothic" pitchFamily="50" charset="-128"/>
              <a:ea typeface="MS UI Gothic" pitchFamily="50" charset="-128"/>
            </a:endParaRPr>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5" name="スライド番号プレースホルダー 4"/>
          <p:cNvSpPr>
            <a:spLocks noGrp="1"/>
          </p:cNvSpPr>
          <p:nvPr>
            <p:ph type="sldNum" sz="quarter" idx="12"/>
          </p:nvPr>
        </p:nvSpPr>
        <p:spPr/>
        <p:txBody>
          <a:bodyPr/>
          <a:lstStyle/>
          <a:p>
            <a:pPr>
              <a:defRPr/>
            </a:pPr>
            <a:fld id="{C525C972-D123-47AF-BE88-08C2CD3511F0}" type="slidenum">
              <a:rPr lang="en-US" altLang="ja-JP" smtClean="0"/>
              <a:pPr>
                <a:defRPr/>
              </a:pPr>
              <a:t>14</a:t>
            </a:fld>
            <a:endParaRPr lang="en-US" altLang="ja-JP"/>
          </a:p>
        </p:txBody>
      </p:sp>
    </p:spTree>
    <p:extLst>
      <p:ext uri="{BB962C8B-B14F-4D97-AF65-F5344CB8AC3E}">
        <p14:creationId xmlns:p14="http://schemas.microsoft.com/office/powerpoint/2010/main" val="119295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9"/>
          <p:cNvSpPr txBox="1">
            <a:spLocks/>
          </p:cNvSpPr>
          <p:nvPr/>
        </p:nvSpPr>
        <p:spPr>
          <a:xfrm>
            <a:off x="1000125" y="500063"/>
            <a:ext cx="7186613" cy="725487"/>
          </a:xfrm>
          <a:prstGeom prst="rect">
            <a:avLst/>
          </a:prstGeom>
        </p:spPr>
        <p:txBody>
          <a:bodyPr>
            <a:normAutofit/>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eaLnBrk="1" hangingPunct="1">
              <a:defRPr/>
            </a:pPr>
            <a:r>
              <a:rPr kumimoji="0" lang="ja-JP" altLang="en-US" sz="3600">
                <a:effectLst>
                  <a:outerShdw blurRad="38100" dist="38100" dir="2700000" algn="tl">
                    <a:srgbClr val="C0C0C0"/>
                  </a:outerShdw>
                </a:effectLst>
                <a:latin typeface="Arial Unicode MS" pitchFamily="50" charset="-128"/>
                <a:ea typeface="Arial Unicode MS" pitchFamily="50" charset="-128"/>
                <a:cs typeface="Arial Unicode MS" pitchFamily="50" charset="-128"/>
              </a:rPr>
              <a:t>拡大一途の</a:t>
            </a:r>
            <a:r>
              <a:rPr kumimoji="0" lang="en-US" altLang="ja-JP" sz="3600">
                <a:effectLst>
                  <a:outerShdw blurRad="38100" dist="38100" dir="2700000" algn="tl">
                    <a:srgbClr val="C0C0C0"/>
                  </a:outerShdw>
                </a:effectLst>
                <a:latin typeface="Arial Unicode MS" pitchFamily="50" charset="-128"/>
                <a:ea typeface="Arial Unicode MS" pitchFamily="50" charset="-128"/>
                <a:cs typeface="Arial Unicode MS" pitchFamily="50" charset="-128"/>
              </a:rPr>
              <a:t>『</a:t>
            </a:r>
            <a:r>
              <a:rPr kumimoji="0" lang="ja-JP" altLang="en-US" sz="3600">
                <a:effectLst>
                  <a:outerShdw blurRad="38100" dist="38100" dir="2700000" algn="tl">
                    <a:srgbClr val="C0C0C0"/>
                  </a:outerShdw>
                </a:effectLst>
                <a:latin typeface="Arial Unicode MS" pitchFamily="50" charset="-128"/>
                <a:ea typeface="Arial Unicode MS" pitchFamily="50" charset="-128"/>
                <a:cs typeface="Arial Unicode MS" pitchFamily="50" charset="-128"/>
              </a:rPr>
              <a:t>韓流ドラマ編成</a:t>
            </a:r>
            <a:r>
              <a:rPr kumimoji="0" lang="en-US" altLang="ja-JP" sz="3600">
                <a:effectLst>
                  <a:outerShdw blurRad="38100" dist="38100" dir="2700000" algn="tl">
                    <a:srgbClr val="C0C0C0"/>
                  </a:outerShdw>
                </a:effectLst>
                <a:latin typeface="Arial Unicode MS" pitchFamily="50" charset="-128"/>
                <a:ea typeface="Arial Unicode MS" pitchFamily="50" charset="-128"/>
                <a:cs typeface="Arial Unicode MS" pitchFamily="50" charset="-128"/>
              </a:rPr>
              <a:t>』</a:t>
            </a:r>
            <a:r>
              <a:rPr kumimoji="0" lang="ko-KR" altLang="en-US" sz="3600">
                <a:effectLst>
                  <a:outerShdw blurRad="38100" dist="38100" dir="2700000" algn="tl">
                    <a:srgbClr val="C0C0C0"/>
                  </a:outerShdw>
                </a:effectLst>
                <a:latin typeface="Arial Unicode MS" pitchFamily="50" charset="-128"/>
                <a:ea typeface="Arial Unicode MS" pitchFamily="50" charset="-128"/>
                <a:cs typeface="Arial Unicode MS" pitchFamily="50" charset="-128"/>
              </a:rPr>
              <a:t> </a:t>
            </a:r>
          </a:p>
        </p:txBody>
      </p:sp>
      <p:sp>
        <p:nvSpPr>
          <p:cNvPr id="24583" name="Rectangle 7"/>
          <p:cNvSpPr>
            <a:spLocks noChangeArrowheads="1"/>
          </p:cNvSpPr>
          <p:nvPr/>
        </p:nvSpPr>
        <p:spPr bwMode="auto">
          <a:xfrm>
            <a:off x="8675688" y="6453188"/>
            <a:ext cx="431800" cy="333375"/>
          </a:xfrm>
          <a:prstGeom prst="rect">
            <a:avLst/>
          </a:prstGeom>
          <a:noFill/>
          <a:ln w="9525">
            <a:noFill/>
            <a:miter lim="800000"/>
            <a:headEnd/>
            <a:tailEnd/>
          </a:ln>
          <a:effectLst>
            <a:prstShdw prst="shdw18" dist="17961" dir="13500000">
              <a:schemeClr val="accent1">
                <a:gamma/>
                <a:shade val="60000"/>
                <a:invGamma/>
              </a:schemeClr>
            </a:prstShdw>
          </a:effectLst>
        </p:spPr>
        <p:txBody>
          <a:bodyPr wrap="none" anchor="ctr"/>
          <a:lstStyle/>
          <a:p>
            <a:pPr algn="ctr">
              <a:defRPr/>
            </a:pPr>
            <a:endParaRPr lang="en-US" altLang="ko-KR" sz="1400" b="1" dirty="0">
              <a:solidFill>
                <a:prstClr val="black"/>
              </a:solidFill>
              <a:latin typeface="굴림" pitchFamily="50" charset="-127"/>
              <a:ea typeface="굴림" pitchFamily="50" charset="-127"/>
            </a:endParaRPr>
          </a:p>
        </p:txBody>
      </p:sp>
      <p:graphicFrame>
        <p:nvGraphicFramePr>
          <p:cNvPr id="29" name="표 28"/>
          <p:cNvGraphicFramePr>
            <a:graphicFrameLocks noGrp="1"/>
          </p:cNvGraphicFramePr>
          <p:nvPr/>
        </p:nvGraphicFramePr>
        <p:xfrm>
          <a:off x="271463" y="3786188"/>
          <a:ext cx="8642350" cy="2833690"/>
        </p:xfrm>
        <a:graphic>
          <a:graphicData uri="http://schemas.openxmlformats.org/drawingml/2006/table">
            <a:tbl>
              <a:tblPr/>
              <a:tblGrid>
                <a:gridCol w="465137">
                  <a:extLst>
                    <a:ext uri="{9D8B030D-6E8A-4147-A177-3AD203B41FA5}">
                      <a16:colId xmlns:a16="http://schemas.microsoft.com/office/drawing/2014/main" val="20000"/>
                    </a:ext>
                  </a:extLst>
                </a:gridCol>
                <a:gridCol w="1263650">
                  <a:extLst>
                    <a:ext uri="{9D8B030D-6E8A-4147-A177-3AD203B41FA5}">
                      <a16:colId xmlns:a16="http://schemas.microsoft.com/office/drawing/2014/main" val="20001"/>
                    </a:ext>
                  </a:extLst>
                </a:gridCol>
                <a:gridCol w="1296988">
                  <a:extLst>
                    <a:ext uri="{9D8B030D-6E8A-4147-A177-3AD203B41FA5}">
                      <a16:colId xmlns:a16="http://schemas.microsoft.com/office/drawing/2014/main" val="20002"/>
                    </a:ext>
                  </a:extLst>
                </a:gridCol>
                <a:gridCol w="1439862">
                  <a:extLst>
                    <a:ext uri="{9D8B030D-6E8A-4147-A177-3AD203B41FA5}">
                      <a16:colId xmlns:a16="http://schemas.microsoft.com/office/drawing/2014/main" val="20003"/>
                    </a:ext>
                  </a:extLst>
                </a:gridCol>
                <a:gridCol w="1368425">
                  <a:extLst>
                    <a:ext uri="{9D8B030D-6E8A-4147-A177-3AD203B41FA5}">
                      <a16:colId xmlns:a16="http://schemas.microsoft.com/office/drawing/2014/main" val="20004"/>
                    </a:ext>
                  </a:extLst>
                </a:gridCol>
                <a:gridCol w="1366838">
                  <a:extLst>
                    <a:ext uri="{9D8B030D-6E8A-4147-A177-3AD203B41FA5}">
                      <a16:colId xmlns:a16="http://schemas.microsoft.com/office/drawing/2014/main" val="20005"/>
                    </a:ext>
                  </a:extLst>
                </a:gridCol>
                <a:gridCol w="1441450">
                  <a:extLst>
                    <a:ext uri="{9D8B030D-6E8A-4147-A177-3AD203B41FA5}">
                      <a16:colId xmlns:a16="http://schemas.microsoft.com/office/drawing/2014/main" val="20006"/>
                    </a:ext>
                  </a:extLst>
                </a:gridCol>
              </a:tblGrid>
              <a:tr h="503237">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600" b="0" i="0" u="none" strike="noStrike" cap="none" normalizeH="0" baseline="0">
                        <a:ln>
                          <a:noFill/>
                        </a:ln>
                        <a:solidFill>
                          <a:schemeClr val="tx1"/>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2005</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年</a:t>
                      </a: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12</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月</a:t>
                      </a:r>
                      <a:endParaRPr kumimoji="0" lang="ko-KR" altLang="en-US" sz="1600" b="0" i="0" u="none" strike="noStrike" cap="none" normalizeH="0" baseline="0">
                        <a:ln>
                          <a:noFill/>
                        </a:ln>
                        <a:solidFill>
                          <a:schemeClr val="tx1"/>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2007</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年</a:t>
                      </a: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8</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月</a:t>
                      </a:r>
                      <a:endParaRPr kumimoji="0" lang="ko-KR" altLang="en-US" sz="1600" b="0" i="0" u="none" strike="noStrike" cap="none" normalizeH="0" baseline="0">
                        <a:ln>
                          <a:noFill/>
                        </a:ln>
                        <a:solidFill>
                          <a:schemeClr val="tx1"/>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2008</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年</a:t>
                      </a: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3</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月</a:t>
                      </a:r>
                      <a:endParaRPr kumimoji="0" lang="ko-KR" altLang="en-US" sz="1600" b="0" i="0" u="none" strike="noStrike" cap="none" normalizeH="0" baseline="0">
                        <a:ln>
                          <a:noFill/>
                        </a:ln>
                        <a:solidFill>
                          <a:schemeClr val="tx1"/>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2009</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年</a:t>
                      </a: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8</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月</a:t>
                      </a:r>
                      <a:endParaRPr kumimoji="0" lang="ko-KR" altLang="en-US" sz="1600" b="0" i="0" u="none" strike="noStrike" cap="none" normalizeH="0" baseline="0">
                        <a:ln>
                          <a:noFill/>
                        </a:ln>
                        <a:solidFill>
                          <a:schemeClr val="tx1"/>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2010</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年</a:t>
                      </a: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10</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月</a:t>
                      </a:r>
                      <a:endParaRPr kumimoji="0" lang="ko-KR" altLang="en-US" sz="1600" b="0" i="0" u="none" strike="noStrike" cap="none" normalizeH="0" baseline="0">
                        <a:ln>
                          <a:noFill/>
                        </a:ln>
                        <a:solidFill>
                          <a:schemeClr val="tx1"/>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2011</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年</a:t>
                      </a:r>
                      <a:r>
                        <a:rPr kumimoji="0" lang="en-US" altLang="ja-JP" sz="1600" b="0" i="0" u="none" strike="noStrike" cap="none" normalizeH="0" baseline="0">
                          <a:ln>
                            <a:noFill/>
                          </a:ln>
                          <a:solidFill>
                            <a:schemeClr val="tx1"/>
                          </a:solidFill>
                          <a:effectLst/>
                          <a:latin typeface="MS UI Gothic" pitchFamily="50" charset="-128"/>
                          <a:ea typeface="MS UI Gothic" pitchFamily="50" charset="-128"/>
                        </a:rPr>
                        <a:t>8</a:t>
                      </a:r>
                      <a:r>
                        <a:rPr kumimoji="0" lang="ja-JP" altLang="en-US" sz="1600" b="0" i="0" u="none" strike="noStrike" cap="none" normalizeH="0" baseline="0">
                          <a:ln>
                            <a:noFill/>
                          </a:ln>
                          <a:solidFill>
                            <a:schemeClr val="tx1"/>
                          </a:solidFill>
                          <a:effectLst/>
                          <a:latin typeface="MS UI Gothic" pitchFamily="50" charset="-128"/>
                          <a:ea typeface="MS UI Gothic" pitchFamily="50" charset="-128"/>
                        </a:rPr>
                        <a:t>月</a:t>
                      </a:r>
                      <a:endParaRPr kumimoji="0" lang="ko-KR" altLang="en-US" sz="1600" b="0" i="0" u="none" strike="noStrike" cap="none" normalizeH="0" baseline="0">
                        <a:ln>
                          <a:noFill/>
                        </a:ln>
                        <a:solidFill>
                          <a:schemeClr val="tx1"/>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84212">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BS</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8</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12</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8</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14</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9</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33</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9</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39</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８チャンネル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３１本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579437">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CS</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10</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45</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12</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100</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20</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112</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25</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136</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17</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160</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１８チャンネル</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１６２本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1066802">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地上波</a:t>
                      </a: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TV</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64</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局</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19</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29</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局</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26</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31</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局</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32</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37</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局</a:t>
                      </a:r>
                      <a:endParaRPr kumimoji="0" lang="en-US" altLang="ja-JP" sz="1600" b="0" i="0" u="none" strike="noStrike" cap="none" normalizeH="0" baseline="0">
                        <a:ln>
                          <a:noFill/>
                        </a:ln>
                        <a:solidFill>
                          <a:srgbClr val="000000"/>
                        </a:solidFill>
                        <a:effectLst/>
                        <a:latin typeface="MS UI Gothic" pitchFamily="50" charset="-128"/>
                        <a:ea typeface="MS UI Gothic" pitchFamily="50" charset="-128"/>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37</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フジテレビ・</a:t>
                      </a: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TBS</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・テレビ東京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MS UI Gothic" pitchFamily="50" charset="-128"/>
                          <a:ea typeface="MS UI Gothic" pitchFamily="50" charset="-128"/>
                        </a:rPr>
                        <a:t>NHK</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・フジテレビ・</a:t>
                      </a:r>
                      <a:r>
                        <a:rPr kumimoji="0" lang="en-US" altLang="ja-JP" sz="1600" b="0" i="0" u="none" strike="noStrike" cap="none" normalizeH="0" baseline="0">
                          <a:ln>
                            <a:noFill/>
                          </a:ln>
                          <a:solidFill>
                            <a:srgbClr val="000000"/>
                          </a:solidFill>
                          <a:effectLst/>
                          <a:latin typeface="MS UI Gothic" pitchFamily="50" charset="-128"/>
                          <a:ea typeface="MS UI Gothic" pitchFamily="50" charset="-128"/>
                        </a:rPr>
                        <a:t>TBS</a:t>
                      </a:r>
                      <a:r>
                        <a:rPr kumimoji="0" lang="ja-JP" altLang="en-US" sz="1600" b="0" i="0" u="none" strike="noStrike" cap="none" normalizeH="0" baseline="0">
                          <a:ln>
                            <a:noFill/>
                          </a:ln>
                          <a:solidFill>
                            <a:srgbClr val="000000"/>
                          </a:solidFill>
                          <a:effectLst/>
                          <a:latin typeface="MS UI Gothic" pitchFamily="50" charset="-128"/>
                          <a:ea typeface="MS UI Gothic" pitchFamily="50" charset="-128"/>
                        </a:rPr>
                        <a:t>・テレビ東京</a:t>
                      </a:r>
                      <a:endParaRPr kumimoji="0" lang="ko-KR" altLang="en-US" sz="1600" b="0" i="0" u="none" strike="noStrike" cap="none" normalizeH="0" baseline="0">
                        <a:ln>
                          <a:noFill/>
                        </a:ln>
                        <a:solidFill>
                          <a:srgbClr val="000000"/>
                        </a:solidFill>
                        <a:effectLst/>
                        <a:latin typeface="MS UI Gothic" pitchFamily="50" charset="-128"/>
                        <a:ea typeface="맑은 고딕" pitchFamily="34" charset="-127"/>
                      </a:endParaRPr>
                    </a:p>
                  </a:txBody>
                  <a:tcPr marL="91451" marR="9145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
        <p:nvSpPr>
          <p:cNvPr id="2" name="角丸四角形 1"/>
          <p:cNvSpPr/>
          <p:nvPr/>
        </p:nvSpPr>
        <p:spPr bwMode="auto">
          <a:xfrm>
            <a:off x="683568" y="1225550"/>
            <a:ext cx="3909863" cy="979314"/>
          </a:xfrm>
          <a:prstGeom prst="roundRect">
            <a:avLst/>
          </a:prstGeom>
          <a:grpFill/>
          <a:ln w="12700" algn="ctr">
            <a:noFill/>
            <a:round/>
            <a:headEnd/>
            <a:tailEnd/>
          </a:ln>
          <a:effectLst/>
        </p:spPr>
        <p:txBody>
          <a:bodyPr anchor="ctr"/>
          <a:lstStyle/>
          <a:p>
            <a:pPr algn="ctr">
              <a:defRPr/>
            </a:pPr>
            <a:endParaRPr lang="ja-JP" altLang="en-US"/>
          </a:p>
        </p:txBody>
      </p:sp>
      <p:sp>
        <p:nvSpPr>
          <p:cNvPr id="4" name="角丸四角形 3"/>
          <p:cNvSpPr/>
          <p:nvPr/>
        </p:nvSpPr>
        <p:spPr bwMode="auto">
          <a:xfrm>
            <a:off x="1187624" y="1412776"/>
            <a:ext cx="5328592" cy="1440160"/>
          </a:xfrm>
          <a:prstGeom prst="roundRect">
            <a:avLst/>
          </a:prstGeom>
          <a:grpFill/>
          <a:ln w="12700" algn="ctr">
            <a:noFill/>
            <a:round/>
            <a:headEnd/>
            <a:tailEnd/>
          </a:ln>
          <a:effectLst/>
        </p:spPr>
        <p:txBody>
          <a:bodyPr anchor="ctr"/>
          <a:lstStyle/>
          <a:p>
            <a:pPr algn="ctr">
              <a:defRPr/>
            </a:pPr>
            <a:endParaRPr lang="ja-JP" altLang="en-US"/>
          </a:p>
        </p:txBody>
      </p:sp>
      <p:sp>
        <p:nvSpPr>
          <p:cNvPr id="42032" name="角丸四角形 5"/>
          <p:cNvSpPr>
            <a:spLocks noChangeArrowheads="1"/>
          </p:cNvSpPr>
          <p:nvPr/>
        </p:nvSpPr>
        <p:spPr bwMode="auto">
          <a:xfrm>
            <a:off x="398463" y="1125538"/>
            <a:ext cx="8496300" cy="2519362"/>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marL="342900" indent="-342900">
              <a:spcBef>
                <a:spcPct val="20000"/>
              </a:spcBef>
            </a:pPr>
            <a:r>
              <a:rPr kumimoji="0" lang="ja-JP" altLang="en-US" sz="2400">
                <a:solidFill>
                  <a:srgbClr val="17375E"/>
                </a:solidFill>
                <a:latin typeface="MS UI Gothic" pitchFamily="50" charset="-128"/>
                <a:ea typeface="MS UI Gothic" pitchFamily="50" charset="-128"/>
                <a:cs typeface="Arial Unicode MS" pitchFamily="50" charset="-128"/>
              </a:rPr>
              <a:t>□有料チェンネルにおける編成量の増加傾向は</a:t>
            </a:r>
            <a:r>
              <a:rPr kumimoji="0" lang="ja-JP" altLang="en-US" sz="2400">
                <a:solidFill>
                  <a:srgbClr val="000000"/>
                </a:solidFill>
                <a:latin typeface="MS UI Gothic" pitchFamily="50" charset="-128"/>
                <a:ea typeface="MS UI Gothic" pitchFamily="50" charset="-128"/>
                <a:cs typeface="Arial Unicode MS" pitchFamily="50" charset="-128"/>
              </a:rPr>
              <a:t>ローヤリティの</a:t>
            </a:r>
            <a:r>
              <a:rPr kumimoji="0" lang="ja-JP" altLang="en-US" sz="2400">
                <a:solidFill>
                  <a:srgbClr val="17375E"/>
                </a:solidFill>
                <a:latin typeface="MS UI Gothic" pitchFamily="50" charset="-128"/>
                <a:ea typeface="MS UI Gothic" pitchFamily="50" charset="-128"/>
                <a:cs typeface="Arial Unicode MS" pitchFamily="50" charset="-128"/>
              </a:rPr>
              <a:t>高い層の市場流入を意味する青信号</a:t>
            </a:r>
            <a:endParaRPr kumimoji="0" lang="en-US" altLang="ko-KR" sz="2400">
              <a:solidFill>
                <a:srgbClr val="17375E"/>
              </a:solidFill>
              <a:latin typeface="MS UI Gothic" pitchFamily="50" charset="-128"/>
              <a:ea typeface="MS UI Gothic" pitchFamily="50" charset="-128"/>
              <a:cs typeface="Arial Unicode MS" pitchFamily="50" charset="-128"/>
            </a:endParaRPr>
          </a:p>
          <a:p>
            <a:pPr marL="342900" indent="-342900">
              <a:spcBef>
                <a:spcPct val="20000"/>
              </a:spcBef>
            </a:pPr>
            <a:r>
              <a:rPr kumimoji="0" lang="ja-JP" altLang="en-US" sz="2400">
                <a:solidFill>
                  <a:srgbClr val="17375E"/>
                </a:solidFill>
                <a:latin typeface="MS UI Gothic" pitchFamily="50" charset="-128"/>
                <a:ea typeface="MS UI Gothic" pitchFamily="50" charset="-128"/>
                <a:cs typeface="Arial Unicode MS" pitchFamily="50" charset="-128"/>
              </a:rPr>
              <a:t>□ドラマタイトル数の増加は時代劇ブームなどの影響が大きい</a:t>
            </a:r>
            <a:endParaRPr kumimoji="0" lang="en-US" altLang="ja-JP" sz="2400">
              <a:solidFill>
                <a:srgbClr val="17375E"/>
              </a:solidFill>
              <a:latin typeface="MS UI Gothic" pitchFamily="50" charset="-128"/>
              <a:ea typeface="MS UI Gothic" pitchFamily="50" charset="-128"/>
              <a:cs typeface="Arial Unicode MS" pitchFamily="50" charset="-128"/>
            </a:endParaRPr>
          </a:p>
          <a:p>
            <a:pPr marL="342900" indent="-342900">
              <a:spcBef>
                <a:spcPct val="20000"/>
              </a:spcBef>
            </a:pPr>
            <a:r>
              <a:rPr kumimoji="0" lang="ja-JP" altLang="en-US" sz="2400">
                <a:solidFill>
                  <a:srgbClr val="17375E"/>
                </a:solidFill>
                <a:latin typeface="MS UI Gothic" pitchFamily="50" charset="-128"/>
                <a:ea typeface="MS UI Gothic" pitchFamily="50" charset="-128"/>
                <a:cs typeface="Arial Unicode MS" pitchFamily="50" charset="-128"/>
              </a:rPr>
              <a:t>□不特定多数の地上波での定期編成枠も増える</a:t>
            </a:r>
            <a:endParaRPr kumimoji="0" lang="en-US" altLang="ja-JP" sz="2400">
              <a:solidFill>
                <a:srgbClr val="17375E"/>
              </a:solidFill>
              <a:latin typeface="MS UI Gothic" pitchFamily="50" charset="-128"/>
              <a:ea typeface="MS UI Gothic" pitchFamily="50" charset="-128"/>
              <a:cs typeface="Arial Unicode MS" pitchFamily="50" charset="-128"/>
            </a:endParaRPr>
          </a:p>
          <a:p>
            <a:pPr marL="342900" indent="-342900">
              <a:spcBef>
                <a:spcPct val="20000"/>
              </a:spcBef>
            </a:pPr>
            <a:r>
              <a:rPr kumimoji="0" lang="ja-JP" altLang="en-US" sz="2400">
                <a:solidFill>
                  <a:srgbClr val="17375E"/>
                </a:solidFill>
                <a:latin typeface="MS UI Gothic" pitchFamily="50" charset="-128"/>
                <a:ea typeface="MS UI Gothic" pitchFamily="50" charset="-128"/>
                <a:cs typeface="Arial Unicode MS" pitchFamily="50" charset="-128"/>
              </a:rPr>
              <a:t>　</a:t>
            </a:r>
            <a:r>
              <a:rPr kumimoji="0" lang="en-US" altLang="ja-JP" sz="2400">
                <a:solidFill>
                  <a:srgbClr val="17375E"/>
                </a:solidFill>
                <a:latin typeface="MS UI Gothic" pitchFamily="50" charset="-128"/>
                <a:ea typeface="MS UI Gothic" pitchFamily="50" charset="-128"/>
                <a:cs typeface="Arial Unicode MS" pitchFamily="50" charset="-128"/>
              </a:rPr>
              <a:t>-</a:t>
            </a:r>
            <a:r>
              <a:rPr kumimoji="0" lang="ja-JP" altLang="en-US" sz="2400">
                <a:solidFill>
                  <a:srgbClr val="17375E"/>
                </a:solidFill>
                <a:latin typeface="MS UI Gothic" pitchFamily="50" charset="-128"/>
                <a:ea typeface="MS UI Gothic" pitchFamily="50" charset="-128"/>
                <a:cs typeface="Arial Unicode MS" pitchFamily="50" charset="-128"/>
              </a:rPr>
              <a:t>視聴者の一部が多くの韓流ドラマをみるために有料放送に加入するサイクルができている。</a:t>
            </a:r>
            <a:endParaRPr kumimoji="0" lang="en-US" altLang="ko-KR" sz="2400">
              <a:solidFill>
                <a:srgbClr val="17375E"/>
              </a:solidFill>
              <a:latin typeface="MS UI Gothic" pitchFamily="50" charset="-128"/>
              <a:ea typeface="MS UI Gothic" pitchFamily="50" charset="-128"/>
              <a:cs typeface="HY강B" pitchFamily="18" charset="-127"/>
            </a:endParaRPr>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5" name="スライド番号プレースホルダー 4"/>
          <p:cNvSpPr>
            <a:spLocks noGrp="1"/>
          </p:cNvSpPr>
          <p:nvPr>
            <p:ph type="sldNum" sz="quarter" idx="12"/>
          </p:nvPr>
        </p:nvSpPr>
        <p:spPr/>
        <p:txBody>
          <a:bodyPr/>
          <a:lstStyle/>
          <a:p>
            <a:pPr>
              <a:defRPr/>
            </a:pPr>
            <a:fld id="{C525C972-D123-47AF-BE88-08C2CD3511F0}" type="slidenum">
              <a:rPr lang="en-US" altLang="ja-JP" smtClean="0"/>
              <a:pPr>
                <a:defRPr/>
              </a:pPr>
              <a:t>15</a:t>
            </a:fld>
            <a:endParaRPr lang="en-US" altLang="ja-JP"/>
          </a:p>
        </p:txBody>
      </p:sp>
    </p:spTree>
    <p:extLst>
      <p:ext uri="{BB962C8B-B14F-4D97-AF65-F5344CB8AC3E}">
        <p14:creationId xmlns:p14="http://schemas.microsoft.com/office/powerpoint/2010/main" val="2559640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9"/>
          <p:cNvSpPr txBox="1">
            <a:spLocks/>
          </p:cNvSpPr>
          <p:nvPr/>
        </p:nvSpPr>
        <p:spPr>
          <a:xfrm>
            <a:off x="785813" y="714375"/>
            <a:ext cx="7715250" cy="785813"/>
          </a:xfrm>
          <a:prstGeom prst="rect">
            <a:avLst/>
          </a:prstGeom>
        </p:spPr>
        <p:txBody>
          <a:bodyPr>
            <a:normAutofit/>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eaLnBrk="1" hangingPunct="1">
              <a:defRPr/>
            </a:pPr>
            <a:r>
              <a:rPr kumimoji="0" lang="ko-KR" altLang="en-US" sz="3300" dirty="0">
                <a:solidFill>
                  <a:srgbClr val="17375E"/>
                </a:solidFill>
                <a:effectLst>
                  <a:outerShdw blurRad="38100" dist="38100" dir="2700000" algn="tl">
                    <a:srgbClr val="C0C0C0"/>
                  </a:outerShdw>
                </a:effectLst>
                <a:latin typeface="HY견고딕" pitchFamily="18" charset="-127"/>
                <a:ea typeface="HY견고딕" pitchFamily="18" charset="-127"/>
              </a:rPr>
              <a:t> </a:t>
            </a:r>
            <a:r>
              <a:rPr kumimoji="0" lang="ja-JP" altLang="en-US" sz="3600" dirty="0">
                <a:solidFill>
                  <a:srgbClr val="17375E"/>
                </a:solidFill>
                <a:effectLst>
                  <a:outerShdw blurRad="38100" dist="38100" dir="2700000" algn="tl">
                    <a:srgbClr val="C0C0C0"/>
                  </a:outerShdw>
                </a:effectLst>
                <a:latin typeface="ＭＳ Ｐゴシック" pitchFamily="50" charset="-128"/>
                <a:ea typeface="ＭＳ Ｐゴシック" pitchFamily="50" charset="-128"/>
              </a:rPr>
              <a:t>日本の韓流ドラマファン</a:t>
            </a:r>
            <a:endParaRPr kumimoji="0" lang="ko-KR" altLang="en-US" sz="3600" dirty="0">
              <a:solidFill>
                <a:srgbClr val="17375E"/>
              </a:solidFill>
              <a:effectLst>
                <a:outerShdw blurRad="38100" dist="38100" dir="2700000" algn="tl">
                  <a:srgbClr val="C0C0C0"/>
                </a:outerShdw>
              </a:effectLst>
              <a:latin typeface="맑은 고딕" pitchFamily="34" charset="-127"/>
              <a:ea typeface="맑은 고딕" pitchFamily="34" charset="-127"/>
            </a:endParaRPr>
          </a:p>
        </p:txBody>
      </p:sp>
      <p:sp>
        <p:nvSpPr>
          <p:cNvPr id="24583" name="Rectangle 7"/>
          <p:cNvSpPr>
            <a:spLocks noChangeArrowheads="1"/>
          </p:cNvSpPr>
          <p:nvPr/>
        </p:nvSpPr>
        <p:spPr bwMode="auto">
          <a:xfrm>
            <a:off x="8675688" y="6453188"/>
            <a:ext cx="431800" cy="333375"/>
          </a:xfrm>
          <a:prstGeom prst="rect">
            <a:avLst/>
          </a:prstGeom>
          <a:noFill/>
          <a:ln w="9525">
            <a:noFill/>
            <a:miter lim="800000"/>
            <a:headEnd/>
            <a:tailEnd/>
          </a:ln>
          <a:effectLst>
            <a:prstShdw prst="shdw18" dist="17961" dir="13500000">
              <a:schemeClr val="accent1">
                <a:gamma/>
                <a:shade val="60000"/>
                <a:invGamma/>
              </a:schemeClr>
            </a:prstShdw>
          </a:effectLst>
        </p:spPr>
        <p:txBody>
          <a:bodyPr wrap="none" anchor="ctr"/>
          <a:lstStyle/>
          <a:p>
            <a:pPr algn="ctr">
              <a:defRPr/>
            </a:pPr>
            <a:endParaRPr lang="en-US" altLang="ko-KR" sz="1400" b="1" dirty="0">
              <a:latin typeface="굴림" pitchFamily="50" charset="-127"/>
              <a:ea typeface="굴림" pitchFamily="50" charset="-127"/>
            </a:endParaRPr>
          </a:p>
        </p:txBody>
      </p:sp>
      <p:sp>
        <p:nvSpPr>
          <p:cNvPr id="52" name="내용 개체 틀 2"/>
          <p:cNvSpPr txBox="1">
            <a:spLocks/>
          </p:cNvSpPr>
          <p:nvPr/>
        </p:nvSpPr>
        <p:spPr>
          <a:xfrm>
            <a:off x="428625" y="1714500"/>
            <a:ext cx="8229600" cy="490538"/>
          </a:xfrm>
          <a:prstGeom prst="rect">
            <a:avLst/>
          </a:prstGeom>
        </p:spPr>
        <p:txBody>
          <a:bodyPr/>
          <a:lstStyle/>
          <a:p>
            <a:pPr marL="342900" indent="-342900" fontAlgn="auto">
              <a:spcBef>
                <a:spcPct val="20000"/>
              </a:spcBef>
              <a:spcAft>
                <a:spcPts val="0"/>
              </a:spcAft>
              <a:buFont typeface="Arial" pitchFamily="34" charset="0"/>
              <a:buChar char="•"/>
              <a:defRPr/>
            </a:pPr>
            <a:endParaRPr kumimoji="0" lang="en-US" altLang="ko-KR" sz="2000" dirty="0">
              <a:solidFill>
                <a:schemeClr val="tx2">
                  <a:lumMod val="75000"/>
                </a:schemeClr>
              </a:solidFill>
              <a:latin typeface="HY강B" pitchFamily="18" charset="-127"/>
              <a:ea typeface="HY강B" pitchFamily="18" charset="-127"/>
            </a:endParaRPr>
          </a:p>
          <a:p>
            <a:pPr marL="342900" indent="-342900" fontAlgn="auto">
              <a:spcBef>
                <a:spcPct val="20000"/>
              </a:spcBef>
              <a:spcAft>
                <a:spcPts val="0"/>
              </a:spcAft>
              <a:defRPr/>
            </a:pPr>
            <a:r>
              <a:rPr kumimoji="0" lang="ko-KR" altLang="en-US" sz="2000" b="1" dirty="0">
                <a:solidFill>
                  <a:schemeClr val="tx2">
                    <a:lumMod val="75000"/>
                  </a:schemeClr>
                </a:solidFill>
                <a:latin typeface="HY강B" pitchFamily="18" charset="-127"/>
                <a:ea typeface="HY강B" pitchFamily="18" charset="-127"/>
              </a:rPr>
              <a:t>      </a:t>
            </a:r>
          </a:p>
        </p:txBody>
      </p:sp>
      <p:sp>
        <p:nvSpPr>
          <p:cNvPr id="2" name="角丸四角形 1"/>
          <p:cNvSpPr/>
          <p:nvPr/>
        </p:nvSpPr>
        <p:spPr bwMode="auto">
          <a:xfrm>
            <a:off x="400050" y="1447800"/>
            <a:ext cx="8462963" cy="5286375"/>
          </a:xfrm>
          <a:prstGeom prst="roundRect">
            <a:avLst/>
          </a:prstGeom>
          <a:gradFill>
            <a:gsLst>
              <a:gs pos="0">
                <a:srgbClr val="FFEFD1"/>
              </a:gs>
              <a:gs pos="64999">
                <a:srgbClr val="F0EBD5"/>
              </a:gs>
              <a:gs pos="100000">
                <a:srgbClr val="D1C39F"/>
              </a:gs>
            </a:gsLst>
            <a:lin ang="5400000" scaled="0"/>
          </a:gradFill>
          <a:ln w="12700" algn="ctr">
            <a:noFill/>
            <a:round/>
            <a:headEnd/>
            <a:tailEnd/>
          </a:ln>
          <a:effectLst/>
        </p:spPr>
        <p:txBody>
          <a:bodyPr anchor="ctr"/>
          <a:lstStyle/>
          <a:p>
            <a:pPr marL="342900" indent="-342900">
              <a:lnSpc>
                <a:spcPct val="90000"/>
              </a:lnSpc>
              <a:spcBef>
                <a:spcPct val="20000"/>
              </a:spcBef>
              <a:defRPr/>
            </a:pPr>
            <a:r>
              <a:rPr kumimoji="0" lang="ja-JP" altLang="en-US" sz="2400" b="1">
                <a:solidFill>
                  <a:srgbClr val="000000"/>
                </a:solidFill>
                <a:latin typeface="MS UI Gothic" pitchFamily="50" charset="-128"/>
                <a:ea typeface="MS UI Gothic" pitchFamily="50" charset="-128"/>
                <a:cs typeface="한컴돋움" pitchFamily="18" charset="2"/>
              </a:rPr>
              <a:t>□主に</a:t>
            </a:r>
            <a:r>
              <a:rPr kumimoji="0" lang="en-US" altLang="ja-JP" sz="2400" b="1">
                <a:solidFill>
                  <a:srgbClr val="000000"/>
                </a:solidFill>
                <a:latin typeface="MS UI Gothic" pitchFamily="50" charset="-128"/>
                <a:ea typeface="MS UI Gothic" pitchFamily="50" charset="-128"/>
                <a:cs typeface="한컴돋움" pitchFamily="18" charset="2"/>
              </a:rPr>
              <a:t>『</a:t>
            </a:r>
            <a:r>
              <a:rPr kumimoji="0" lang="ja-JP" altLang="en-US" sz="2400" b="1">
                <a:solidFill>
                  <a:srgbClr val="000000"/>
                </a:solidFill>
                <a:latin typeface="MS UI Gothic" pitchFamily="50" charset="-128"/>
                <a:ea typeface="MS UI Gothic" pitchFamily="50" charset="-128"/>
                <a:cs typeface="한컴돋움" pitchFamily="18" charset="2"/>
              </a:rPr>
              <a:t>冬ソナ</a:t>
            </a:r>
            <a:r>
              <a:rPr kumimoji="0" lang="en-US" altLang="ja-JP" sz="2400" b="1">
                <a:solidFill>
                  <a:srgbClr val="000000"/>
                </a:solidFill>
                <a:latin typeface="MS UI Gothic" pitchFamily="50" charset="-128"/>
                <a:ea typeface="MS UI Gothic" pitchFamily="50" charset="-128"/>
                <a:cs typeface="한컴돋움" pitchFamily="18" charset="2"/>
              </a:rPr>
              <a:t>』</a:t>
            </a:r>
            <a:r>
              <a:rPr kumimoji="0" lang="ja-JP" altLang="en-US" sz="2400" b="1">
                <a:solidFill>
                  <a:srgbClr val="000000"/>
                </a:solidFill>
                <a:latin typeface="MS UI Gothic" pitchFamily="50" charset="-128"/>
                <a:ea typeface="MS UI Gothic" pitchFamily="50" charset="-128"/>
                <a:cs typeface="한컴돋움" pitchFamily="18" charset="2"/>
              </a:rPr>
              <a:t>から中年女性が、</a:t>
            </a:r>
            <a:r>
              <a:rPr kumimoji="0" lang="en-US" altLang="ja-JP" sz="2400" b="1">
                <a:solidFill>
                  <a:srgbClr val="000000"/>
                </a:solidFill>
                <a:latin typeface="MS UI Gothic" pitchFamily="50" charset="-128"/>
                <a:ea typeface="MS UI Gothic" pitchFamily="50" charset="-128"/>
                <a:cs typeface="한컴돋움" pitchFamily="18" charset="2"/>
              </a:rPr>
              <a:t>『</a:t>
            </a:r>
            <a:r>
              <a:rPr kumimoji="0" lang="ja-JP" altLang="en-US" sz="2400" b="1">
                <a:solidFill>
                  <a:srgbClr val="000000"/>
                </a:solidFill>
                <a:latin typeface="MS UI Gothic" pitchFamily="50" charset="-128"/>
                <a:ea typeface="MS UI Gothic" pitchFamily="50" charset="-128"/>
                <a:cs typeface="한컴돋움" pitchFamily="18" charset="2"/>
              </a:rPr>
              <a:t>朱蒙</a:t>
            </a:r>
            <a:r>
              <a:rPr kumimoji="0" lang="en-US" altLang="ja-JP" sz="2400" b="1">
                <a:solidFill>
                  <a:srgbClr val="000000"/>
                </a:solidFill>
                <a:latin typeface="MS UI Gothic" pitchFamily="50" charset="-128"/>
                <a:ea typeface="MS UI Gothic" pitchFamily="50" charset="-128"/>
                <a:cs typeface="한컴돋움" pitchFamily="18" charset="2"/>
              </a:rPr>
              <a:t>』</a:t>
            </a:r>
            <a:r>
              <a:rPr kumimoji="0" lang="ja-JP" altLang="en-US" sz="2400" b="1">
                <a:solidFill>
                  <a:srgbClr val="000000"/>
                </a:solidFill>
                <a:latin typeface="MS UI Gothic" pitchFamily="50" charset="-128"/>
                <a:ea typeface="MS UI Gothic" pitchFamily="50" charset="-128"/>
                <a:cs typeface="한컴돋움" pitchFamily="18" charset="2"/>
              </a:rPr>
              <a:t>等から中年男性が韓流ドラマ入門</a:t>
            </a:r>
            <a:endParaRPr kumimoji="0" lang="en-US" altLang="ja-JP" sz="2400" b="1">
              <a:solidFill>
                <a:srgbClr val="000000"/>
              </a:solidFill>
              <a:latin typeface="MS UI Gothic" pitchFamily="50" charset="-128"/>
              <a:ea typeface="MS UI Gothic" pitchFamily="50" charset="-128"/>
              <a:cs typeface="한컴돋움" pitchFamily="18" charset="2"/>
            </a:endParaRPr>
          </a:p>
          <a:p>
            <a:pPr marL="342900" indent="-342900">
              <a:lnSpc>
                <a:spcPct val="90000"/>
              </a:lnSpc>
              <a:spcBef>
                <a:spcPct val="20000"/>
              </a:spcBef>
              <a:buFont typeface="한컴돋움" pitchFamily="18" charset="2"/>
              <a:buChar char="　"/>
              <a:defRPr/>
            </a:pPr>
            <a:r>
              <a:rPr kumimoji="0" lang="en-US" altLang="ja-JP" sz="2400" b="1">
                <a:solidFill>
                  <a:srgbClr val="000000"/>
                </a:solidFill>
                <a:latin typeface="MS UI Gothic" pitchFamily="50" charset="-128"/>
                <a:ea typeface="MS UI Gothic" pitchFamily="50" charset="-128"/>
                <a:cs typeface="한컴돋움" pitchFamily="18" charset="2"/>
              </a:rPr>
              <a:t>※</a:t>
            </a:r>
            <a:r>
              <a:rPr kumimoji="0" lang="ja-JP" altLang="en-US" sz="2400" b="1">
                <a:solidFill>
                  <a:srgbClr val="000000"/>
                </a:solidFill>
                <a:latin typeface="MS UI Gothic" pitchFamily="50" charset="-128"/>
                <a:ea typeface="MS UI Gothic" pitchFamily="50" charset="-128"/>
                <a:cs typeface="한컴돋움" pitchFamily="18" charset="2"/>
              </a:rPr>
              <a:t>最近は</a:t>
            </a:r>
            <a:r>
              <a:rPr kumimoji="0" lang="en-US" altLang="ja-JP" sz="2400" b="1">
                <a:solidFill>
                  <a:srgbClr val="000000"/>
                </a:solidFill>
                <a:latin typeface="MS UI Gothic" pitchFamily="50" charset="-128"/>
                <a:ea typeface="MS UI Gothic" pitchFamily="50" charset="-128"/>
                <a:cs typeface="한컴돋움" pitchFamily="18" charset="2"/>
              </a:rPr>
              <a:t>『</a:t>
            </a:r>
            <a:r>
              <a:rPr kumimoji="0" lang="ja-JP" altLang="en-US" sz="2400" b="1">
                <a:solidFill>
                  <a:srgbClr val="000000"/>
                </a:solidFill>
                <a:latin typeface="MS UI Gothic" pitchFamily="50" charset="-128"/>
                <a:ea typeface="MS UI Gothic" pitchFamily="50" charset="-128"/>
                <a:cs typeface="한컴돋움" pitchFamily="18" charset="2"/>
              </a:rPr>
              <a:t>私の名前はキムサムスン</a:t>
            </a:r>
            <a:r>
              <a:rPr kumimoji="0" lang="en-US" altLang="ja-JP" sz="2400" b="1">
                <a:solidFill>
                  <a:srgbClr val="000000"/>
                </a:solidFill>
                <a:latin typeface="MS UI Gothic" pitchFamily="50" charset="-128"/>
                <a:ea typeface="MS UI Gothic" pitchFamily="50" charset="-128"/>
                <a:cs typeface="한컴돋움" pitchFamily="18" charset="2"/>
              </a:rPr>
              <a:t>』</a:t>
            </a:r>
            <a:r>
              <a:rPr kumimoji="0" lang="ja-JP" altLang="en-US" sz="2400" b="1">
                <a:solidFill>
                  <a:srgbClr val="000000"/>
                </a:solidFill>
                <a:latin typeface="MS UI Gothic" pitchFamily="50" charset="-128"/>
                <a:ea typeface="MS UI Gothic" pitchFamily="50" charset="-128"/>
                <a:cs typeface="한컴돋움" pitchFamily="18" charset="2"/>
              </a:rPr>
              <a:t>、</a:t>
            </a:r>
            <a:r>
              <a:rPr kumimoji="0" lang="en-US" altLang="ja-JP" sz="2400" b="1">
                <a:solidFill>
                  <a:srgbClr val="000000"/>
                </a:solidFill>
                <a:latin typeface="MS UI Gothic" pitchFamily="50" charset="-128"/>
                <a:ea typeface="MS UI Gothic" pitchFamily="50" charset="-128"/>
                <a:cs typeface="한컴돋움" pitchFamily="18" charset="2"/>
              </a:rPr>
              <a:t>『</a:t>
            </a:r>
            <a:r>
              <a:rPr kumimoji="0" lang="ja-JP" altLang="en-US" sz="2400" b="1">
                <a:solidFill>
                  <a:srgbClr val="000000"/>
                </a:solidFill>
                <a:latin typeface="MS UI Gothic" pitchFamily="50" charset="-128"/>
                <a:ea typeface="MS UI Gothic" pitchFamily="50" charset="-128"/>
                <a:cs typeface="한컴돋움" pitchFamily="18" charset="2"/>
              </a:rPr>
              <a:t>宮～</a:t>
            </a:r>
            <a:r>
              <a:rPr kumimoji="0" lang="en-US" altLang="ja-JP" sz="2400" b="1">
                <a:solidFill>
                  <a:srgbClr val="000000"/>
                </a:solidFill>
                <a:latin typeface="MS UI Gothic" pitchFamily="50" charset="-128"/>
                <a:ea typeface="MS UI Gothic" pitchFamily="50" charset="-128"/>
                <a:cs typeface="한컴돋움" pitchFamily="18" charset="2"/>
              </a:rPr>
              <a:t>Love In Pala</a:t>
            </a:r>
            <a:r>
              <a:rPr kumimoji="0" lang="ja-JP" altLang="en-US" sz="2400" b="1">
                <a:solidFill>
                  <a:srgbClr val="000000"/>
                </a:solidFill>
                <a:latin typeface="MS UI Gothic" pitchFamily="50" charset="-128"/>
                <a:ea typeface="MS UI Gothic" pitchFamily="50" charset="-128"/>
                <a:cs typeface="한컴돋움" pitchFamily="18" charset="2"/>
              </a:rPr>
              <a:t>　　　　　　　　</a:t>
            </a:r>
            <a:endParaRPr kumimoji="0" lang="en-US" altLang="ja-JP" sz="2400" b="1">
              <a:solidFill>
                <a:srgbClr val="000000"/>
              </a:solidFill>
              <a:latin typeface="MS UI Gothic" pitchFamily="50" charset="-128"/>
              <a:ea typeface="MS UI Gothic" pitchFamily="50" charset="-128"/>
              <a:cs typeface="한컴돋움" pitchFamily="18" charset="2"/>
            </a:endParaRPr>
          </a:p>
          <a:p>
            <a:pPr marL="342900" indent="-342900">
              <a:lnSpc>
                <a:spcPct val="90000"/>
              </a:lnSpc>
              <a:spcBef>
                <a:spcPct val="20000"/>
              </a:spcBef>
              <a:buFont typeface="한컴돋움" pitchFamily="18" charset="2"/>
              <a:buChar char="　"/>
              <a:defRPr/>
            </a:pPr>
            <a:r>
              <a:rPr kumimoji="0" lang="ja-JP" altLang="en-US" sz="2400" b="1">
                <a:solidFill>
                  <a:srgbClr val="000000"/>
                </a:solidFill>
                <a:latin typeface="MS UI Gothic" pitchFamily="50" charset="-128"/>
                <a:ea typeface="MS UI Gothic" pitchFamily="50" charset="-128"/>
                <a:cs typeface="한컴돋움" pitchFamily="18" charset="2"/>
              </a:rPr>
              <a:t>　</a:t>
            </a:r>
            <a:r>
              <a:rPr kumimoji="0" lang="en-US" altLang="ja-JP" sz="2400" b="1">
                <a:solidFill>
                  <a:srgbClr val="000000"/>
                </a:solidFill>
                <a:latin typeface="MS UI Gothic" pitchFamily="50" charset="-128"/>
                <a:ea typeface="MS UI Gothic" pitchFamily="50" charset="-128"/>
                <a:cs typeface="한컴돋움" pitchFamily="18" charset="2"/>
              </a:rPr>
              <a:t>ce』</a:t>
            </a:r>
            <a:r>
              <a:rPr kumimoji="0" lang="ja-JP" altLang="en-US" sz="2400" b="1">
                <a:solidFill>
                  <a:srgbClr val="000000"/>
                </a:solidFill>
                <a:latin typeface="MS UI Gothic" pitchFamily="50" charset="-128"/>
                <a:ea typeface="MS UI Gothic" pitchFamily="50" charset="-128"/>
                <a:cs typeface="한컴돋움" pitchFamily="18" charset="2"/>
              </a:rPr>
              <a:t>、</a:t>
            </a:r>
            <a:r>
              <a:rPr kumimoji="0" lang="en-US" altLang="ja-JP" sz="2400" b="1">
                <a:solidFill>
                  <a:srgbClr val="000000"/>
                </a:solidFill>
                <a:latin typeface="MS UI Gothic" pitchFamily="50" charset="-128"/>
                <a:ea typeface="MS UI Gothic" pitchFamily="50" charset="-128"/>
                <a:cs typeface="한컴돋움" pitchFamily="18" charset="2"/>
              </a:rPr>
              <a:t>『</a:t>
            </a:r>
            <a:r>
              <a:rPr kumimoji="0" lang="ja-JP" altLang="en-US" sz="2400" b="1">
                <a:solidFill>
                  <a:srgbClr val="000000"/>
                </a:solidFill>
                <a:latin typeface="MS UI Gothic" pitchFamily="50" charset="-128"/>
                <a:ea typeface="MS UI Gothic" pitchFamily="50" charset="-128"/>
                <a:cs typeface="한컴돋움" pitchFamily="18" charset="2"/>
              </a:rPr>
              <a:t>イケメンですね</a:t>
            </a:r>
            <a:r>
              <a:rPr kumimoji="0" lang="en-US" altLang="ja-JP" sz="2400" b="1">
                <a:solidFill>
                  <a:srgbClr val="000000"/>
                </a:solidFill>
                <a:latin typeface="MS UI Gothic" pitchFamily="50" charset="-128"/>
                <a:ea typeface="MS UI Gothic" pitchFamily="50" charset="-128"/>
                <a:cs typeface="한컴돋움" pitchFamily="18" charset="2"/>
              </a:rPr>
              <a:t>』</a:t>
            </a:r>
            <a:r>
              <a:rPr kumimoji="0" lang="ja-JP" altLang="en-US" sz="2400" b="1">
                <a:solidFill>
                  <a:srgbClr val="000000"/>
                </a:solidFill>
                <a:latin typeface="MS UI Gothic" pitchFamily="50" charset="-128"/>
                <a:ea typeface="MS UI Gothic" pitchFamily="50" charset="-128"/>
                <a:cs typeface="한컴돋움" pitchFamily="18" charset="2"/>
              </a:rPr>
              <a:t>で若い女性も加わる</a:t>
            </a:r>
            <a:endParaRPr kumimoji="0" lang="en-US" altLang="ja-JP" sz="2400" b="1">
              <a:solidFill>
                <a:srgbClr val="000000"/>
              </a:solidFill>
              <a:latin typeface="MS UI Gothic" pitchFamily="50" charset="-128"/>
              <a:ea typeface="MS UI Gothic" pitchFamily="50" charset="-128"/>
              <a:cs typeface="한컴돋움" pitchFamily="18" charset="2"/>
            </a:endParaRPr>
          </a:p>
          <a:p>
            <a:pPr marL="342900" indent="-342900">
              <a:lnSpc>
                <a:spcPct val="90000"/>
              </a:lnSpc>
              <a:spcBef>
                <a:spcPct val="20000"/>
              </a:spcBef>
              <a:defRPr/>
            </a:pPr>
            <a:r>
              <a:rPr kumimoji="0" lang="ja-JP" altLang="en-US" sz="2400" b="1">
                <a:solidFill>
                  <a:srgbClr val="000000"/>
                </a:solidFill>
                <a:latin typeface="MS UI Gothic" pitchFamily="50" charset="-128"/>
                <a:ea typeface="MS UI Gothic" pitchFamily="50" charset="-128"/>
                <a:cs typeface="한컴돋움" pitchFamily="18" charset="2"/>
              </a:rPr>
              <a:t>□地上波放送に満足せず有料放送に積極的に加入</a:t>
            </a:r>
            <a:endParaRPr kumimoji="0" lang="ko-KR" altLang="en-US" sz="2400" b="1">
              <a:solidFill>
                <a:srgbClr val="000000"/>
              </a:solidFill>
              <a:latin typeface="MS UI Gothic" pitchFamily="50" charset="-128"/>
              <a:ea typeface="맑은 고딕" pitchFamily="34" charset="-127"/>
              <a:cs typeface="한컴돋움" pitchFamily="18" charset="2"/>
            </a:endParaRPr>
          </a:p>
          <a:p>
            <a:pPr marL="342900" indent="-342900">
              <a:lnSpc>
                <a:spcPct val="90000"/>
              </a:lnSpc>
              <a:spcBef>
                <a:spcPct val="20000"/>
              </a:spcBef>
              <a:defRPr/>
            </a:pPr>
            <a:r>
              <a:rPr kumimoji="0" lang="ja-JP" altLang="en-US" sz="2400" b="1">
                <a:solidFill>
                  <a:srgbClr val="000000"/>
                </a:solidFill>
                <a:latin typeface="MS UI Gothic" pitchFamily="50" charset="-128"/>
                <a:ea typeface="MS UI Gothic" pitchFamily="50" charset="-128"/>
                <a:cs typeface="한컴돋움" pitchFamily="18" charset="2"/>
              </a:rPr>
              <a:t>□様々な</a:t>
            </a:r>
            <a:r>
              <a:rPr kumimoji="0" lang="en-US" altLang="ja-JP" sz="2400" b="1">
                <a:solidFill>
                  <a:srgbClr val="000000"/>
                </a:solidFill>
                <a:latin typeface="MS UI Gothic" pitchFamily="50" charset="-128"/>
                <a:ea typeface="MS UI Gothic" pitchFamily="50" charset="-128"/>
                <a:cs typeface="한컴돋움" pitchFamily="18" charset="2"/>
              </a:rPr>
              <a:t>2</a:t>
            </a:r>
            <a:r>
              <a:rPr kumimoji="0" lang="ja-JP" altLang="en-US" sz="2400" b="1">
                <a:solidFill>
                  <a:srgbClr val="000000"/>
                </a:solidFill>
                <a:latin typeface="MS UI Gothic" pitchFamily="50" charset="-128"/>
                <a:ea typeface="MS UI Gothic" pitchFamily="50" charset="-128"/>
                <a:cs typeface="한컴돋움" pitchFamily="18" charset="2"/>
              </a:rPr>
              <a:t>次行動を見せる</a:t>
            </a:r>
            <a:endParaRPr kumimoji="0" lang="ko-KR" altLang="en-US" sz="2400" b="1">
              <a:solidFill>
                <a:srgbClr val="000000"/>
              </a:solidFill>
              <a:latin typeface="MS UI Gothic" pitchFamily="50" charset="-128"/>
              <a:ea typeface="맑은 고딕" pitchFamily="34" charset="-127"/>
            </a:endParaRPr>
          </a:p>
          <a:p>
            <a:pPr marL="342900" indent="-342900">
              <a:lnSpc>
                <a:spcPct val="90000"/>
              </a:lnSpc>
              <a:spcBef>
                <a:spcPct val="20000"/>
              </a:spcBef>
              <a:defRPr/>
            </a:pPr>
            <a:r>
              <a:rPr kumimoji="0" lang="ja-JP" altLang="en-US" sz="2400" b="1">
                <a:solidFill>
                  <a:srgbClr val="000000"/>
                </a:solidFill>
                <a:latin typeface="MS UI Gothic" pitchFamily="50" charset="-128"/>
                <a:ea typeface="MS UI Gothic" pitchFamily="50" charset="-128"/>
              </a:rPr>
              <a:t>□ノスタルジア嗜好</a:t>
            </a:r>
            <a:r>
              <a:rPr kumimoji="0" lang="en-US" altLang="ja-JP" sz="2400" b="1">
                <a:solidFill>
                  <a:srgbClr val="000000"/>
                </a:solidFill>
                <a:latin typeface="MS UI Gothic" pitchFamily="50" charset="-128"/>
                <a:ea typeface="MS UI Gothic" pitchFamily="50" charset="-128"/>
              </a:rPr>
              <a:t>(</a:t>
            </a:r>
            <a:r>
              <a:rPr kumimoji="0" lang="ja-JP" altLang="en-US" sz="2400" b="1">
                <a:solidFill>
                  <a:srgbClr val="000000"/>
                </a:solidFill>
                <a:latin typeface="MS UI Gothic" pitchFamily="50" charset="-128"/>
                <a:ea typeface="MS UI Gothic" pitchFamily="50" charset="-128"/>
              </a:rPr>
              <a:t>過去への懐かしさと郷愁</a:t>
            </a:r>
            <a:r>
              <a:rPr kumimoji="0" lang="en-US" altLang="ja-JP" sz="2400" b="1">
                <a:solidFill>
                  <a:srgbClr val="000000"/>
                </a:solidFill>
                <a:latin typeface="MS UI Gothic" pitchFamily="50" charset="-128"/>
                <a:ea typeface="MS UI Gothic" pitchFamily="50" charset="-128"/>
              </a:rPr>
              <a:t>)</a:t>
            </a:r>
            <a:r>
              <a:rPr kumimoji="0" lang="ja-JP" altLang="en-US" sz="2400" b="1">
                <a:solidFill>
                  <a:srgbClr val="000000"/>
                </a:solidFill>
                <a:latin typeface="MS UI Gothic" pitchFamily="50" charset="-128"/>
                <a:ea typeface="MS UI Gothic" pitchFamily="50" charset="-128"/>
              </a:rPr>
              <a:t>に訴えている</a:t>
            </a:r>
            <a:endParaRPr kumimoji="0" lang="en-US" altLang="ko-KR" sz="2400" b="1">
              <a:solidFill>
                <a:srgbClr val="000000"/>
              </a:solidFill>
              <a:latin typeface="MS UI Gothic" pitchFamily="50" charset="-128"/>
              <a:ea typeface="MS UI Gothic" pitchFamily="50" charset="-128"/>
            </a:endParaRPr>
          </a:p>
          <a:p>
            <a:pPr marL="342900" indent="-342900">
              <a:lnSpc>
                <a:spcPct val="90000"/>
              </a:lnSpc>
              <a:spcBef>
                <a:spcPct val="20000"/>
              </a:spcBef>
              <a:defRPr/>
            </a:pPr>
            <a:r>
              <a:rPr kumimoji="0" lang="ja-JP" altLang="en-US" sz="2400" b="1">
                <a:solidFill>
                  <a:srgbClr val="000000"/>
                </a:solidFill>
                <a:latin typeface="MS UI Gothic" pitchFamily="50" charset="-128"/>
                <a:ea typeface="MS UI Gothic" pitchFamily="50" charset="-128"/>
              </a:rPr>
              <a:t>□純愛</a:t>
            </a:r>
            <a:r>
              <a:rPr kumimoji="0" lang="en-US" altLang="ko-KR" sz="2400" b="1">
                <a:solidFill>
                  <a:srgbClr val="000000"/>
                </a:solidFill>
                <a:latin typeface="MS UI Gothic" pitchFamily="50" charset="-128"/>
                <a:ea typeface="MS UI Gothic" pitchFamily="50" charset="-128"/>
              </a:rPr>
              <a:t>,</a:t>
            </a:r>
            <a:r>
              <a:rPr kumimoji="0" lang="ja-JP" altLang="en-US" sz="2400" b="1">
                <a:solidFill>
                  <a:srgbClr val="000000"/>
                </a:solidFill>
                <a:latin typeface="MS UI Gothic" pitchFamily="50" charset="-128"/>
                <a:ea typeface="MS UI Gothic" pitchFamily="50" charset="-128"/>
              </a:rPr>
              <a:t>　儒教的価値</a:t>
            </a:r>
            <a:r>
              <a:rPr kumimoji="0" lang="en-US" altLang="ko-KR" sz="2400" b="1">
                <a:solidFill>
                  <a:srgbClr val="000000"/>
                </a:solidFill>
                <a:latin typeface="MS UI Gothic" pitchFamily="50" charset="-128"/>
                <a:ea typeface="MS UI Gothic" pitchFamily="50" charset="-128"/>
              </a:rPr>
              <a:t>,</a:t>
            </a:r>
            <a:r>
              <a:rPr kumimoji="0" lang="ko-KR" altLang="en-US" sz="2400" b="1">
                <a:solidFill>
                  <a:srgbClr val="000000"/>
                </a:solidFill>
                <a:latin typeface="MS UI Gothic" pitchFamily="50" charset="-128"/>
                <a:ea typeface="맑은 고딕" pitchFamily="34" charset="-127"/>
              </a:rPr>
              <a:t> </a:t>
            </a:r>
            <a:r>
              <a:rPr kumimoji="0" lang="ja-JP" altLang="en-US" sz="2400" b="1">
                <a:solidFill>
                  <a:srgbClr val="000000"/>
                </a:solidFill>
                <a:latin typeface="MS UI Gothic" pitchFamily="50" charset="-128"/>
                <a:ea typeface="MS UI Gothic" pitchFamily="50" charset="-128"/>
              </a:rPr>
              <a:t>家族愛、葛藤作り、次回をみないといけないような演出技法</a:t>
            </a:r>
            <a:r>
              <a:rPr kumimoji="0" lang="en-US" altLang="ko-KR" sz="2400" b="1">
                <a:solidFill>
                  <a:srgbClr val="000000"/>
                </a:solidFill>
                <a:latin typeface="MS UI Gothic" pitchFamily="50" charset="-128"/>
                <a:ea typeface="MS UI Gothic" pitchFamily="50" charset="-128"/>
              </a:rPr>
              <a:t>, </a:t>
            </a:r>
            <a:r>
              <a:rPr kumimoji="0" lang="ja-JP" altLang="en-US" sz="2400" b="1">
                <a:solidFill>
                  <a:srgbClr val="000000"/>
                </a:solidFill>
                <a:latin typeface="MS UI Gothic" pitchFamily="50" charset="-128"/>
                <a:ea typeface="MS UI Gothic" pitchFamily="50" charset="-128"/>
              </a:rPr>
              <a:t>勧善懲悪な結末などに好評</a:t>
            </a:r>
            <a:endParaRPr kumimoji="0" lang="en-US" altLang="ja-JP" sz="2400" b="1">
              <a:solidFill>
                <a:srgbClr val="000000"/>
              </a:solidFill>
              <a:latin typeface="MS UI Gothic" pitchFamily="50" charset="-128"/>
              <a:ea typeface="MS UI Gothic" pitchFamily="50" charset="-128"/>
            </a:endParaRPr>
          </a:p>
          <a:p>
            <a:pPr marL="342900" indent="-342900">
              <a:lnSpc>
                <a:spcPct val="90000"/>
              </a:lnSpc>
              <a:spcBef>
                <a:spcPct val="20000"/>
              </a:spcBef>
              <a:defRPr/>
            </a:pPr>
            <a:r>
              <a:rPr kumimoji="0" lang="ja-JP" altLang="en-US" sz="2400" b="1">
                <a:solidFill>
                  <a:srgbClr val="000000"/>
                </a:solidFill>
                <a:latin typeface="MS UI Gothic" pitchFamily="50" charset="-128"/>
                <a:ea typeface="MS UI Gothic" pitchFamily="50" charset="-128"/>
              </a:rPr>
              <a:t>□日韓関係と韓流ファン：無関心だった日韓関係から仲良くなってほしいと熱い思いへ</a:t>
            </a:r>
            <a:endParaRPr kumimoji="0" lang="en-US" altLang="ja-JP" sz="2400" b="1">
              <a:solidFill>
                <a:srgbClr val="000000"/>
              </a:solidFill>
              <a:latin typeface="MS UI Gothic" pitchFamily="50" charset="-128"/>
              <a:ea typeface="MS UI Gothic" pitchFamily="50" charset="-128"/>
            </a:endParaRPr>
          </a:p>
          <a:p>
            <a:pPr marL="342900" indent="-342900" eaLnBrk="0" hangingPunct="0">
              <a:spcBef>
                <a:spcPct val="20000"/>
              </a:spcBef>
              <a:defRPr/>
            </a:pPr>
            <a:r>
              <a:rPr kumimoji="0" lang="ja-JP" altLang="en-US" sz="2400" b="1">
                <a:solidFill>
                  <a:srgbClr val="000000"/>
                </a:solidFill>
                <a:effectLst>
                  <a:outerShdw blurRad="38100" dist="38100" dir="2700000" algn="tl">
                    <a:srgbClr val="FFFFFF"/>
                  </a:outerShdw>
                </a:effectLst>
                <a:latin typeface="MS UI Gothic" pitchFamily="50" charset="-128"/>
                <a:ea typeface="MS UI Gothic" pitchFamily="50" charset="-128"/>
              </a:rPr>
              <a:t>□</a:t>
            </a:r>
            <a:r>
              <a:rPr kumimoji="0" lang="ja-JP" altLang="en-US" sz="2400" b="1">
                <a:solidFill>
                  <a:srgbClr val="000000"/>
                </a:solidFill>
                <a:latin typeface="MS UI Gothic" pitchFamily="50" charset="-128"/>
                <a:ea typeface="MS UI Gothic" pitchFamily="50" charset="-128"/>
              </a:rPr>
              <a:t>同一パターンによる飽き感の拡大</a:t>
            </a:r>
            <a:endParaRPr kumimoji="0" lang="en-US" altLang="ja-JP" sz="2400" b="1">
              <a:solidFill>
                <a:srgbClr val="000000"/>
              </a:solidFill>
              <a:latin typeface="MS UI Gothic" pitchFamily="50" charset="-128"/>
              <a:ea typeface="MS UI Gothic" pitchFamily="50" charset="-128"/>
            </a:endParaRPr>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16</a:t>
            </a:fld>
            <a:endParaRPr lang="en-US" altLang="ja-JP"/>
          </a:p>
        </p:txBody>
      </p:sp>
    </p:spTree>
    <p:extLst>
      <p:ext uri="{BB962C8B-B14F-4D97-AF65-F5344CB8AC3E}">
        <p14:creationId xmlns:p14="http://schemas.microsoft.com/office/powerpoint/2010/main" val="3051960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22575" y="560388"/>
            <a:ext cx="3443288" cy="708025"/>
          </a:xfrm>
          <a:prstGeom prst="rect">
            <a:avLst/>
          </a:prstGeom>
        </p:spPr>
        <p:txBody>
          <a:bodyPr wrap="none">
            <a:spAutoFit/>
          </a:bodyPr>
          <a:lstStyle/>
          <a:p>
            <a:pPr algn="ctr">
              <a:defRPr/>
            </a:pPr>
            <a:r>
              <a:rPr kumimoji="0" lang="ja-JP" altLang="en-US" sz="4000">
                <a:solidFill>
                  <a:srgbClr val="17375E"/>
                </a:solidFill>
                <a:effectLst>
                  <a:outerShdw blurRad="38100" dist="38100" dir="2700000" algn="tl">
                    <a:srgbClr val="C0C0C0"/>
                  </a:outerShdw>
                </a:effectLst>
                <a:latin typeface="ＭＳ Ｐゴシック" pitchFamily="50" charset="-128"/>
                <a:ea typeface="ＭＳ Ｐゴシック" pitchFamily="50" charset="-128"/>
              </a:rPr>
              <a:t>専門家の評価</a:t>
            </a:r>
            <a:r>
              <a:rPr kumimoji="0" lang="ko-KR" altLang="en-US" sz="4000">
                <a:solidFill>
                  <a:srgbClr val="17375E"/>
                </a:solidFill>
                <a:effectLst>
                  <a:outerShdw blurRad="38100" dist="38100" dir="2700000" algn="tl">
                    <a:srgbClr val="C0C0C0"/>
                  </a:outerShdw>
                </a:effectLst>
                <a:latin typeface="맑은 고딕" pitchFamily="34" charset="-127"/>
                <a:ea typeface="맑은 고딕" pitchFamily="34" charset="-127"/>
              </a:rPr>
              <a:t> </a:t>
            </a:r>
          </a:p>
        </p:txBody>
      </p:sp>
      <p:sp>
        <p:nvSpPr>
          <p:cNvPr id="44035" name="角丸四角形 1"/>
          <p:cNvSpPr>
            <a:spLocks noChangeArrowheads="1"/>
          </p:cNvSpPr>
          <p:nvPr/>
        </p:nvSpPr>
        <p:spPr bwMode="auto">
          <a:xfrm>
            <a:off x="395288" y="1298575"/>
            <a:ext cx="8280400" cy="5443538"/>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marL="342900" indent="-342900" eaLnBrk="0" hangingPunct="0">
              <a:spcBef>
                <a:spcPct val="20000"/>
              </a:spcBef>
            </a:pPr>
            <a:r>
              <a:rPr kumimoji="0" lang="ja-JP" altLang="en-US" sz="2800">
                <a:solidFill>
                  <a:srgbClr val="000000"/>
                </a:solidFill>
                <a:latin typeface="MS UI Gothic" pitchFamily="50" charset="-128"/>
                <a:ea typeface="MS UI Gothic" pitchFamily="50" charset="-128"/>
                <a:cs typeface="한컴돋움" pitchFamily="18" charset="2"/>
              </a:rPr>
              <a:t>□日本ではなかなか見みれない家族愛とか微妙な　　　　　　　　　　　　恋愛感情をよく描いている。</a:t>
            </a:r>
            <a:endParaRPr kumimoji="0" lang="en-US" altLang="ja-JP" sz="2800">
              <a:solidFill>
                <a:srgbClr val="000000"/>
              </a:solidFill>
              <a:latin typeface="MS UI Gothic" pitchFamily="50" charset="-128"/>
              <a:ea typeface="MS UI Gothic" pitchFamily="50" charset="-128"/>
              <a:cs typeface="한컴돋움" pitchFamily="18" charset="2"/>
            </a:endParaRPr>
          </a:p>
          <a:p>
            <a:pPr marL="342900" indent="-342900" eaLnBrk="0" hangingPunct="0">
              <a:spcBef>
                <a:spcPct val="20000"/>
              </a:spcBef>
            </a:pPr>
            <a:r>
              <a:rPr kumimoji="0" lang="ja-JP" altLang="en-US" sz="2800">
                <a:solidFill>
                  <a:srgbClr val="000000"/>
                </a:solidFill>
                <a:latin typeface="MS UI Gothic" pitchFamily="50" charset="-128"/>
                <a:ea typeface="MS UI Gothic" pitchFamily="50" charset="-128"/>
                <a:cs typeface="한컴돋움" pitchFamily="18" charset="2"/>
              </a:rPr>
              <a:t>□視聴者がたっぷりはまるように巧妙かつ逞しく計算さ　れた演出力と脚本、出演俳優の外見と演技力などが優れている。</a:t>
            </a:r>
            <a:endParaRPr kumimoji="0" lang="en-US" altLang="ko-KR" sz="2800">
              <a:solidFill>
                <a:srgbClr val="000000"/>
              </a:solidFill>
              <a:latin typeface="MS UI Gothic" pitchFamily="50" charset="-128"/>
              <a:ea typeface="MS UI Gothic" pitchFamily="50" charset="-128"/>
              <a:cs typeface="한컴돋움" pitchFamily="18" charset="2"/>
            </a:endParaRPr>
          </a:p>
          <a:p>
            <a:pPr marL="342900" indent="-342900" eaLnBrk="0" hangingPunct="0">
              <a:spcBef>
                <a:spcPct val="20000"/>
              </a:spcBef>
            </a:pPr>
            <a:r>
              <a:rPr kumimoji="0" lang="ja-JP" altLang="en-US" sz="2800">
                <a:solidFill>
                  <a:srgbClr val="000000"/>
                </a:solidFill>
                <a:latin typeface="MS UI Gothic" pitchFamily="50" charset="-128"/>
                <a:ea typeface="MS UI Gothic" pitchFamily="50" charset="-128"/>
                <a:cs typeface="한컴돋움" pitchFamily="18" charset="2"/>
              </a:rPr>
              <a:t>□韓国ドラマは親しみやすい魅力的なキャスト、日本ドラマに近いテンポ、深見のあるキャラクターとストーリー等が魅力的。</a:t>
            </a:r>
            <a:endParaRPr kumimoji="0" lang="en-US" altLang="ko-KR" sz="2800">
              <a:solidFill>
                <a:srgbClr val="000000"/>
              </a:solidFill>
              <a:latin typeface="MS UI Gothic" pitchFamily="50" charset="-128"/>
              <a:ea typeface="MS UI Gothic" pitchFamily="50" charset="-128"/>
              <a:cs typeface="한컴돋움" pitchFamily="18" charset="2"/>
            </a:endParaRPr>
          </a:p>
          <a:p>
            <a:pPr marL="342900" indent="-342900" eaLnBrk="0" hangingPunct="0">
              <a:lnSpc>
                <a:spcPts val="2400"/>
              </a:lnSpc>
              <a:spcBef>
                <a:spcPct val="20000"/>
              </a:spcBef>
            </a:pPr>
            <a:r>
              <a:rPr kumimoji="0" lang="ja-JP" altLang="en-US" sz="2800">
                <a:latin typeface="MS UI Gothic" pitchFamily="50" charset="-128"/>
                <a:ea typeface="MS UI Gothic" pitchFamily="50" charset="-128"/>
                <a:cs typeface="한컴돋움" pitchFamily="18" charset="2"/>
              </a:rPr>
              <a:t>□中年男性は貧しい青春時代を経験し海外に憧れを持って過ごしており海外文化を受け入れようとする反射神経を持っている。自分の歩んだ人生とオーバーラップされる近代史や純粋に歴史に対する知的好奇心が高い</a:t>
            </a:r>
            <a:endParaRPr kumimoji="0" lang="en-US" altLang="ja-JP" sz="2800">
              <a:latin typeface="MS UI Gothic" pitchFamily="50" charset="-128"/>
              <a:ea typeface="MS UI Gothic" pitchFamily="50" charset="-128"/>
              <a:cs typeface="한컴돋움" pitchFamily="18" charset="2"/>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17</a:t>
            </a:fld>
            <a:endParaRPr lang="en-US" altLang="ja-JP"/>
          </a:p>
        </p:txBody>
      </p:sp>
    </p:spTree>
    <p:extLst>
      <p:ext uri="{BB962C8B-B14F-4D97-AF65-F5344CB8AC3E}">
        <p14:creationId xmlns:p14="http://schemas.microsoft.com/office/powerpoint/2010/main" val="2077100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9"/>
          <p:cNvSpPr txBox="1">
            <a:spLocks/>
          </p:cNvSpPr>
          <p:nvPr/>
        </p:nvSpPr>
        <p:spPr>
          <a:xfrm>
            <a:off x="1000125" y="500063"/>
            <a:ext cx="7186613" cy="725487"/>
          </a:xfrm>
          <a:prstGeom prst="rect">
            <a:avLst/>
          </a:prstGeom>
        </p:spPr>
        <p:txBody>
          <a:bodyPr>
            <a:normAutofit/>
          </a:bodyPr>
          <a:lstStyle/>
          <a:p>
            <a:pPr algn="ctr" fontAlgn="auto">
              <a:spcAft>
                <a:spcPts val="0"/>
              </a:spcAft>
              <a:defRPr/>
            </a:pPr>
            <a:r>
              <a:rPr kumimoji="0" lang="ja-JP" altLang="en-US" sz="3600" dirty="0">
                <a:solidFill>
                  <a:srgbClr val="1F497D">
                    <a:lumMod val="75000"/>
                  </a:srgbClr>
                </a:solidFill>
                <a:effectLst>
                  <a:outerShdw blurRad="139700" dist="63500" dir="4080000" sx="101000" sy="101000" algn="tl" rotWithShape="0">
                    <a:prstClr val="black">
                      <a:alpha val="22000"/>
                    </a:prstClr>
                  </a:outerShdw>
                </a:effectLst>
                <a:latin typeface="+mn-ea"/>
                <a:ea typeface="+mn-ea"/>
              </a:rPr>
              <a:t>韓流ドラマの見通し</a:t>
            </a:r>
            <a:r>
              <a:rPr kumimoji="0" lang="ko-KR" altLang="en-US" sz="3600" dirty="0">
                <a:solidFill>
                  <a:srgbClr val="1F497D">
                    <a:lumMod val="75000"/>
                  </a:srgbClr>
                </a:solidFill>
                <a:effectLst>
                  <a:outerShdw blurRad="139700" dist="63500" dir="4080000" sx="101000" sy="101000" algn="tl" rotWithShape="0">
                    <a:prstClr val="black">
                      <a:alpha val="22000"/>
                    </a:prstClr>
                  </a:outerShdw>
                </a:effectLst>
                <a:latin typeface="+mn-ea"/>
                <a:ea typeface="+mn-ea"/>
              </a:rPr>
              <a:t> </a:t>
            </a:r>
          </a:p>
        </p:txBody>
      </p:sp>
      <p:sp>
        <p:nvSpPr>
          <p:cNvPr id="24583" name="Rectangle 7"/>
          <p:cNvSpPr>
            <a:spLocks noChangeArrowheads="1"/>
          </p:cNvSpPr>
          <p:nvPr/>
        </p:nvSpPr>
        <p:spPr bwMode="auto">
          <a:xfrm>
            <a:off x="8675688" y="6453188"/>
            <a:ext cx="431800" cy="333375"/>
          </a:xfrm>
          <a:prstGeom prst="rect">
            <a:avLst/>
          </a:prstGeom>
          <a:noFill/>
          <a:ln w="9525">
            <a:noFill/>
            <a:miter lim="800000"/>
            <a:headEnd/>
            <a:tailEnd/>
          </a:ln>
          <a:effectLst>
            <a:prstShdw prst="shdw18" dist="17961" dir="13500000">
              <a:schemeClr val="accent1">
                <a:gamma/>
                <a:shade val="60000"/>
                <a:invGamma/>
              </a:schemeClr>
            </a:prstShdw>
          </a:effectLst>
        </p:spPr>
        <p:txBody>
          <a:bodyPr wrap="none" anchor="ctr"/>
          <a:lstStyle/>
          <a:p>
            <a:pPr algn="ctr">
              <a:defRPr/>
            </a:pPr>
            <a:endParaRPr lang="en-US" altLang="ko-KR" sz="1400" b="1" dirty="0">
              <a:solidFill>
                <a:srgbClr val="000000"/>
              </a:solidFill>
            </a:endParaRPr>
          </a:p>
        </p:txBody>
      </p:sp>
      <p:sp>
        <p:nvSpPr>
          <p:cNvPr id="45060" name="내용 개체 틀 2"/>
          <p:cNvSpPr txBox="1">
            <a:spLocks/>
          </p:cNvSpPr>
          <p:nvPr/>
        </p:nvSpPr>
        <p:spPr bwMode="auto">
          <a:xfrm>
            <a:off x="428625" y="1714500"/>
            <a:ext cx="82296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eaLnBrk="1" hangingPunct="1">
              <a:spcBef>
                <a:spcPct val="20000"/>
              </a:spcBef>
              <a:buFont typeface="Arial" pitchFamily="34" charset="0"/>
              <a:buChar char="•"/>
            </a:pPr>
            <a:endParaRPr kumimoji="0" lang="en-US" altLang="ko-KR" sz="2000">
              <a:solidFill>
                <a:srgbClr val="17375E"/>
              </a:solidFill>
              <a:latin typeface="HY강B" pitchFamily="18" charset="-127"/>
              <a:ea typeface="HY강B" pitchFamily="18" charset="-127"/>
            </a:endParaRPr>
          </a:p>
          <a:p>
            <a:pPr eaLnBrk="1" hangingPunct="1">
              <a:spcBef>
                <a:spcPct val="20000"/>
              </a:spcBef>
            </a:pPr>
            <a:r>
              <a:rPr kumimoji="0" lang="ko-KR" altLang="en-US" sz="2000" b="1">
                <a:solidFill>
                  <a:srgbClr val="17375E"/>
                </a:solidFill>
                <a:latin typeface="HY강B" pitchFamily="18" charset="-127"/>
                <a:ea typeface="HY강B" pitchFamily="18" charset="-127"/>
              </a:rPr>
              <a:t>      </a:t>
            </a:r>
          </a:p>
        </p:txBody>
      </p:sp>
      <p:sp>
        <p:nvSpPr>
          <p:cNvPr id="45061" name="角丸四角形 1"/>
          <p:cNvSpPr>
            <a:spLocks noChangeArrowheads="1"/>
          </p:cNvSpPr>
          <p:nvPr/>
        </p:nvSpPr>
        <p:spPr bwMode="auto">
          <a:xfrm>
            <a:off x="611188" y="1412875"/>
            <a:ext cx="8064500" cy="4103688"/>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marL="342900" indent="-342900" eaLnBrk="0" hangingPunct="0">
              <a:spcBef>
                <a:spcPct val="20000"/>
              </a:spcBef>
            </a:pPr>
            <a:r>
              <a:rPr kumimoji="0" lang="ja-JP" altLang="en-US" sz="2800">
                <a:solidFill>
                  <a:srgbClr val="000000"/>
                </a:solidFill>
                <a:latin typeface="MS UI Gothic" pitchFamily="50" charset="-128"/>
                <a:ea typeface="MS UI Gothic" pitchFamily="50" charset="-128"/>
              </a:rPr>
              <a:t>□トレンディーで教訓的なドラマの可能性を開いた</a:t>
            </a:r>
            <a:r>
              <a:rPr kumimoji="0" lang="en-US" altLang="ja-JP" sz="2800">
                <a:solidFill>
                  <a:srgbClr val="000000"/>
                </a:solidFill>
                <a:latin typeface="MS UI Gothic" pitchFamily="50" charset="-128"/>
                <a:ea typeface="MS UI Gothic" pitchFamily="50" charset="-128"/>
              </a:rPr>
              <a:t>『</a:t>
            </a:r>
            <a:r>
              <a:rPr kumimoji="0" lang="ja-JP" altLang="en-US" sz="2800">
                <a:solidFill>
                  <a:srgbClr val="000000"/>
                </a:solidFill>
                <a:latin typeface="MS UI Gothic" pitchFamily="50" charset="-128"/>
                <a:ea typeface="MS UI Gothic" pitchFamily="50" charset="-128"/>
              </a:rPr>
              <a:t>華麗なる遺産</a:t>
            </a:r>
            <a:r>
              <a:rPr kumimoji="0" lang="en-US" altLang="ja-JP" sz="2800">
                <a:solidFill>
                  <a:srgbClr val="000000"/>
                </a:solidFill>
                <a:latin typeface="MS UI Gothic" pitchFamily="50" charset="-128"/>
                <a:ea typeface="MS UI Gothic" pitchFamily="50" charset="-128"/>
              </a:rPr>
              <a:t>』(</a:t>
            </a:r>
            <a:r>
              <a:rPr kumimoji="0" lang="ja-JP" altLang="en-US" sz="2800">
                <a:solidFill>
                  <a:srgbClr val="000000"/>
                </a:solidFill>
                <a:latin typeface="MS UI Gothic" pitchFamily="50" charset="-128"/>
                <a:ea typeface="MS UI Gothic" pitchFamily="50" charset="-128"/>
              </a:rPr>
              <a:t>フジテレビ平日午後</a:t>
            </a:r>
            <a:r>
              <a:rPr kumimoji="0" lang="en-US" altLang="ja-JP" sz="2800">
                <a:solidFill>
                  <a:srgbClr val="000000"/>
                </a:solidFill>
                <a:latin typeface="MS UI Gothic" pitchFamily="50" charset="-128"/>
                <a:ea typeface="MS UI Gothic" pitchFamily="50" charset="-128"/>
              </a:rPr>
              <a:t>2</a:t>
            </a:r>
            <a:r>
              <a:rPr kumimoji="0" lang="ja-JP" altLang="en-US" sz="2800">
                <a:solidFill>
                  <a:srgbClr val="000000"/>
                </a:solidFill>
                <a:latin typeface="MS UI Gothic" pitchFamily="50" charset="-128"/>
                <a:ea typeface="MS UI Gothic" pitchFamily="50" charset="-128"/>
              </a:rPr>
              <a:t>時帯</a:t>
            </a:r>
            <a:r>
              <a:rPr kumimoji="0" lang="en-US" altLang="ja-JP" sz="2800">
                <a:solidFill>
                  <a:srgbClr val="000000"/>
                </a:solidFill>
                <a:latin typeface="MS UI Gothic" pitchFamily="50" charset="-128"/>
                <a:ea typeface="MS UI Gothic" pitchFamily="50" charset="-128"/>
              </a:rPr>
              <a:t>)</a:t>
            </a:r>
            <a:endParaRPr kumimoji="0" lang="en-US" altLang="ko-KR" sz="2800">
              <a:solidFill>
                <a:srgbClr val="000000"/>
              </a:solidFill>
              <a:latin typeface="MS UI Gothic" pitchFamily="50" charset="-128"/>
              <a:ea typeface="MS UI Gothic" pitchFamily="50" charset="-128"/>
            </a:endParaRPr>
          </a:p>
          <a:p>
            <a:pPr marL="342900" indent="-342900" eaLnBrk="0" hangingPunct="0">
              <a:spcBef>
                <a:spcPct val="20000"/>
              </a:spcBef>
            </a:pPr>
            <a:r>
              <a:rPr kumimoji="0" lang="en-US" altLang="ko-KR" sz="2800">
                <a:solidFill>
                  <a:srgbClr val="000000"/>
                </a:solidFill>
                <a:latin typeface="MS UI Gothic" pitchFamily="50" charset="-128"/>
                <a:ea typeface="MS UI Gothic" pitchFamily="50" charset="-128"/>
              </a:rPr>
              <a:t>   - </a:t>
            </a:r>
            <a:r>
              <a:rPr kumimoji="0" lang="ja-JP" altLang="en-US" sz="2800">
                <a:solidFill>
                  <a:srgbClr val="000000"/>
                </a:solidFill>
                <a:latin typeface="MS UI Gothic" pitchFamily="50" charset="-128"/>
                <a:ea typeface="MS UI Gothic" pitchFamily="50" charset="-128"/>
              </a:rPr>
              <a:t>最高視聴率</a:t>
            </a:r>
            <a:r>
              <a:rPr kumimoji="0" lang="en-US" altLang="ko-KR" sz="2800">
                <a:solidFill>
                  <a:srgbClr val="000000"/>
                </a:solidFill>
                <a:latin typeface="MS UI Gothic" pitchFamily="50" charset="-128"/>
                <a:ea typeface="MS UI Gothic" pitchFamily="50" charset="-128"/>
              </a:rPr>
              <a:t>9.7%, </a:t>
            </a:r>
            <a:r>
              <a:rPr kumimoji="0" lang="ja-JP" altLang="en-US" sz="2800">
                <a:solidFill>
                  <a:srgbClr val="000000"/>
                </a:solidFill>
                <a:latin typeface="MS UI Gothic" pitchFamily="50" charset="-128"/>
                <a:ea typeface="MS UI Gothic" pitchFamily="50" charset="-128"/>
              </a:rPr>
              <a:t>最終回</a:t>
            </a:r>
            <a:r>
              <a:rPr kumimoji="0" lang="ko-KR" altLang="en-US" sz="2800">
                <a:solidFill>
                  <a:srgbClr val="000000"/>
                </a:solidFill>
                <a:latin typeface="MS UI Gothic" pitchFamily="50" charset="-128"/>
                <a:ea typeface="맑은 고딕" pitchFamily="34" charset="-127"/>
              </a:rPr>
              <a:t> </a:t>
            </a:r>
            <a:r>
              <a:rPr kumimoji="0" lang="en-US" altLang="ko-KR" sz="2800">
                <a:solidFill>
                  <a:srgbClr val="000000"/>
                </a:solidFill>
                <a:latin typeface="MS UI Gothic" pitchFamily="50" charset="-128"/>
                <a:ea typeface="MS UI Gothic" pitchFamily="50" charset="-128"/>
              </a:rPr>
              <a:t>8%</a:t>
            </a:r>
            <a:r>
              <a:rPr kumimoji="0" lang="ko-KR" altLang="en-US" sz="2800">
                <a:solidFill>
                  <a:srgbClr val="000000"/>
                </a:solidFill>
                <a:latin typeface="MS UI Gothic" pitchFamily="50" charset="-128"/>
                <a:ea typeface="맑은 고딕" pitchFamily="34" charset="-127"/>
              </a:rPr>
              <a:t> </a:t>
            </a:r>
            <a:endParaRPr kumimoji="0" lang="en-US" altLang="ko-KR" sz="2800">
              <a:solidFill>
                <a:srgbClr val="000000"/>
              </a:solidFill>
              <a:latin typeface="MS UI Gothic" pitchFamily="50" charset="-128"/>
              <a:ea typeface="MS UI Gothic" pitchFamily="50" charset="-128"/>
            </a:endParaRPr>
          </a:p>
          <a:p>
            <a:pPr marL="342900" indent="-342900" eaLnBrk="0" hangingPunct="0">
              <a:spcBef>
                <a:spcPct val="20000"/>
              </a:spcBef>
            </a:pPr>
            <a:r>
              <a:rPr kumimoji="0" lang="ja-JP" altLang="en-US" sz="2800">
                <a:solidFill>
                  <a:srgbClr val="000000"/>
                </a:solidFill>
                <a:latin typeface="MS UI Gothic" pitchFamily="50" charset="-128"/>
                <a:ea typeface="MS UI Gothic" pitchFamily="50" charset="-128"/>
              </a:rPr>
              <a:t>□アクション物　</a:t>
            </a:r>
            <a:r>
              <a:rPr kumimoji="0" lang="en-US" altLang="ja-JP" sz="2800">
                <a:solidFill>
                  <a:srgbClr val="000000"/>
                </a:solidFill>
                <a:latin typeface="MS UI Gothic" pitchFamily="50" charset="-128"/>
                <a:ea typeface="MS UI Gothic" pitchFamily="50" charset="-128"/>
              </a:rPr>
              <a:t>『</a:t>
            </a:r>
            <a:r>
              <a:rPr kumimoji="0" lang="ja-JP" altLang="en-US" sz="2800">
                <a:solidFill>
                  <a:srgbClr val="000000"/>
                </a:solidFill>
                <a:latin typeface="MS UI Gothic" pitchFamily="50" charset="-128"/>
                <a:ea typeface="MS UI Gothic" pitchFamily="50" charset="-128"/>
              </a:rPr>
              <a:t>アイリス</a:t>
            </a:r>
            <a:r>
              <a:rPr kumimoji="0" lang="en-US" altLang="ja-JP" sz="2800">
                <a:solidFill>
                  <a:srgbClr val="000000"/>
                </a:solidFill>
                <a:latin typeface="MS UI Gothic" pitchFamily="50" charset="-128"/>
                <a:ea typeface="MS UI Gothic" pitchFamily="50" charset="-128"/>
              </a:rPr>
              <a:t>』</a:t>
            </a:r>
            <a:r>
              <a:rPr kumimoji="0" lang="ja-JP" altLang="en-US" sz="2800">
                <a:solidFill>
                  <a:srgbClr val="000000"/>
                </a:solidFill>
                <a:latin typeface="MS UI Gothic" pitchFamily="50" charset="-128"/>
                <a:ea typeface="MS UI Gothic" pitchFamily="50" charset="-128"/>
              </a:rPr>
              <a:t>の男性層への可能性</a:t>
            </a:r>
            <a:endParaRPr kumimoji="0" lang="en-US" altLang="ko-KR" sz="2800">
              <a:solidFill>
                <a:srgbClr val="000000"/>
              </a:solidFill>
              <a:latin typeface="MS UI Gothic" pitchFamily="50" charset="-128"/>
              <a:ea typeface="MS UI Gothic" pitchFamily="50" charset="-128"/>
            </a:endParaRPr>
          </a:p>
          <a:p>
            <a:pPr marL="342900" indent="-342900" eaLnBrk="0" hangingPunct="0">
              <a:spcBef>
                <a:spcPct val="20000"/>
              </a:spcBef>
            </a:pPr>
            <a:r>
              <a:rPr kumimoji="0" lang="en-US" altLang="ko-KR" sz="2800">
                <a:solidFill>
                  <a:srgbClr val="000000"/>
                </a:solidFill>
                <a:latin typeface="MS UI Gothic" pitchFamily="50" charset="-128"/>
                <a:ea typeface="MS UI Gothic" pitchFamily="50" charset="-128"/>
              </a:rPr>
              <a:t>   -</a:t>
            </a:r>
            <a:r>
              <a:rPr kumimoji="0" lang="ko-KR" altLang="en-US" sz="2800">
                <a:solidFill>
                  <a:srgbClr val="000000"/>
                </a:solidFill>
                <a:latin typeface="MS UI Gothic" pitchFamily="50" charset="-128"/>
                <a:ea typeface="맑은 고딕" pitchFamily="34" charset="-127"/>
              </a:rPr>
              <a:t> </a:t>
            </a:r>
            <a:r>
              <a:rPr kumimoji="0" lang="ja-JP" altLang="en-US" sz="2800">
                <a:solidFill>
                  <a:srgbClr val="000000"/>
                </a:solidFill>
                <a:latin typeface="MS UI Gothic" pitchFamily="50" charset="-128"/>
                <a:ea typeface="MS UI Gothic" pitchFamily="50" charset="-128"/>
              </a:rPr>
              <a:t>水曜日午後</a:t>
            </a:r>
            <a:r>
              <a:rPr kumimoji="0" lang="en-US" altLang="ja-JP" sz="2800">
                <a:solidFill>
                  <a:srgbClr val="000000"/>
                </a:solidFill>
                <a:latin typeface="MS UI Gothic" pitchFamily="50" charset="-128"/>
                <a:ea typeface="MS UI Gothic" pitchFamily="50" charset="-128"/>
              </a:rPr>
              <a:t>9</a:t>
            </a:r>
            <a:r>
              <a:rPr kumimoji="0" lang="ja-JP" altLang="en-US" sz="2800">
                <a:solidFill>
                  <a:srgbClr val="000000"/>
                </a:solidFill>
                <a:latin typeface="MS UI Gothic" pitchFamily="50" charset="-128"/>
                <a:ea typeface="MS UI Gothic" pitchFamily="50" charset="-128"/>
              </a:rPr>
              <a:t>時プライムタイム編成、予想下回</a:t>
            </a:r>
            <a:endParaRPr kumimoji="0" lang="en-US" altLang="ja-JP" sz="2800">
              <a:solidFill>
                <a:srgbClr val="000000"/>
              </a:solidFill>
              <a:latin typeface="MS UI Gothic" pitchFamily="50" charset="-128"/>
              <a:ea typeface="MS UI Gothic" pitchFamily="50" charset="-128"/>
            </a:endParaRPr>
          </a:p>
          <a:p>
            <a:pPr marL="342900" indent="-342900" eaLnBrk="0" hangingPunct="0">
              <a:spcBef>
                <a:spcPct val="20000"/>
              </a:spcBef>
            </a:pPr>
            <a:r>
              <a:rPr kumimoji="0" lang="ja-JP" altLang="en-US" sz="2800">
                <a:solidFill>
                  <a:srgbClr val="000000"/>
                </a:solidFill>
                <a:latin typeface="MS UI Gothic" pitchFamily="50" charset="-128"/>
                <a:ea typeface="MS UI Gothic" pitchFamily="50" charset="-128"/>
              </a:rPr>
              <a:t>　　る成績だが</a:t>
            </a:r>
            <a:r>
              <a:rPr kumimoji="0" lang="en-US" altLang="ja-JP" sz="2800">
                <a:solidFill>
                  <a:srgbClr val="000000"/>
                </a:solidFill>
                <a:latin typeface="MS UI Gothic" pitchFamily="50" charset="-128"/>
                <a:ea typeface="MS UI Gothic" pitchFamily="50" charset="-128"/>
              </a:rPr>
              <a:t>…</a:t>
            </a:r>
          </a:p>
          <a:p>
            <a:pPr marL="342900" indent="-342900" eaLnBrk="0" hangingPunct="0">
              <a:spcBef>
                <a:spcPct val="20000"/>
              </a:spcBef>
            </a:pPr>
            <a:r>
              <a:rPr kumimoji="0" lang="ja-JP" altLang="en-US" sz="2800">
                <a:solidFill>
                  <a:srgbClr val="000000"/>
                </a:solidFill>
                <a:latin typeface="MS UI Gothic" pitchFamily="50" charset="-128"/>
                <a:ea typeface="MS UI Gothic" pitchFamily="50" charset="-128"/>
              </a:rPr>
              <a:t>□</a:t>
            </a:r>
            <a:r>
              <a:rPr kumimoji="0" lang="en-US" altLang="ja-JP" sz="2800">
                <a:solidFill>
                  <a:srgbClr val="000000"/>
                </a:solidFill>
                <a:latin typeface="MS UI Gothic" pitchFamily="50" charset="-128"/>
                <a:ea typeface="MS UI Gothic" pitchFamily="50" charset="-128"/>
              </a:rPr>
              <a:t>『</a:t>
            </a:r>
            <a:r>
              <a:rPr kumimoji="0" lang="ja-JP" altLang="en-US" sz="2800">
                <a:solidFill>
                  <a:srgbClr val="000000"/>
                </a:solidFill>
                <a:latin typeface="MS UI Gothic" pitchFamily="50" charset="-128"/>
                <a:ea typeface="MS UI Gothic" pitchFamily="50" charset="-128"/>
              </a:rPr>
              <a:t>イケメンですね</a:t>
            </a:r>
            <a:r>
              <a:rPr kumimoji="0" lang="en-US" altLang="ja-JP" sz="2800">
                <a:solidFill>
                  <a:srgbClr val="000000"/>
                </a:solidFill>
                <a:latin typeface="MS UI Gothic" pitchFamily="50" charset="-128"/>
                <a:ea typeface="MS UI Gothic" pitchFamily="50" charset="-128"/>
              </a:rPr>
              <a:t>』</a:t>
            </a:r>
            <a:r>
              <a:rPr kumimoji="0" lang="ja-JP" altLang="en-US" sz="2800">
                <a:solidFill>
                  <a:srgbClr val="000000"/>
                </a:solidFill>
                <a:latin typeface="MS UI Gothic" pitchFamily="50" charset="-128"/>
                <a:ea typeface="MS UI Gothic" pitchFamily="50" charset="-128"/>
              </a:rPr>
              <a:t>、</a:t>
            </a:r>
            <a:r>
              <a:rPr kumimoji="0" lang="en-US" altLang="ja-JP" sz="2800">
                <a:solidFill>
                  <a:srgbClr val="000000"/>
                </a:solidFill>
                <a:latin typeface="MS UI Gothic" pitchFamily="50" charset="-128"/>
                <a:ea typeface="MS UI Gothic" pitchFamily="50" charset="-128"/>
              </a:rPr>
              <a:t>『</a:t>
            </a:r>
            <a:r>
              <a:rPr kumimoji="0" lang="ja-JP" altLang="en-US" sz="2800">
                <a:solidFill>
                  <a:srgbClr val="000000"/>
                </a:solidFill>
                <a:latin typeface="MS UI Gothic" pitchFamily="50" charset="-128"/>
                <a:ea typeface="MS UI Gothic" pitchFamily="50" charset="-128"/>
              </a:rPr>
              <a:t>ドリームハイ</a:t>
            </a:r>
            <a:r>
              <a:rPr kumimoji="0" lang="en-US" altLang="ja-JP" sz="2800">
                <a:solidFill>
                  <a:srgbClr val="000000"/>
                </a:solidFill>
                <a:latin typeface="MS UI Gothic" pitchFamily="50" charset="-128"/>
                <a:ea typeface="MS UI Gothic" pitchFamily="50" charset="-128"/>
              </a:rPr>
              <a:t>Ⅰ』</a:t>
            </a:r>
            <a:r>
              <a:rPr kumimoji="0" lang="ja-JP" altLang="en-US" sz="2800">
                <a:solidFill>
                  <a:srgbClr val="000000"/>
                </a:solidFill>
                <a:latin typeface="MS UI Gothic" pitchFamily="50" charset="-128"/>
                <a:ea typeface="MS UI Gothic" pitchFamily="50" charset="-128"/>
              </a:rPr>
              <a:t>などで若者を取り組む</a:t>
            </a:r>
            <a:endParaRPr kumimoji="0" lang="en-US" altLang="ko-KR" sz="2800">
              <a:solidFill>
                <a:srgbClr val="000000"/>
              </a:solidFill>
              <a:latin typeface="MS UI Gothic" pitchFamily="50" charset="-128"/>
              <a:ea typeface="MS UI Gothic" pitchFamily="50" charset="-128"/>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18</a:t>
            </a:fld>
            <a:endParaRPr lang="en-US" altLang="ja-JP"/>
          </a:p>
        </p:txBody>
      </p:sp>
    </p:spTree>
    <p:extLst>
      <p:ext uri="{BB962C8B-B14F-4D97-AF65-F5344CB8AC3E}">
        <p14:creationId xmlns:p14="http://schemas.microsoft.com/office/powerpoint/2010/main" val="207011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9"/>
          <p:cNvSpPr txBox="1">
            <a:spLocks/>
          </p:cNvSpPr>
          <p:nvPr/>
        </p:nvSpPr>
        <p:spPr>
          <a:xfrm>
            <a:off x="1000125" y="500063"/>
            <a:ext cx="7186613" cy="725487"/>
          </a:xfrm>
          <a:prstGeom prst="rect">
            <a:avLst/>
          </a:prstGeom>
        </p:spPr>
        <p:txBody>
          <a:bodyPr>
            <a:normAutofit/>
          </a:bodyPr>
          <a:lstStyle/>
          <a:p>
            <a:pPr algn="ctr" fontAlgn="auto">
              <a:spcAft>
                <a:spcPts val="0"/>
              </a:spcAft>
              <a:defRPr/>
            </a:pPr>
            <a:r>
              <a:rPr kumimoji="0" lang="ja-JP" altLang="en-US" sz="3600" dirty="0">
                <a:solidFill>
                  <a:prstClr val="black"/>
                </a:solidFill>
                <a:effectLst>
                  <a:outerShdw blurRad="139700" dist="63500" dir="4080000" sx="101000" sy="101000" algn="tl" rotWithShape="0">
                    <a:prstClr val="black">
                      <a:alpha val="22000"/>
                    </a:prstClr>
                  </a:outerShdw>
                </a:effectLst>
                <a:latin typeface="MS UI Gothic" pitchFamily="50" charset="-128"/>
                <a:ea typeface="MS UI Gothic" pitchFamily="50" charset="-128"/>
              </a:rPr>
              <a:t>日本への</a:t>
            </a:r>
            <a:r>
              <a:rPr kumimoji="0" lang="en-US" altLang="ja-JP" sz="3600" dirty="0">
                <a:solidFill>
                  <a:prstClr val="black"/>
                </a:solidFill>
                <a:effectLst>
                  <a:outerShdw blurRad="139700" dist="63500" dir="4080000" sx="101000" sy="101000" algn="tl" rotWithShape="0">
                    <a:prstClr val="black">
                      <a:alpha val="22000"/>
                    </a:prstClr>
                  </a:outerShdw>
                </a:effectLst>
                <a:latin typeface="MS UI Gothic" pitchFamily="50" charset="-128"/>
                <a:ea typeface="MS UI Gothic" pitchFamily="50" charset="-128"/>
              </a:rPr>
              <a:t>K-POP</a:t>
            </a:r>
            <a:r>
              <a:rPr kumimoji="0" lang="ja-JP" altLang="en-US" sz="3600" dirty="0">
                <a:solidFill>
                  <a:prstClr val="black"/>
                </a:solidFill>
                <a:effectLst>
                  <a:outerShdw blurRad="139700" dist="63500" dir="4080000" sx="101000" sy="101000" algn="tl" rotWithShape="0">
                    <a:prstClr val="black">
                      <a:alpha val="22000"/>
                    </a:prstClr>
                  </a:outerShdw>
                </a:effectLst>
                <a:latin typeface="MS UI Gothic" pitchFamily="50" charset="-128"/>
                <a:ea typeface="MS UI Gothic" pitchFamily="50" charset="-128"/>
              </a:rPr>
              <a:t>輸出額</a:t>
            </a:r>
            <a:r>
              <a:rPr kumimoji="0" lang="ko-KR" altLang="en-US" sz="3600" dirty="0">
                <a:solidFill>
                  <a:prstClr val="black"/>
                </a:solidFill>
                <a:effectLst>
                  <a:outerShdw blurRad="139700" dist="63500" dir="4080000" sx="101000" sy="101000" algn="tl" rotWithShape="0">
                    <a:prstClr val="black">
                      <a:alpha val="22000"/>
                    </a:prstClr>
                  </a:outerShdw>
                </a:effectLst>
                <a:latin typeface="MS UI Gothic" pitchFamily="50" charset="-128"/>
                <a:ea typeface="HY견고딕" pitchFamily="18" charset="-127"/>
              </a:rPr>
              <a:t> </a:t>
            </a:r>
          </a:p>
        </p:txBody>
      </p:sp>
      <p:sp>
        <p:nvSpPr>
          <p:cNvPr id="24583" name="Rectangle 7"/>
          <p:cNvSpPr>
            <a:spLocks noChangeArrowheads="1"/>
          </p:cNvSpPr>
          <p:nvPr/>
        </p:nvSpPr>
        <p:spPr bwMode="auto">
          <a:xfrm>
            <a:off x="8675688" y="6453188"/>
            <a:ext cx="431800" cy="333375"/>
          </a:xfrm>
          <a:prstGeom prst="rect">
            <a:avLst/>
          </a:prstGeom>
          <a:noFill/>
          <a:ln w="9525">
            <a:noFill/>
            <a:miter lim="800000"/>
            <a:headEnd/>
            <a:tailEnd/>
          </a:ln>
          <a:effectLst>
            <a:prstShdw prst="shdw18" dist="17961" dir="13500000">
              <a:schemeClr val="accent1">
                <a:gamma/>
                <a:shade val="60000"/>
                <a:invGamma/>
              </a:schemeClr>
            </a:prstShdw>
          </a:effectLst>
        </p:spPr>
        <p:txBody>
          <a:bodyPr wrap="none" anchor="ctr"/>
          <a:lstStyle/>
          <a:p>
            <a:pPr algn="ctr">
              <a:defRPr/>
            </a:pPr>
            <a:endParaRPr lang="en-US" altLang="ko-KR" sz="1400" b="1" dirty="0">
              <a:solidFill>
                <a:prstClr val="black"/>
              </a:solidFill>
              <a:latin typeface="굴림" pitchFamily="50" charset="-127"/>
              <a:ea typeface="굴림" pitchFamily="50" charset="-127"/>
            </a:endParaRPr>
          </a:p>
        </p:txBody>
      </p:sp>
      <p:sp>
        <p:nvSpPr>
          <p:cNvPr id="46084" name="내용 개체 틀 2"/>
          <p:cNvSpPr txBox="1">
            <a:spLocks/>
          </p:cNvSpPr>
          <p:nvPr/>
        </p:nvSpPr>
        <p:spPr bwMode="auto">
          <a:xfrm>
            <a:off x="428625" y="1714500"/>
            <a:ext cx="82296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eaLnBrk="1" hangingPunct="1">
              <a:spcBef>
                <a:spcPct val="20000"/>
              </a:spcBef>
              <a:buFont typeface="Arial" pitchFamily="34" charset="0"/>
              <a:buChar char="•"/>
            </a:pPr>
            <a:endParaRPr kumimoji="0" lang="en-US" altLang="ko-KR" sz="2000">
              <a:solidFill>
                <a:srgbClr val="17375E"/>
              </a:solidFill>
              <a:latin typeface="HY강B" pitchFamily="18" charset="-127"/>
              <a:ea typeface="HY강B" pitchFamily="18" charset="-127"/>
            </a:endParaRPr>
          </a:p>
          <a:p>
            <a:pPr eaLnBrk="1" hangingPunct="1">
              <a:spcBef>
                <a:spcPct val="20000"/>
              </a:spcBef>
            </a:pPr>
            <a:r>
              <a:rPr kumimoji="0" lang="ko-KR" altLang="en-US" sz="2000" b="1">
                <a:solidFill>
                  <a:srgbClr val="17375E"/>
                </a:solidFill>
                <a:latin typeface="HY강B" pitchFamily="18" charset="-127"/>
                <a:ea typeface="HY강B" pitchFamily="18" charset="-127"/>
              </a:rPr>
              <a:t>      </a:t>
            </a:r>
          </a:p>
        </p:txBody>
      </p:sp>
      <p:pic>
        <p:nvPicPr>
          <p:cNvPr id="4608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3213100"/>
            <a:ext cx="3814763" cy="357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sp>
        <p:nvSpPr>
          <p:cNvPr id="46086" name="角丸四角形 2"/>
          <p:cNvSpPr>
            <a:spLocks noChangeArrowheads="1"/>
          </p:cNvSpPr>
          <p:nvPr/>
        </p:nvSpPr>
        <p:spPr bwMode="auto">
          <a:xfrm>
            <a:off x="428625" y="1225550"/>
            <a:ext cx="8462963" cy="1987550"/>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marL="342900" indent="-342900" eaLnBrk="0" hangingPunct="0">
              <a:spcBef>
                <a:spcPct val="20000"/>
              </a:spcBef>
            </a:pPr>
            <a:r>
              <a:rPr kumimoji="0" lang="ja-JP" altLang="en-US" sz="2400">
                <a:latin typeface="MS UI Gothic" pitchFamily="50" charset="-128"/>
                <a:ea typeface="MS UI Gothic" pitchFamily="50" charset="-128"/>
              </a:rPr>
              <a:t>□昨年日本での</a:t>
            </a:r>
            <a:r>
              <a:rPr kumimoji="0" lang="en-US" altLang="ja-JP" sz="2400">
                <a:latin typeface="MS UI Gothic" pitchFamily="50" charset="-128"/>
                <a:ea typeface="MS UI Gothic" pitchFamily="50" charset="-128"/>
              </a:rPr>
              <a:t>K-POP</a:t>
            </a:r>
            <a:r>
              <a:rPr kumimoji="0" lang="ja-JP" altLang="en-US" sz="2400">
                <a:latin typeface="MS UI Gothic" pitchFamily="50" charset="-128"/>
                <a:ea typeface="MS UI Gothic" pitchFamily="50" charset="-128"/>
              </a:rPr>
              <a:t>ブームにより音盤と音源などの輸出額が一気に増加</a:t>
            </a:r>
            <a:endParaRPr kumimoji="0" lang="en-US" altLang="ja-JP" sz="2400">
              <a:latin typeface="MS UI Gothic" pitchFamily="50" charset="-128"/>
              <a:ea typeface="MS UI Gothic" pitchFamily="50" charset="-128"/>
            </a:endParaRPr>
          </a:p>
          <a:p>
            <a:pPr marL="342900" indent="-342900" eaLnBrk="0" hangingPunct="0">
              <a:spcBef>
                <a:spcPct val="20000"/>
              </a:spcBef>
            </a:pPr>
            <a:r>
              <a:rPr kumimoji="0" lang="ja-JP" altLang="en-US" sz="2400">
                <a:latin typeface="MS UI Gothic" pitchFamily="50" charset="-128"/>
                <a:ea typeface="MS UI Gothic" pitchFamily="50" charset="-128"/>
              </a:rPr>
              <a:t>　</a:t>
            </a:r>
            <a:r>
              <a:rPr kumimoji="0" lang="en-US" altLang="ja-JP" sz="2400">
                <a:latin typeface="MS UI Gothic" pitchFamily="50" charset="-128"/>
                <a:ea typeface="MS UI Gothic" pitchFamily="50" charset="-128"/>
              </a:rPr>
              <a:t>-2010</a:t>
            </a:r>
            <a:r>
              <a:rPr kumimoji="0" lang="ja-JP" altLang="en-US" sz="2400">
                <a:latin typeface="MS UI Gothic" pitchFamily="50" charset="-128"/>
                <a:ea typeface="MS UI Gothic" pitchFamily="50" charset="-128"/>
              </a:rPr>
              <a:t>年は</a:t>
            </a:r>
            <a:r>
              <a:rPr kumimoji="0" lang="en-US" altLang="ja-JP" sz="2400">
                <a:latin typeface="MS UI Gothic" pitchFamily="50" charset="-128"/>
                <a:ea typeface="MS UI Gothic" pitchFamily="50" charset="-128"/>
              </a:rPr>
              <a:t>8</a:t>
            </a:r>
            <a:r>
              <a:rPr kumimoji="0" lang="ja-JP" altLang="en-US" sz="2400">
                <a:latin typeface="MS UI Gothic" pitchFamily="50" charset="-128"/>
                <a:ea typeface="MS UI Gothic" pitchFamily="50" charset="-128"/>
              </a:rPr>
              <a:t>、</a:t>
            </a:r>
            <a:r>
              <a:rPr kumimoji="0" lang="en-US" altLang="ja-JP" sz="2400">
                <a:latin typeface="MS UI Gothic" pitchFamily="50" charset="-128"/>
                <a:ea typeface="MS UI Gothic" pitchFamily="50" charset="-128"/>
              </a:rPr>
              <a:t>097</a:t>
            </a:r>
            <a:r>
              <a:rPr kumimoji="0" lang="ja-JP" altLang="en-US" sz="2400">
                <a:latin typeface="MS UI Gothic" pitchFamily="50" charset="-128"/>
                <a:ea typeface="MS UI Gothic" pitchFamily="50" charset="-128"/>
              </a:rPr>
              <a:t>万ドルで前年対比</a:t>
            </a:r>
            <a:r>
              <a:rPr kumimoji="0" lang="en-US" altLang="ja-JP" sz="2400">
                <a:latin typeface="MS UI Gothic" pitchFamily="50" charset="-128"/>
                <a:ea typeface="MS UI Gothic" pitchFamily="50" charset="-128"/>
              </a:rPr>
              <a:t>159%</a:t>
            </a:r>
            <a:r>
              <a:rPr kumimoji="0" lang="ja-JP" altLang="en-US" sz="2400">
                <a:latin typeface="MS UI Gothic" pitchFamily="50" charset="-128"/>
                <a:ea typeface="MS UI Gothic" pitchFamily="50" charset="-128"/>
              </a:rPr>
              <a:t>も増える</a:t>
            </a:r>
            <a:endParaRPr kumimoji="0" lang="en-US" altLang="ja-JP" sz="2400">
              <a:latin typeface="MS UI Gothic" pitchFamily="50" charset="-128"/>
              <a:ea typeface="MS UI Gothic" pitchFamily="50" charset="-128"/>
            </a:endParaRPr>
          </a:p>
          <a:p>
            <a:pPr marL="342900" indent="-342900" eaLnBrk="0" hangingPunct="0">
              <a:spcBef>
                <a:spcPct val="20000"/>
              </a:spcBef>
            </a:pPr>
            <a:r>
              <a:rPr kumimoji="0" lang="ja-JP" altLang="en-US" sz="2400">
                <a:latin typeface="MS UI Gothic" pitchFamily="50" charset="-128"/>
                <a:ea typeface="MS UI Gothic" pitchFamily="50" charset="-128"/>
              </a:rPr>
              <a:t>□対日本は全体の</a:t>
            </a:r>
            <a:r>
              <a:rPr kumimoji="0" lang="en-US" altLang="ja-JP" sz="2400">
                <a:latin typeface="MS UI Gothic" pitchFamily="50" charset="-128"/>
                <a:ea typeface="MS UI Gothic" pitchFamily="50" charset="-128"/>
              </a:rPr>
              <a:t>7</a:t>
            </a:r>
            <a:r>
              <a:rPr kumimoji="0" lang="ja-JP" altLang="en-US" sz="2400">
                <a:latin typeface="MS UI Gothic" pitchFamily="50" charset="-128"/>
                <a:ea typeface="MS UI Gothic" pitchFamily="50" charset="-128"/>
              </a:rPr>
              <a:t>割以上とされ</a:t>
            </a:r>
            <a:r>
              <a:rPr kumimoji="0" lang="en-US" altLang="ja-JP" sz="2400">
                <a:latin typeface="MS UI Gothic" pitchFamily="50" charset="-128"/>
                <a:ea typeface="MS UI Gothic" pitchFamily="50" charset="-128"/>
              </a:rPr>
              <a:t>5</a:t>
            </a:r>
            <a:r>
              <a:rPr kumimoji="0" lang="ja-JP" altLang="en-US" sz="2400">
                <a:latin typeface="MS UI Gothic" pitchFamily="50" charset="-128"/>
                <a:ea typeface="MS UI Gothic" pitchFamily="50" charset="-128"/>
              </a:rPr>
              <a:t>、</a:t>
            </a:r>
            <a:r>
              <a:rPr kumimoji="0" lang="en-US" altLang="ja-JP" sz="2400">
                <a:latin typeface="MS UI Gothic" pitchFamily="50" charset="-128"/>
                <a:ea typeface="MS UI Gothic" pitchFamily="50" charset="-128"/>
              </a:rPr>
              <a:t>600</a:t>
            </a:r>
            <a:r>
              <a:rPr kumimoji="0" lang="ja-JP" altLang="en-US" sz="2400">
                <a:latin typeface="MS UI Gothic" pitchFamily="50" charset="-128"/>
                <a:ea typeface="MS UI Gothic" pitchFamily="50" charset="-128"/>
              </a:rPr>
              <a:t>万ドル以上と推定</a:t>
            </a:r>
            <a:endParaRPr lang="ja-JP" altLang="en-US" sz="2400">
              <a:latin typeface="MS UI Gothic" pitchFamily="50" charset="-128"/>
              <a:ea typeface="MS UI Gothic" pitchFamily="50" charset="-128"/>
            </a:endParaRPr>
          </a:p>
        </p:txBody>
      </p:sp>
      <p:sp>
        <p:nvSpPr>
          <p:cNvPr id="2" name="テキスト ボックス 1"/>
          <p:cNvSpPr txBox="1"/>
          <p:nvPr/>
        </p:nvSpPr>
        <p:spPr>
          <a:xfrm>
            <a:off x="1187450" y="3644900"/>
            <a:ext cx="2563813" cy="504825"/>
          </a:xfrm>
          <a:prstGeom prst="rect">
            <a:avLst/>
          </a:prstGeom>
        </p:spPr>
        <p:txBody>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eaLnBrk="1" hangingPunct="1">
              <a:defRPr/>
            </a:pPr>
            <a:r>
              <a:rPr kumimoji="0" lang="ja-JP" altLang="en-US" sz="1400" b="1">
                <a:solidFill>
                  <a:srgbClr val="17375E"/>
                </a:solidFill>
                <a:effectLst>
                  <a:outerShdw blurRad="38100" dist="38100" dir="2700000" algn="tl">
                    <a:srgbClr val="C0C0C0"/>
                  </a:outerShdw>
                </a:effectLst>
                <a:latin typeface="ＭＳ Ｐゴシック" pitchFamily="50" charset="-128"/>
                <a:ea typeface="ＭＳ Ｐゴシック" pitchFamily="50" charset="-128"/>
              </a:rPr>
              <a:t>出所：韓国コンテンツ振興院</a:t>
            </a:r>
          </a:p>
        </p:txBody>
      </p:sp>
      <p:pic>
        <p:nvPicPr>
          <p:cNvPr id="4608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213100"/>
            <a:ext cx="5126037" cy="357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13500000" algn="ctr" rotWithShape="0">
                    <a:srgbClr val="2F4D71"/>
                  </a:outerShdw>
                </a:effectLst>
              </a14:hiddenEffects>
            </a:ext>
          </a:extLst>
        </p:spPr>
      </p:pic>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19</a:t>
            </a:fld>
            <a:endParaRPr lang="en-US" altLang="ja-JP"/>
          </a:p>
        </p:txBody>
      </p:sp>
    </p:spTree>
    <p:extLst>
      <p:ext uri="{BB962C8B-B14F-4D97-AF65-F5344CB8AC3E}">
        <p14:creationId xmlns:p14="http://schemas.microsoft.com/office/powerpoint/2010/main" val="63762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bwMode="auto">
          <a:xfrm>
            <a:off x="2195736" y="1401763"/>
            <a:ext cx="2664296" cy="1739205"/>
          </a:xfrm>
          <a:prstGeom prst="roundRect">
            <a:avLst/>
          </a:prstGeom>
          <a:grpFill/>
          <a:ln w="12700" algn="ctr">
            <a:noFill/>
            <a:round/>
            <a:headEnd/>
            <a:tailEnd/>
          </a:ln>
          <a:effectLst/>
        </p:spPr>
        <p:txBody>
          <a:bodyPr anchor="ctr"/>
          <a:lstStyle/>
          <a:p>
            <a:pPr algn="ctr">
              <a:defRPr/>
            </a:pPr>
            <a:endParaRPr lang="ja-JP" altLang="en-US">
              <a:solidFill>
                <a:prstClr val="black"/>
              </a:solidFill>
            </a:endParaRPr>
          </a:p>
        </p:txBody>
      </p:sp>
      <p:sp>
        <p:nvSpPr>
          <p:cNvPr id="6" name="正方形/長方形 5"/>
          <p:cNvSpPr/>
          <p:nvPr/>
        </p:nvSpPr>
        <p:spPr>
          <a:xfrm>
            <a:off x="539750" y="1268413"/>
            <a:ext cx="8064500" cy="1582737"/>
          </a:xfrm>
          <a:prstGeom prst="rect">
            <a:avLst/>
          </a:prstGeom>
        </p:spPr>
        <p:txBody>
          <a:bodyPr>
            <a:spAutoFit/>
          </a:bodyPr>
          <a:lstStyle/>
          <a:p>
            <a:pPr marL="342900" indent="-342900" algn="ctr">
              <a:spcBef>
                <a:spcPct val="20000"/>
              </a:spcBef>
              <a:buClr>
                <a:srgbClr val="0000FF"/>
              </a:buClr>
              <a:buSzPct val="70000"/>
              <a:defRPr/>
            </a:pPr>
            <a:r>
              <a:rPr kumimoji="0" lang="ja-JP" altLang="en-US" sz="4400">
                <a:solidFill>
                  <a:srgbClr val="17375E"/>
                </a:solidFill>
                <a:effectLst>
                  <a:outerShdw blurRad="38100" dist="38100" dir="2700000" algn="tl">
                    <a:srgbClr val="C0C0C0"/>
                  </a:outerShdw>
                </a:effectLst>
                <a:latin typeface="ＭＳ Ｐゴシック" pitchFamily="50" charset="-128"/>
                <a:ea typeface="ＭＳ Ｐゴシック" pitchFamily="50" charset="-128"/>
              </a:rPr>
              <a:t>韓流の現状から日韓連帯をみる</a:t>
            </a:r>
            <a:endParaRPr kumimoji="0" lang="en-US" altLang="ko-KR" sz="3200">
              <a:solidFill>
                <a:srgbClr val="17375E"/>
              </a:solidFill>
              <a:effectLst>
                <a:outerShdw blurRad="38100" dist="38100" dir="2700000" algn="tl">
                  <a:srgbClr val="C0C0C0"/>
                </a:outerShdw>
              </a:effectLst>
              <a:latin typeface="맑은 고딕" pitchFamily="34" charset="-127"/>
              <a:ea typeface="맑은 고딕" pitchFamily="34" charset="-127"/>
            </a:endParaRPr>
          </a:p>
          <a:p>
            <a:pPr marL="342900" indent="-342900" algn="ctr">
              <a:spcBef>
                <a:spcPct val="20000"/>
              </a:spcBef>
              <a:buClr>
                <a:srgbClr val="0000FF"/>
              </a:buClr>
              <a:buSzPct val="70000"/>
              <a:defRPr/>
            </a:pPr>
            <a:endParaRPr kumimoji="0" lang="en-US" altLang="ko-KR" sz="4400" b="1">
              <a:solidFill>
                <a:srgbClr val="003366"/>
              </a:solidFill>
              <a:latin typeface="맑은 고딕" pitchFamily="34" charset="-127"/>
              <a:ea typeface="맑은 고딕" pitchFamily="34" charset="-127"/>
            </a:endParaRPr>
          </a:p>
        </p:txBody>
      </p:sp>
      <p:sp>
        <p:nvSpPr>
          <p:cNvPr id="7" name="正方形/長方形 6"/>
          <p:cNvSpPr/>
          <p:nvPr/>
        </p:nvSpPr>
        <p:spPr>
          <a:xfrm>
            <a:off x="2339753" y="2492897"/>
            <a:ext cx="3116486" cy="461665"/>
          </a:xfrm>
          <a:prstGeom prst="rect">
            <a:avLst/>
          </a:prstGeom>
        </p:spPr>
        <p:txBody>
          <a:bodyPr wrap="square">
            <a:spAutoFit/>
          </a:bodyPr>
          <a:lstStyle/>
          <a:p>
            <a:pPr marL="342900" indent="-342900" algn="ctr">
              <a:spcBef>
                <a:spcPct val="20000"/>
              </a:spcBef>
              <a:buClr>
                <a:srgbClr val="0000FF"/>
              </a:buClr>
              <a:buSzPct val="70000"/>
              <a:defRPr/>
            </a:pPr>
            <a:r>
              <a:rPr kumimoji="0" lang="en-US" altLang="ja-JP" sz="2400" b="1" dirty="0">
                <a:solidFill>
                  <a:srgbClr val="003366"/>
                </a:solidFill>
                <a:latin typeface="+mn-ea"/>
                <a:ea typeface="+mn-ea"/>
              </a:rPr>
              <a:t>2012</a:t>
            </a:r>
            <a:r>
              <a:rPr kumimoji="0" lang="en-US" altLang="ko-KR" sz="2400" b="1" dirty="0">
                <a:solidFill>
                  <a:srgbClr val="003366"/>
                </a:solidFill>
                <a:latin typeface="+mn-ea"/>
                <a:ea typeface="+mn-ea"/>
              </a:rPr>
              <a:t>. </a:t>
            </a:r>
            <a:r>
              <a:rPr kumimoji="0" lang="en-US" altLang="ja-JP" sz="2400" b="1" dirty="0">
                <a:solidFill>
                  <a:srgbClr val="003366"/>
                </a:solidFill>
                <a:latin typeface="+mn-ea"/>
                <a:ea typeface="+mn-ea"/>
              </a:rPr>
              <a:t>1</a:t>
            </a:r>
            <a:r>
              <a:rPr kumimoji="0" lang="en-US" altLang="ko-KR" sz="2400" b="1" dirty="0">
                <a:solidFill>
                  <a:srgbClr val="003366"/>
                </a:solidFill>
                <a:latin typeface="+mn-ea"/>
                <a:ea typeface="+mn-ea"/>
              </a:rPr>
              <a:t>.</a:t>
            </a:r>
            <a:r>
              <a:rPr kumimoji="0" lang="en-US" altLang="ja-JP" sz="2400" b="1" dirty="0">
                <a:solidFill>
                  <a:srgbClr val="003366"/>
                </a:solidFill>
                <a:latin typeface="+mn-ea"/>
                <a:ea typeface="+mn-ea"/>
              </a:rPr>
              <a:t>12</a:t>
            </a:r>
            <a:endParaRPr kumimoji="0" lang="en-US" altLang="ko-KR" sz="2400" b="1" dirty="0">
              <a:solidFill>
                <a:srgbClr val="FF6600"/>
              </a:solidFill>
              <a:latin typeface="+mn-ea"/>
              <a:ea typeface="+mn-ea"/>
            </a:endParaRPr>
          </a:p>
        </p:txBody>
      </p:sp>
      <p:sp>
        <p:nvSpPr>
          <p:cNvPr id="29701" name="正方形/長方形 7"/>
          <p:cNvSpPr>
            <a:spLocks noChangeArrowheads="1"/>
          </p:cNvSpPr>
          <p:nvPr/>
        </p:nvSpPr>
        <p:spPr bwMode="auto">
          <a:xfrm>
            <a:off x="971550" y="4146550"/>
            <a:ext cx="6913563"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ctr">
              <a:spcBef>
                <a:spcPct val="20000"/>
              </a:spcBef>
              <a:buClr>
                <a:srgbClr val="0000FF"/>
              </a:buClr>
              <a:buSzPct val="70000"/>
            </a:pPr>
            <a:r>
              <a:rPr kumimoji="0" lang="ja-JP" altLang="en-US" sz="2800" b="1">
                <a:solidFill>
                  <a:srgbClr val="003366"/>
                </a:solidFill>
                <a:latin typeface="ＭＳ Ｐゴシック" pitchFamily="50" charset="-128"/>
                <a:ea typeface="ＭＳ Ｐゴシック" pitchFamily="50" charset="-128"/>
                <a:cs typeface="한컴바탕" pitchFamily="18" charset="2"/>
              </a:rPr>
              <a:t>韓国コンテンツ振興院　</a:t>
            </a:r>
            <a:endParaRPr kumimoji="0" lang="en-US" altLang="ja-JP" sz="2800" b="1">
              <a:solidFill>
                <a:srgbClr val="003366"/>
              </a:solidFill>
              <a:latin typeface="ＭＳ Ｐゴシック" pitchFamily="50" charset="-128"/>
              <a:ea typeface="ＭＳ Ｐゴシック" pitchFamily="50" charset="-128"/>
              <a:cs typeface="한컴바탕" pitchFamily="18" charset="2"/>
            </a:endParaRPr>
          </a:p>
          <a:p>
            <a:pPr marL="342900" indent="-342900" algn="ctr">
              <a:spcBef>
                <a:spcPct val="20000"/>
              </a:spcBef>
              <a:buClr>
                <a:srgbClr val="0000FF"/>
              </a:buClr>
              <a:buSzPct val="70000"/>
            </a:pPr>
            <a:r>
              <a:rPr kumimoji="0" lang="ja-JP" altLang="en-US" sz="2800" b="1">
                <a:solidFill>
                  <a:srgbClr val="003366"/>
                </a:solidFill>
                <a:latin typeface="ＭＳ Ｐゴシック" pitchFamily="50" charset="-128"/>
                <a:ea typeface="ＭＳ Ｐゴシック" pitchFamily="50" charset="-128"/>
                <a:cs typeface="한컴바탕" pitchFamily="18" charset="2"/>
              </a:rPr>
              <a:t>日本事務所  所長</a:t>
            </a:r>
            <a:endParaRPr kumimoji="0" lang="en-US" altLang="ja-JP" sz="2800" b="1">
              <a:solidFill>
                <a:srgbClr val="003366"/>
              </a:solidFill>
              <a:latin typeface="ＭＳ Ｐゴシック" pitchFamily="50" charset="-128"/>
              <a:ea typeface="ＭＳ Ｐゴシック" pitchFamily="50" charset="-128"/>
              <a:cs typeface="한컴바탕" pitchFamily="18" charset="2"/>
            </a:endParaRPr>
          </a:p>
          <a:p>
            <a:pPr marL="342900" indent="-342900" algn="ctr">
              <a:spcBef>
                <a:spcPct val="20000"/>
              </a:spcBef>
              <a:buClr>
                <a:srgbClr val="0000FF"/>
              </a:buClr>
              <a:buSzPct val="70000"/>
            </a:pPr>
            <a:r>
              <a:rPr kumimoji="0" lang="ja-JP" altLang="en-US" sz="2800" b="1">
                <a:solidFill>
                  <a:srgbClr val="003366"/>
                </a:solidFill>
                <a:latin typeface="ＭＳ Ｐゴシック" pitchFamily="50" charset="-128"/>
                <a:ea typeface="ＭＳ Ｐゴシック" pitchFamily="50" charset="-128"/>
                <a:cs typeface="한컴바탕" pitchFamily="18" charset="2"/>
              </a:rPr>
              <a:t>金泳徳</a:t>
            </a:r>
            <a:endParaRPr kumimoji="0" lang="en-US" altLang="ja-JP" sz="2800" b="1">
              <a:solidFill>
                <a:srgbClr val="003366"/>
              </a:solidFill>
              <a:latin typeface="ＭＳ Ｐゴシック" pitchFamily="50" charset="-128"/>
              <a:ea typeface="ＭＳ Ｐゴシック" pitchFamily="50" charset="-128"/>
              <a:cs typeface="한컴바탕" pitchFamily="18" charset="2"/>
            </a:endParaRPr>
          </a:p>
          <a:p>
            <a:pPr marL="342900" indent="-342900" algn="ctr">
              <a:spcBef>
                <a:spcPct val="20000"/>
              </a:spcBef>
              <a:buClr>
                <a:srgbClr val="0000FF"/>
              </a:buClr>
              <a:buSzPct val="70000"/>
              <a:buFont typeface="한컴바탕" pitchFamily="18" charset="2"/>
              <a:buChar char="　"/>
            </a:pPr>
            <a:r>
              <a:rPr kumimoji="0" lang="ja-JP" altLang="en-US" sz="2800" b="1">
                <a:solidFill>
                  <a:srgbClr val="003366"/>
                </a:solidFill>
                <a:latin typeface="ＭＳ Ｐゴシック" pitchFamily="50" charset="-128"/>
                <a:ea typeface="ＭＳ Ｐゴシック" pitchFamily="50" charset="-128"/>
                <a:cs typeface="한컴바탕" pitchFamily="18" charset="2"/>
              </a:rPr>
              <a:t>（</a:t>
            </a:r>
            <a:r>
              <a:rPr kumimoji="0" lang="en-US" altLang="ja-JP" sz="2800" b="1">
                <a:solidFill>
                  <a:srgbClr val="003366"/>
                </a:solidFill>
                <a:latin typeface="ＭＳ Ｐゴシック" pitchFamily="50" charset="-128"/>
                <a:ea typeface="ＭＳ Ｐゴシック" pitchFamily="50" charset="-128"/>
                <a:cs typeface="한컴바탕" pitchFamily="18" charset="2"/>
                <a:hlinkClick r:id="rId2"/>
              </a:rPr>
              <a:t>kimyd@kocca.kr</a:t>
            </a:r>
            <a:r>
              <a:rPr kumimoji="0" lang="ja-JP" altLang="en-US" sz="2800" b="1">
                <a:solidFill>
                  <a:srgbClr val="003366"/>
                </a:solidFill>
                <a:latin typeface="ＭＳ Ｐゴシック" pitchFamily="50" charset="-128"/>
                <a:ea typeface="ＭＳ Ｐゴシック" pitchFamily="50" charset="-128"/>
                <a:cs typeface="한컴바탕" pitchFamily="18" charset="2"/>
              </a:rPr>
              <a:t>）</a:t>
            </a:r>
            <a:endParaRPr kumimoji="0" lang="en-US" altLang="ko-KR" sz="2800" b="1">
              <a:solidFill>
                <a:srgbClr val="003366"/>
              </a:solidFill>
              <a:latin typeface="맑은 고딕" pitchFamily="34" charset="-127"/>
              <a:ea typeface="맑은 고딕" pitchFamily="34" charset="-127"/>
              <a:cs typeface="한컴바탕" pitchFamily="18" charset="2"/>
            </a:endParaRPr>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4" name="スライド番号プレースホルダー 3"/>
          <p:cNvSpPr>
            <a:spLocks noGrp="1"/>
          </p:cNvSpPr>
          <p:nvPr>
            <p:ph type="sldNum" sz="quarter" idx="12"/>
          </p:nvPr>
        </p:nvSpPr>
        <p:spPr/>
        <p:txBody>
          <a:bodyPr/>
          <a:lstStyle/>
          <a:p>
            <a:pPr>
              <a:defRPr/>
            </a:pPr>
            <a:fld id="{061A7669-0E87-498A-BA50-7FB9200DF55F}" type="slidenum">
              <a:rPr lang="en-US" altLang="ja-JP" smtClean="0"/>
              <a:pPr>
                <a:defRPr/>
              </a:pPr>
              <a:t>2</a:t>
            </a:fld>
            <a:endParaRPr lang="en-US" altLang="ja-JP"/>
          </a:p>
        </p:txBody>
      </p:sp>
    </p:spTree>
    <p:extLst>
      <p:ext uri="{BB962C8B-B14F-4D97-AF65-F5344CB8AC3E}">
        <p14:creationId xmlns:p14="http://schemas.microsoft.com/office/powerpoint/2010/main" val="2530731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角丸四角形 4"/>
          <p:cNvSpPr>
            <a:spLocks noChangeArrowheads="1"/>
          </p:cNvSpPr>
          <p:nvPr/>
        </p:nvSpPr>
        <p:spPr bwMode="auto">
          <a:xfrm>
            <a:off x="307975" y="981075"/>
            <a:ext cx="8728075" cy="5761038"/>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endParaRPr lang="en-US" altLang="ja-JP" sz="2800">
              <a:latin typeface="MS UI Gothic" pitchFamily="50" charset="-128"/>
              <a:ea typeface="MS UI Gothic" pitchFamily="50" charset="-128"/>
            </a:endParaRPr>
          </a:p>
          <a:p>
            <a:r>
              <a:rPr lang="ja-JP" altLang="en-US" sz="2400">
                <a:latin typeface="MS UI Gothic" pitchFamily="50" charset="-128"/>
                <a:ea typeface="MS UI Gothic" pitchFamily="50" charset="-128"/>
              </a:rPr>
              <a:t>□前年より約</a:t>
            </a:r>
            <a:r>
              <a:rPr lang="en-US" altLang="ja-JP" sz="2400">
                <a:latin typeface="MS UI Gothic" pitchFamily="50" charset="-128"/>
                <a:ea typeface="MS UI Gothic" pitchFamily="50" charset="-128"/>
              </a:rPr>
              <a:t>1.9</a:t>
            </a:r>
            <a:r>
              <a:rPr lang="ja-JP" altLang="en-US" sz="2400">
                <a:latin typeface="MS UI Gothic" pitchFamily="50" charset="-128"/>
                <a:ea typeface="MS UI Gothic" pitchFamily="50" charset="-128"/>
              </a:rPr>
              <a:t>倍増の</a:t>
            </a:r>
            <a:r>
              <a:rPr lang="en-US" altLang="ja-JP" sz="2400">
                <a:latin typeface="MS UI Gothic" pitchFamily="50" charset="-128"/>
                <a:ea typeface="MS UI Gothic" pitchFamily="50" charset="-128"/>
              </a:rPr>
              <a:t>K-POP</a:t>
            </a:r>
            <a:r>
              <a:rPr lang="ja-JP" altLang="en-US" sz="2400">
                <a:latin typeface="MS UI Gothic" pitchFamily="50" charset="-128"/>
                <a:ea typeface="MS UI Gothic" pitchFamily="50" charset="-128"/>
              </a:rPr>
              <a:t>音楽パッケージ市場</a:t>
            </a:r>
            <a:endParaRPr lang="en-US" altLang="ja-JP" sz="2400">
              <a:latin typeface="MS UI Gothic" pitchFamily="50" charset="-128"/>
              <a:ea typeface="MS UI Gothic" pitchFamily="50" charset="-128"/>
            </a:endParaRPr>
          </a:p>
          <a:p>
            <a:endParaRPr lang="en-US" altLang="ja-JP" sz="2800">
              <a:latin typeface="MS UI Gothic" pitchFamily="50" charset="-128"/>
              <a:ea typeface="MS UI Gothic" pitchFamily="50" charset="-128"/>
            </a:endParaRPr>
          </a:p>
          <a:p>
            <a:endParaRPr lang="en-US" altLang="ja-JP" sz="2800">
              <a:latin typeface="MS UI Gothic" pitchFamily="50" charset="-128"/>
              <a:ea typeface="MS UI Gothic" pitchFamily="50" charset="-128"/>
            </a:endParaRPr>
          </a:p>
          <a:p>
            <a:endParaRPr lang="en-US" altLang="ja-JP" sz="2800">
              <a:latin typeface="MS UI Gothic" pitchFamily="50" charset="-128"/>
              <a:ea typeface="MS UI Gothic" pitchFamily="50" charset="-128"/>
            </a:endParaRPr>
          </a:p>
          <a:p>
            <a:endParaRPr lang="en-US" altLang="ja-JP" sz="2000">
              <a:latin typeface="MS UI Gothic" pitchFamily="50" charset="-128"/>
              <a:ea typeface="MS UI Gothic" pitchFamily="50" charset="-128"/>
            </a:endParaRPr>
          </a:p>
          <a:p>
            <a:r>
              <a:rPr lang="en-US" altLang="ja-JP" sz="1600">
                <a:latin typeface="MS UI Gothic" pitchFamily="50" charset="-128"/>
                <a:ea typeface="MS UI Gothic" pitchFamily="50" charset="-128"/>
              </a:rPr>
              <a:t>※</a:t>
            </a:r>
            <a:r>
              <a:rPr lang="ja-JP" altLang="en-US" sz="1600">
                <a:latin typeface="MS UI Gothic" pitchFamily="50" charset="-128"/>
                <a:ea typeface="MS UI Gothic" pitchFamily="50" charset="-128"/>
              </a:rPr>
              <a:t>出所</a:t>
            </a:r>
            <a:r>
              <a:rPr lang="en-US" altLang="ja-JP" sz="1600">
                <a:latin typeface="MS UI Gothic" pitchFamily="50" charset="-128"/>
                <a:ea typeface="MS UI Gothic" pitchFamily="50" charset="-128"/>
              </a:rPr>
              <a:t>:</a:t>
            </a:r>
            <a:r>
              <a:rPr lang="ja-JP" altLang="en-US" sz="1600">
                <a:latin typeface="MS UI Gothic" pitchFamily="50" charset="-128"/>
                <a:ea typeface="MS UI Gothic" pitchFamily="50" charset="-128"/>
              </a:rPr>
              <a:t>オリコンエンターテインメントマーケット白書</a:t>
            </a:r>
            <a:r>
              <a:rPr lang="en-US" altLang="ja-JP" sz="1600">
                <a:latin typeface="MS UI Gothic" pitchFamily="50" charset="-128"/>
                <a:ea typeface="MS UI Gothic" pitchFamily="50" charset="-128"/>
              </a:rPr>
              <a:t>2009</a:t>
            </a:r>
            <a:r>
              <a:rPr lang="ja-JP" altLang="en-US" sz="1600">
                <a:latin typeface="MS UI Gothic" pitchFamily="50" charset="-128"/>
                <a:ea typeface="MS UI Gothic" pitchFamily="50" charset="-128"/>
              </a:rPr>
              <a:t>・</a:t>
            </a:r>
            <a:r>
              <a:rPr lang="en-US" altLang="ja-JP" sz="1600">
                <a:latin typeface="MS UI Gothic" pitchFamily="50" charset="-128"/>
                <a:ea typeface="MS UI Gothic" pitchFamily="50" charset="-128"/>
              </a:rPr>
              <a:t>2010</a:t>
            </a:r>
          </a:p>
          <a:p>
            <a:endParaRPr lang="en-US" altLang="ja-JP" sz="2000">
              <a:latin typeface="MS UI Gothic" pitchFamily="50" charset="-128"/>
              <a:ea typeface="MS UI Gothic" pitchFamily="50" charset="-128"/>
            </a:endParaRPr>
          </a:p>
          <a:p>
            <a:r>
              <a:rPr lang="ja-JP" altLang="en-US" sz="2400">
                <a:latin typeface="MS UI Gothic" pitchFamily="50" charset="-128"/>
                <a:ea typeface="MS UI Gothic" pitchFamily="50" charset="-128"/>
              </a:rPr>
              <a:t>□韓国語音盤市場の形成</a:t>
            </a:r>
            <a:r>
              <a:rPr lang="en-US" altLang="ja-JP" sz="2400">
                <a:latin typeface="MS UI Gothic" pitchFamily="50" charset="-128"/>
                <a:ea typeface="MS UI Gothic" pitchFamily="50" charset="-128"/>
              </a:rPr>
              <a:t>(2010</a:t>
            </a:r>
            <a:r>
              <a:rPr lang="ja-JP" altLang="en-US" sz="2400">
                <a:latin typeface="MS UI Gothic" pitchFamily="50" charset="-128"/>
                <a:ea typeface="MS UI Gothic" pitchFamily="50" charset="-128"/>
              </a:rPr>
              <a:t>年　</a:t>
            </a:r>
            <a:r>
              <a:rPr lang="en-US" altLang="ja-JP" sz="2400">
                <a:latin typeface="MS UI Gothic" pitchFamily="50" charset="-128"/>
                <a:ea typeface="MS UI Gothic" pitchFamily="50" charset="-128"/>
              </a:rPr>
              <a:t>11</a:t>
            </a:r>
            <a:r>
              <a:rPr lang="ja-JP" altLang="en-US" sz="2400">
                <a:latin typeface="MS UI Gothic" pitchFamily="50" charset="-128"/>
                <a:ea typeface="MS UI Gothic" pitchFamily="50" charset="-128"/>
              </a:rPr>
              <a:t>タイトル、</a:t>
            </a:r>
            <a:r>
              <a:rPr lang="en-US" altLang="ja-JP" sz="2400">
                <a:latin typeface="MS UI Gothic" pitchFamily="50" charset="-128"/>
                <a:ea typeface="MS UI Gothic" pitchFamily="50" charset="-128"/>
              </a:rPr>
              <a:t>22</a:t>
            </a:r>
            <a:r>
              <a:rPr lang="ja-JP" altLang="en-US" sz="2400">
                <a:latin typeface="MS UI Gothic" pitchFamily="50" charset="-128"/>
                <a:ea typeface="MS UI Gothic" pitchFamily="50" charset="-128"/>
              </a:rPr>
              <a:t>万枚</a:t>
            </a:r>
            <a:r>
              <a:rPr lang="en-US" altLang="ja-JP" sz="2400">
                <a:latin typeface="MS UI Gothic" pitchFamily="50" charset="-128"/>
                <a:ea typeface="MS UI Gothic" pitchFamily="50" charset="-128"/>
              </a:rPr>
              <a:t>)</a:t>
            </a:r>
          </a:p>
          <a:p>
            <a:r>
              <a:rPr lang="ja-JP" altLang="en-US" sz="2400">
                <a:latin typeface="MS UI Gothic" pitchFamily="50" charset="-128"/>
                <a:ea typeface="MS UI Gothic" pitchFamily="50" charset="-128"/>
              </a:rPr>
              <a:t>□入場</a:t>
            </a:r>
            <a:r>
              <a:rPr lang="en-US" altLang="ja-JP" sz="2400">
                <a:latin typeface="MS UI Gothic" pitchFamily="50" charset="-128"/>
                <a:ea typeface="MS UI Gothic" pitchFamily="50" charset="-128"/>
              </a:rPr>
              <a:t>1</a:t>
            </a:r>
            <a:r>
              <a:rPr lang="ja-JP" altLang="en-US" sz="2400">
                <a:latin typeface="MS UI Gothic" pitchFamily="50" charset="-128"/>
                <a:ea typeface="MS UI Gothic" pitchFamily="50" charset="-128"/>
              </a:rPr>
              <a:t>万以上の大型公演の増加</a:t>
            </a:r>
            <a:endParaRPr lang="en-US" altLang="ja-JP" sz="2400">
              <a:latin typeface="MS UI Gothic" pitchFamily="50" charset="-128"/>
              <a:ea typeface="MS UI Gothic" pitchFamily="50" charset="-128"/>
            </a:endParaRPr>
          </a:p>
          <a:p>
            <a:r>
              <a:rPr lang="ja-JP" altLang="en-US" sz="2400">
                <a:latin typeface="MS UI Gothic" pitchFamily="50" charset="-128"/>
                <a:ea typeface="MS UI Gothic" pitchFamily="50" charset="-128"/>
              </a:rPr>
              <a:t>　</a:t>
            </a:r>
            <a:r>
              <a:rPr lang="en-US" altLang="ja-JP" sz="2400">
                <a:latin typeface="MS UI Gothic" pitchFamily="50" charset="-128"/>
                <a:ea typeface="MS UI Gothic" pitchFamily="50" charset="-128"/>
              </a:rPr>
              <a:t>-2010</a:t>
            </a:r>
            <a:r>
              <a:rPr lang="ja-JP" altLang="en-US" sz="2400">
                <a:latin typeface="MS UI Gothic" pitchFamily="50" charset="-128"/>
                <a:ea typeface="MS UI Gothic" pitchFamily="50" charset="-128"/>
              </a:rPr>
              <a:t>年</a:t>
            </a:r>
            <a:r>
              <a:rPr lang="en-US" altLang="ja-JP" sz="2400">
                <a:latin typeface="MS UI Gothic" pitchFamily="50" charset="-128"/>
                <a:ea typeface="MS UI Gothic" pitchFamily="50" charset="-128"/>
              </a:rPr>
              <a:t>6</a:t>
            </a:r>
            <a:r>
              <a:rPr lang="ja-JP" altLang="en-US" sz="2400">
                <a:latin typeface="MS UI Gothic" pitchFamily="50" charset="-128"/>
                <a:ea typeface="MS UI Gothic" pitchFamily="50" charset="-128"/>
              </a:rPr>
              <a:t>件、</a:t>
            </a:r>
            <a:r>
              <a:rPr lang="en-US" altLang="ja-JP" sz="2400">
                <a:latin typeface="MS UI Gothic" pitchFamily="50" charset="-128"/>
                <a:ea typeface="MS UI Gothic" pitchFamily="50" charset="-128"/>
              </a:rPr>
              <a:t>2011</a:t>
            </a:r>
            <a:r>
              <a:rPr lang="ja-JP" altLang="en-US" sz="2400">
                <a:latin typeface="MS UI Gothic" pitchFamily="50" charset="-128"/>
                <a:ea typeface="MS UI Gothic" pitchFamily="50" charset="-128"/>
              </a:rPr>
              <a:t>年</a:t>
            </a:r>
            <a:r>
              <a:rPr lang="en-US" altLang="ja-JP" sz="2400">
                <a:latin typeface="MS UI Gothic" pitchFamily="50" charset="-128"/>
                <a:ea typeface="MS UI Gothic" pitchFamily="50" charset="-128"/>
              </a:rPr>
              <a:t>SM</a:t>
            </a:r>
            <a:r>
              <a:rPr lang="ja-JP" altLang="en-US" sz="2400">
                <a:latin typeface="MS UI Gothic" pitchFamily="50" charset="-128"/>
                <a:ea typeface="MS UI Gothic" pitchFamily="50" charset="-128"/>
              </a:rPr>
              <a:t>タウン公演をふくめ</a:t>
            </a:r>
            <a:r>
              <a:rPr lang="en-US" altLang="ja-JP" sz="2400">
                <a:latin typeface="MS UI Gothic" pitchFamily="50" charset="-128"/>
                <a:ea typeface="MS UI Gothic" pitchFamily="50" charset="-128"/>
              </a:rPr>
              <a:t>13</a:t>
            </a:r>
            <a:r>
              <a:rPr lang="ja-JP" altLang="en-US" sz="2400">
                <a:latin typeface="MS UI Gothic" pitchFamily="50" charset="-128"/>
                <a:ea typeface="MS UI Gothic" pitchFamily="50" charset="-128"/>
              </a:rPr>
              <a:t>件　　　　　　　　　</a:t>
            </a:r>
            <a:endParaRPr lang="en-US" altLang="ja-JP" sz="2400">
              <a:latin typeface="MS UI Gothic" pitchFamily="50" charset="-128"/>
              <a:ea typeface="MS UI Gothic" pitchFamily="50" charset="-128"/>
            </a:endParaRPr>
          </a:p>
          <a:p>
            <a:r>
              <a:rPr lang="ja-JP" altLang="en-US" sz="2400">
                <a:latin typeface="MS UI Gothic" pitchFamily="50" charset="-128"/>
                <a:ea typeface="MS UI Gothic" pitchFamily="50" charset="-128"/>
              </a:rPr>
              <a:t>　　</a:t>
            </a:r>
            <a:r>
              <a:rPr lang="en-US" altLang="ja-JP" sz="2400">
                <a:latin typeface="MS UI Gothic" pitchFamily="50" charset="-128"/>
                <a:ea typeface="MS UI Gothic" pitchFamily="50" charset="-128"/>
              </a:rPr>
              <a:t>※2011</a:t>
            </a:r>
            <a:r>
              <a:rPr lang="ja-JP" altLang="en-US" sz="2400">
                <a:latin typeface="MS UI Gothic" pitchFamily="50" charset="-128"/>
                <a:ea typeface="MS UI Gothic" pitchFamily="50" charset="-128"/>
              </a:rPr>
              <a:t>年</a:t>
            </a:r>
            <a:r>
              <a:rPr lang="en-US" altLang="ja-JP" sz="2400">
                <a:latin typeface="MS UI Gothic" pitchFamily="50" charset="-128"/>
                <a:ea typeface="MS UI Gothic" pitchFamily="50" charset="-128"/>
              </a:rPr>
              <a:t>9</a:t>
            </a:r>
            <a:r>
              <a:rPr lang="ja-JP" altLang="en-US" sz="2400">
                <a:latin typeface="MS UI Gothic" pitchFamily="50" charset="-128"/>
                <a:ea typeface="MS UI Gothic" pitchFamily="50" charset="-128"/>
              </a:rPr>
              <a:t>月</a:t>
            </a:r>
            <a:r>
              <a:rPr lang="en-US" altLang="ja-JP" sz="2400">
                <a:latin typeface="MS UI Gothic" pitchFamily="50" charset="-128"/>
                <a:ea typeface="MS UI Gothic" pitchFamily="50" charset="-128"/>
              </a:rPr>
              <a:t>4</a:t>
            </a:r>
            <a:r>
              <a:rPr lang="ja-JP" altLang="en-US" sz="2400">
                <a:latin typeface="MS UI Gothic" pitchFamily="50" charset="-128"/>
                <a:ea typeface="MS UI Gothic" pitchFamily="50" charset="-128"/>
              </a:rPr>
              <a:t>日、報道発表基準　</a:t>
            </a:r>
            <a:endParaRPr lang="en-US" altLang="ja-JP" sz="2400">
              <a:latin typeface="MS UI Gothic" pitchFamily="50" charset="-128"/>
              <a:ea typeface="MS UI Gothic" pitchFamily="50" charset="-128"/>
            </a:endParaRPr>
          </a:p>
          <a:p>
            <a:r>
              <a:rPr lang="ja-JP" altLang="en-US" sz="2400">
                <a:latin typeface="MS UI Gothic" pitchFamily="50" charset="-128"/>
                <a:ea typeface="MS UI Gothic" pitchFamily="50" charset="-128"/>
              </a:rPr>
              <a:t>□</a:t>
            </a:r>
            <a:r>
              <a:rPr lang="en-US" altLang="ja-JP" sz="2400">
                <a:latin typeface="MS UI Gothic" pitchFamily="50" charset="-128"/>
                <a:ea typeface="MS UI Gothic" pitchFamily="50" charset="-128"/>
              </a:rPr>
              <a:t>K-POP</a:t>
            </a:r>
            <a:r>
              <a:rPr lang="ja-JP" altLang="en-US" sz="2400">
                <a:latin typeface="MS UI Gothic" pitchFamily="50" charset="-128"/>
                <a:ea typeface="MS UI Gothic" pitchFamily="50" charset="-128"/>
              </a:rPr>
              <a:t>番組のメディア露出の増加</a:t>
            </a:r>
            <a:r>
              <a:rPr lang="en-US" altLang="ja-JP" sz="2400">
                <a:latin typeface="MS UI Gothic" pitchFamily="50" charset="-128"/>
                <a:ea typeface="MS UI Gothic" pitchFamily="50" charset="-128"/>
              </a:rPr>
              <a:t>(CS</a:t>
            </a:r>
            <a:r>
              <a:rPr lang="ja-JP" altLang="en-US" sz="2400">
                <a:latin typeface="MS UI Gothic" pitchFamily="50" charset="-128"/>
                <a:ea typeface="MS UI Gothic" pitchFamily="50" charset="-128"/>
              </a:rPr>
              <a:t>デジタルチャンネル基準</a:t>
            </a:r>
            <a:r>
              <a:rPr lang="en-US" altLang="ja-JP" sz="2400">
                <a:latin typeface="MS UI Gothic" pitchFamily="50" charset="-128"/>
                <a:ea typeface="MS UI Gothic" pitchFamily="50" charset="-128"/>
              </a:rPr>
              <a:t>)</a:t>
            </a:r>
          </a:p>
          <a:p>
            <a:r>
              <a:rPr lang="ja-JP" altLang="en-US" sz="2800">
                <a:latin typeface="MS UI Gothic" pitchFamily="50" charset="-128"/>
                <a:ea typeface="MS UI Gothic" pitchFamily="50" charset="-128"/>
              </a:rPr>
              <a:t>　</a:t>
            </a:r>
            <a:endParaRPr lang="en-US" altLang="ja-JP" sz="2800">
              <a:latin typeface="MS UI Gothic" pitchFamily="50" charset="-128"/>
              <a:ea typeface="MS UI Gothic" pitchFamily="50" charset="-128"/>
            </a:endParaRPr>
          </a:p>
          <a:p>
            <a:endParaRPr lang="en-US" altLang="ja-JP" sz="2800">
              <a:latin typeface="MS UI Gothic" pitchFamily="50" charset="-128"/>
              <a:ea typeface="MS UI Gothic" pitchFamily="50" charset="-128"/>
            </a:endParaRPr>
          </a:p>
          <a:p>
            <a:r>
              <a:rPr lang="ja-JP" altLang="en-US" sz="2800">
                <a:latin typeface="MS UI Gothic" pitchFamily="50" charset="-128"/>
                <a:ea typeface="MS UI Gothic" pitchFamily="50" charset="-128"/>
              </a:rPr>
              <a:t>　　</a:t>
            </a:r>
            <a:r>
              <a:rPr lang="ja-JP" altLang="en-US" sz="1600">
                <a:latin typeface="MS UI Gothic" pitchFamily="50" charset="-128"/>
                <a:ea typeface="MS UI Gothic" pitchFamily="50" charset="-128"/>
              </a:rPr>
              <a:t>　</a:t>
            </a:r>
            <a:r>
              <a:rPr lang="en-US" altLang="ja-JP" sz="1600">
                <a:latin typeface="MS UI Gothic" pitchFamily="50" charset="-128"/>
                <a:ea typeface="MS UI Gothic" pitchFamily="50" charset="-128"/>
              </a:rPr>
              <a:t>※</a:t>
            </a:r>
            <a:r>
              <a:rPr lang="ja-JP" altLang="en-US" sz="1600">
                <a:latin typeface="MS UI Gothic" pitchFamily="50" charset="-128"/>
                <a:ea typeface="MS UI Gothic" pitchFamily="50" charset="-128"/>
              </a:rPr>
              <a:t>出所</a:t>
            </a:r>
            <a:r>
              <a:rPr lang="en-US" altLang="ja-JP" sz="1600">
                <a:latin typeface="MS UI Gothic" pitchFamily="50" charset="-128"/>
                <a:ea typeface="MS UI Gothic" pitchFamily="50" charset="-128"/>
              </a:rPr>
              <a:t>:skyperfectv.co.jp</a:t>
            </a:r>
          </a:p>
          <a:p>
            <a:endParaRPr lang="ja-JP" altLang="en-US" sz="2800">
              <a:latin typeface="MS UI Gothic" pitchFamily="50" charset="-128"/>
              <a:ea typeface="MS UI Gothic" pitchFamily="50" charset="-128"/>
            </a:endParaRPr>
          </a:p>
        </p:txBody>
      </p:sp>
      <p:graphicFrame>
        <p:nvGraphicFramePr>
          <p:cNvPr id="6" name="表 5"/>
          <p:cNvGraphicFramePr>
            <a:graphicFrameLocks noGrp="1"/>
          </p:cNvGraphicFramePr>
          <p:nvPr/>
        </p:nvGraphicFramePr>
        <p:xfrm>
          <a:off x="571500" y="1628775"/>
          <a:ext cx="8201025" cy="1300163"/>
        </p:xfrm>
        <a:graphic>
          <a:graphicData uri="http://schemas.openxmlformats.org/drawingml/2006/table">
            <a:tbl>
              <a:tblPr/>
              <a:tblGrid>
                <a:gridCol w="911225">
                  <a:extLst>
                    <a:ext uri="{9D8B030D-6E8A-4147-A177-3AD203B41FA5}">
                      <a16:colId xmlns:a16="http://schemas.microsoft.com/office/drawing/2014/main" val="20000"/>
                    </a:ext>
                  </a:extLst>
                </a:gridCol>
                <a:gridCol w="911225">
                  <a:extLst>
                    <a:ext uri="{9D8B030D-6E8A-4147-A177-3AD203B41FA5}">
                      <a16:colId xmlns:a16="http://schemas.microsoft.com/office/drawing/2014/main" val="20001"/>
                    </a:ext>
                  </a:extLst>
                </a:gridCol>
                <a:gridCol w="911225">
                  <a:extLst>
                    <a:ext uri="{9D8B030D-6E8A-4147-A177-3AD203B41FA5}">
                      <a16:colId xmlns:a16="http://schemas.microsoft.com/office/drawing/2014/main" val="20002"/>
                    </a:ext>
                  </a:extLst>
                </a:gridCol>
                <a:gridCol w="911225">
                  <a:extLst>
                    <a:ext uri="{9D8B030D-6E8A-4147-A177-3AD203B41FA5}">
                      <a16:colId xmlns:a16="http://schemas.microsoft.com/office/drawing/2014/main" val="20003"/>
                    </a:ext>
                  </a:extLst>
                </a:gridCol>
                <a:gridCol w="911225">
                  <a:extLst>
                    <a:ext uri="{9D8B030D-6E8A-4147-A177-3AD203B41FA5}">
                      <a16:colId xmlns:a16="http://schemas.microsoft.com/office/drawing/2014/main" val="20004"/>
                    </a:ext>
                  </a:extLst>
                </a:gridCol>
                <a:gridCol w="911225">
                  <a:extLst>
                    <a:ext uri="{9D8B030D-6E8A-4147-A177-3AD203B41FA5}">
                      <a16:colId xmlns:a16="http://schemas.microsoft.com/office/drawing/2014/main" val="20005"/>
                    </a:ext>
                  </a:extLst>
                </a:gridCol>
                <a:gridCol w="911225">
                  <a:extLst>
                    <a:ext uri="{9D8B030D-6E8A-4147-A177-3AD203B41FA5}">
                      <a16:colId xmlns:a16="http://schemas.microsoft.com/office/drawing/2014/main" val="20006"/>
                    </a:ext>
                  </a:extLst>
                </a:gridCol>
                <a:gridCol w="911225">
                  <a:extLst>
                    <a:ext uri="{9D8B030D-6E8A-4147-A177-3AD203B41FA5}">
                      <a16:colId xmlns:a16="http://schemas.microsoft.com/office/drawing/2014/main" val="20007"/>
                    </a:ext>
                  </a:extLst>
                </a:gridCol>
                <a:gridCol w="911225">
                  <a:extLst>
                    <a:ext uri="{9D8B030D-6E8A-4147-A177-3AD203B41FA5}">
                      <a16:colId xmlns:a16="http://schemas.microsoft.com/office/drawing/2014/main" val="20008"/>
                    </a:ext>
                  </a:extLst>
                </a:gridCol>
              </a:tblGrid>
              <a:tr h="4318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rgbClr val="FFFFFF"/>
                          </a:solidFill>
                          <a:effectLst/>
                          <a:latin typeface="MS UI Gothic" pitchFamily="50" charset="-128"/>
                          <a:ea typeface="MS UI Gothic" pitchFamily="50" charset="-128"/>
                        </a:rPr>
                        <a:t>区分</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rgbClr val="FFFFFF"/>
                          </a:solidFill>
                          <a:effectLst/>
                          <a:latin typeface="MS UI Gothic" pitchFamily="50" charset="-128"/>
                          <a:ea typeface="MS UI Gothic" pitchFamily="50" charset="-128"/>
                        </a:rPr>
                        <a:t>シングル</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gridSpan="2">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rgbClr val="FFFFFF"/>
                          </a:solidFill>
                          <a:effectLst/>
                          <a:latin typeface="MS UI Gothic" pitchFamily="50" charset="-128"/>
                          <a:ea typeface="MS UI Gothic" pitchFamily="50" charset="-128"/>
                        </a:rPr>
                        <a:t>アルバム</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gridSpan="2">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rgbClr val="FFFFFF"/>
                          </a:solidFill>
                          <a:effectLst/>
                          <a:latin typeface="MS UI Gothic" pitchFamily="50" charset="-128"/>
                          <a:ea typeface="MS UI Gothic" pitchFamily="50" charset="-128"/>
                        </a:rPr>
                        <a:t>ミュージック</a:t>
                      </a:r>
                      <a:r>
                        <a:rPr kumimoji="1" lang="en-US" altLang="ja-JP" sz="1400" b="1" i="0" u="none" strike="noStrike" cap="none" normalizeH="0" baseline="0">
                          <a:ln>
                            <a:noFill/>
                          </a:ln>
                          <a:solidFill>
                            <a:srgbClr val="FFFFFF"/>
                          </a:solidFill>
                          <a:effectLst/>
                          <a:latin typeface="MS UI Gothic" pitchFamily="50" charset="-128"/>
                          <a:ea typeface="MS UI Gothic" pitchFamily="50" charset="-128"/>
                        </a:rPr>
                        <a:t>DVD</a:t>
                      </a:r>
                      <a:endParaRPr kumimoji="1" lang="ja-JP" altLang="en-US" sz="1400" b="1" i="0" u="none" strike="noStrike" cap="none" normalizeH="0" baseline="0">
                        <a:ln>
                          <a:noFill/>
                        </a:ln>
                        <a:solidFill>
                          <a:srgbClr val="FFFFFF"/>
                        </a:solidFill>
                        <a:effectLst/>
                        <a:latin typeface="MS UI Gothic" pitchFamily="50" charset="-128"/>
                        <a:ea typeface="MS UI Gothic" pitchFamily="50" charset="-128"/>
                      </a:endParaRP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gridSpan="2">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rgbClr val="FFFFFF"/>
                          </a:solidFill>
                          <a:effectLst/>
                          <a:latin typeface="MS UI Gothic" pitchFamily="50" charset="-128"/>
                          <a:ea typeface="MS UI Gothic" pitchFamily="50" charset="-128"/>
                        </a:rPr>
                        <a:t>合計</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extLst>
                  <a:ext uri="{0D108BD9-81ED-4DB2-BD59-A6C34878D82A}">
                    <a16:rowId xmlns:a16="http://schemas.microsoft.com/office/drawing/2014/main" val="10000"/>
                  </a:ext>
                </a:extLst>
              </a:tr>
              <a:tr h="43656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rgbClr val="000000"/>
                          </a:solidFill>
                          <a:effectLst/>
                          <a:latin typeface="MS UI Gothic" pitchFamily="50" charset="-128"/>
                          <a:ea typeface="MS UI Gothic" pitchFamily="50" charset="-128"/>
                        </a:rPr>
                        <a:t>年度</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2009</a:t>
                      </a:r>
                      <a:r>
                        <a:rPr kumimoji="1" lang="ja-JP" altLang="en-US" sz="1400" b="0" i="0" u="none" strike="noStrike" cap="none" normalizeH="0" baseline="0">
                          <a:ln>
                            <a:noFill/>
                          </a:ln>
                          <a:solidFill>
                            <a:srgbClr val="000000"/>
                          </a:solidFill>
                          <a:effectLst/>
                          <a:latin typeface="MS UI Gothic" pitchFamily="50" charset="-128"/>
                          <a:ea typeface="MS UI Gothic" pitchFamily="50" charset="-128"/>
                        </a:rPr>
                        <a:t>年</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2010</a:t>
                      </a:r>
                      <a:r>
                        <a:rPr kumimoji="1" lang="ja-JP" altLang="en-US" sz="1400" b="0" i="0" u="none" strike="noStrike" cap="none" normalizeH="0" baseline="0">
                          <a:ln>
                            <a:noFill/>
                          </a:ln>
                          <a:solidFill>
                            <a:srgbClr val="000000"/>
                          </a:solidFill>
                          <a:effectLst/>
                          <a:latin typeface="MS UI Gothic" pitchFamily="50" charset="-128"/>
                          <a:ea typeface="MS UI Gothic" pitchFamily="50" charset="-128"/>
                        </a:rPr>
                        <a:t>年</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2009</a:t>
                      </a:r>
                      <a:r>
                        <a:rPr kumimoji="1" lang="ja-JP" altLang="en-US" sz="1400" b="0" i="0" u="none" strike="noStrike" cap="none" normalizeH="0" baseline="0">
                          <a:ln>
                            <a:noFill/>
                          </a:ln>
                          <a:solidFill>
                            <a:srgbClr val="000000"/>
                          </a:solidFill>
                          <a:effectLst/>
                          <a:latin typeface="MS UI Gothic" pitchFamily="50" charset="-128"/>
                          <a:ea typeface="MS UI Gothic" pitchFamily="50" charset="-128"/>
                        </a:rPr>
                        <a:t>年</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2010</a:t>
                      </a:r>
                      <a:r>
                        <a:rPr kumimoji="1" lang="ja-JP" altLang="en-US" sz="1400" b="0" i="0" u="none" strike="noStrike" cap="none" normalizeH="0" baseline="0">
                          <a:ln>
                            <a:noFill/>
                          </a:ln>
                          <a:solidFill>
                            <a:srgbClr val="000000"/>
                          </a:solidFill>
                          <a:effectLst/>
                          <a:latin typeface="MS UI Gothic" pitchFamily="50" charset="-128"/>
                          <a:ea typeface="MS UI Gothic" pitchFamily="50" charset="-128"/>
                        </a:rPr>
                        <a:t>年</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2009</a:t>
                      </a:r>
                      <a:r>
                        <a:rPr kumimoji="1" lang="ja-JP" altLang="en-US" sz="1400" b="0" i="0" u="none" strike="noStrike" cap="none" normalizeH="0" baseline="0">
                          <a:ln>
                            <a:noFill/>
                          </a:ln>
                          <a:solidFill>
                            <a:srgbClr val="000000"/>
                          </a:solidFill>
                          <a:effectLst/>
                          <a:latin typeface="MS UI Gothic" pitchFamily="50" charset="-128"/>
                          <a:ea typeface="MS UI Gothic" pitchFamily="50" charset="-128"/>
                        </a:rPr>
                        <a:t>年</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2010</a:t>
                      </a:r>
                      <a:r>
                        <a:rPr kumimoji="1" lang="ja-JP" altLang="en-US" sz="1400" b="0" i="0" u="none" strike="noStrike" cap="none" normalizeH="0" baseline="0">
                          <a:ln>
                            <a:noFill/>
                          </a:ln>
                          <a:solidFill>
                            <a:srgbClr val="000000"/>
                          </a:solidFill>
                          <a:effectLst/>
                          <a:latin typeface="MS UI Gothic" pitchFamily="50" charset="-128"/>
                          <a:ea typeface="MS UI Gothic" pitchFamily="50" charset="-128"/>
                        </a:rPr>
                        <a:t>年</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2009</a:t>
                      </a:r>
                      <a:r>
                        <a:rPr kumimoji="1" lang="ja-JP" altLang="en-US" sz="1400" b="0" i="0" u="none" strike="noStrike" cap="none" normalizeH="0" baseline="0">
                          <a:ln>
                            <a:noFill/>
                          </a:ln>
                          <a:solidFill>
                            <a:srgbClr val="000000"/>
                          </a:solidFill>
                          <a:effectLst/>
                          <a:latin typeface="MS UI Gothic" pitchFamily="50" charset="-128"/>
                          <a:ea typeface="MS UI Gothic" pitchFamily="50" charset="-128"/>
                        </a:rPr>
                        <a:t>年</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2010</a:t>
                      </a:r>
                      <a:r>
                        <a:rPr kumimoji="1" lang="ja-JP" altLang="en-US" sz="1400" b="0" i="0" u="none" strike="noStrike" cap="none" normalizeH="0" baseline="0">
                          <a:ln>
                            <a:noFill/>
                          </a:ln>
                          <a:solidFill>
                            <a:srgbClr val="000000"/>
                          </a:solidFill>
                          <a:effectLst/>
                          <a:latin typeface="MS UI Gothic" pitchFamily="50" charset="-128"/>
                          <a:ea typeface="MS UI Gothic" pitchFamily="50" charset="-128"/>
                        </a:rPr>
                        <a:t>年</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3180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rgbClr val="000000"/>
                          </a:solidFill>
                          <a:effectLst/>
                          <a:latin typeface="MS UI Gothic" pitchFamily="50" charset="-128"/>
                          <a:ea typeface="MS UI Gothic" pitchFamily="50" charset="-128"/>
                        </a:rPr>
                        <a:t>金額</a:t>
                      </a: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1,643.7</a:t>
                      </a:r>
                      <a:endParaRPr kumimoji="1" lang="ja-JP" altLang="en-US" sz="1400" b="0" i="0" u="none" strike="noStrike" cap="none" normalizeH="0" baseline="0">
                        <a:ln>
                          <a:noFill/>
                        </a:ln>
                        <a:solidFill>
                          <a:srgbClr val="000000"/>
                        </a:solidFill>
                        <a:effectLst/>
                        <a:latin typeface="MS UI Gothic" pitchFamily="50" charset="-128"/>
                        <a:ea typeface="MS UI Gothic" pitchFamily="50" charset="-128"/>
                      </a:endParaRP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2,409.4</a:t>
                      </a:r>
                      <a:endParaRPr kumimoji="1" lang="ja-JP" altLang="en-US" sz="1400" b="0" i="0" u="none" strike="noStrike" cap="none" normalizeH="0" baseline="0">
                        <a:ln>
                          <a:noFill/>
                        </a:ln>
                        <a:solidFill>
                          <a:srgbClr val="000000"/>
                        </a:solidFill>
                        <a:effectLst/>
                        <a:latin typeface="MS UI Gothic" pitchFamily="50" charset="-128"/>
                        <a:ea typeface="MS UI Gothic" pitchFamily="50" charset="-128"/>
                      </a:endParaRP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3,212.4</a:t>
                      </a:r>
                      <a:endParaRPr kumimoji="1" lang="ja-JP" altLang="en-US" sz="1400" b="0" i="0" u="none" strike="noStrike" cap="none" normalizeH="0" baseline="0">
                        <a:ln>
                          <a:noFill/>
                        </a:ln>
                        <a:solidFill>
                          <a:srgbClr val="000000"/>
                        </a:solidFill>
                        <a:effectLst/>
                        <a:latin typeface="MS UI Gothic" pitchFamily="50" charset="-128"/>
                        <a:ea typeface="MS UI Gothic" pitchFamily="50" charset="-128"/>
                      </a:endParaRP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6,849.5</a:t>
                      </a:r>
                      <a:endParaRPr kumimoji="1" lang="ja-JP" altLang="en-US" sz="1400" b="0" i="0" u="none" strike="noStrike" cap="none" normalizeH="0" baseline="0">
                        <a:ln>
                          <a:noFill/>
                        </a:ln>
                        <a:solidFill>
                          <a:srgbClr val="000000"/>
                        </a:solidFill>
                        <a:effectLst/>
                        <a:latin typeface="MS UI Gothic" pitchFamily="50" charset="-128"/>
                        <a:ea typeface="MS UI Gothic" pitchFamily="50" charset="-128"/>
                      </a:endParaRP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4,518.2</a:t>
                      </a:r>
                      <a:endParaRPr kumimoji="1" lang="ja-JP" altLang="en-US" sz="1400" b="0" i="0" u="none" strike="noStrike" cap="none" normalizeH="0" baseline="0">
                        <a:ln>
                          <a:noFill/>
                        </a:ln>
                        <a:solidFill>
                          <a:srgbClr val="000000"/>
                        </a:solidFill>
                        <a:effectLst/>
                        <a:latin typeface="MS UI Gothic" pitchFamily="50" charset="-128"/>
                        <a:ea typeface="MS UI Gothic" pitchFamily="50" charset="-128"/>
                      </a:endParaRP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8,299.8</a:t>
                      </a:r>
                      <a:endParaRPr kumimoji="1" lang="ja-JP" altLang="en-US" sz="1400" b="0" i="0" u="none" strike="noStrike" cap="none" normalizeH="0" baseline="0">
                        <a:ln>
                          <a:noFill/>
                        </a:ln>
                        <a:solidFill>
                          <a:srgbClr val="000000"/>
                        </a:solidFill>
                        <a:effectLst/>
                        <a:latin typeface="MS UI Gothic" pitchFamily="50" charset="-128"/>
                        <a:ea typeface="MS UI Gothic" pitchFamily="50" charset="-128"/>
                      </a:endParaRP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9,374.2</a:t>
                      </a:r>
                      <a:endParaRPr kumimoji="1" lang="ja-JP" altLang="en-US" sz="1400" b="0" i="0" u="none" strike="noStrike" cap="none" normalizeH="0" baseline="0">
                        <a:ln>
                          <a:noFill/>
                        </a:ln>
                        <a:solidFill>
                          <a:srgbClr val="000000"/>
                        </a:solidFill>
                        <a:effectLst/>
                        <a:latin typeface="MS UI Gothic" pitchFamily="50" charset="-128"/>
                        <a:ea typeface="MS UI Gothic" pitchFamily="50" charset="-128"/>
                      </a:endParaRP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rgbClr val="000000"/>
                          </a:solidFill>
                          <a:effectLst/>
                          <a:latin typeface="MS UI Gothic" pitchFamily="50" charset="-128"/>
                          <a:ea typeface="MS UI Gothic" pitchFamily="50" charset="-128"/>
                        </a:rPr>
                        <a:t>1,7602.4</a:t>
                      </a:r>
                      <a:endParaRPr kumimoji="1" lang="ja-JP" altLang="en-US" sz="1400" b="0" i="0" u="none" strike="noStrike" cap="none" normalizeH="0" baseline="0">
                        <a:ln>
                          <a:noFill/>
                        </a:ln>
                        <a:solidFill>
                          <a:srgbClr val="000000"/>
                        </a:solidFill>
                        <a:effectLst/>
                        <a:latin typeface="MS UI Gothic" pitchFamily="50" charset="-128"/>
                        <a:ea typeface="MS UI Gothic" pitchFamily="50" charset="-128"/>
                      </a:endParaRPr>
                    </a:p>
                  </a:txBody>
                  <a:tcPr marL="91449" marR="91449"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graphicFrame>
        <p:nvGraphicFramePr>
          <p:cNvPr id="7" name="表 6"/>
          <p:cNvGraphicFramePr>
            <a:graphicFrameLocks noGrp="1"/>
          </p:cNvGraphicFramePr>
          <p:nvPr/>
        </p:nvGraphicFramePr>
        <p:xfrm>
          <a:off x="1331913" y="5589588"/>
          <a:ext cx="6096000" cy="7366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60040">
                <a:tc>
                  <a:txBody>
                    <a:bodyPr/>
                    <a:lstStyle/>
                    <a:p>
                      <a:pPr algn="ctr"/>
                      <a:r>
                        <a:rPr kumimoji="1" lang="en-US" altLang="ja-JP" dirty="0"/>
                        <a:t>2009</a:t>
                      </a:r>
                      <a:r>
                        <a:rPr kumimoji="1" lang="ja-JP" altLang="en-US" dirty="0"/>
                        <a:t>年</a:t>
                      </a:r>
                      <a:r>
                        <a:rPr kumimoji="1" lang="en-US" altLang="ja-JP" dirty="0"/>
                        <a:t>8</a:t>
                      </a:r>
                      <a:r>
                        <a:rPr kumimoji="1" lang="ja-JP" altLang="en-US" dirty="0"/>
                        <a:t>月</a:t>
                      </a:r>
                    </a:p>
                  </a:txBody>
                  <a:tcPr/>
                </a:tc>
                <a:tc>
                  <a:txBody>
                    <a:bodyPr/>
                    <a:lstStyle/>
                    <a:p>
                      <a:pPr algn="ctr"/>
                      <a:r>
                        <a:rPr kumimoji="1" lang="en-US" altLang="ja-JP" dirty="0"/>
                        <a:t>2011</a:t>
                      </a:r>
                      <a:r>
                        <a:rPr kumimoji="1" lang="ja-JP" altLang="en-US" dirty="0"/>
                        <a:t>年</a:t>
                      </a:r>
                      <a:r>
                        <a:rPr kumimoji="1" lang="en-US" altLang="ja-JP" dirty="0"/>
                        <a:t>7</a:t>
                      </a:r>
                      <a:r>
                        <a:rPr kumimoji="1" lang="ja-JP" altLang="en-US" dirty="0"/>
                        <a:t>月</a:t>
                      </a:r>
                    </a:p>
                  </a:txBody>
                  <a:tcPr/>
                </a:tc>
                <a:extLst>
                  <a:ext uri="{0D108BD9-81ED-4DB2-BD59-A6C34878D82A}">
                    <a16:rowId xmlns:a16="http://schemas.microsoft.com/office/drawing/2014/main" val="10000"/>
                  </a:ext>
                </a:extLst>
              </a:tr>
              <a:tr h="370840">
                <a:tc>
                  <a:txBody>
                    <a:bodyPr/>
                    <a:lstStyle/>
                    <a:p>
                      <a:r>
                        <a:rPr kumimoji="1" lang="en-US" altLang="ja-JP" dirty="0"/>
                        <a:t>10</a:t>
                      </a:r>
                      <a:r>
                        <a:rPr kumimoji="1" lang="ja-JP" altLang="en-US" dirty="0"/>
                        <a:t>チャンネル</a:t>
                      </a:r>
                      <a:r>
                        <a:rPr kumimoji="1" lang="en-US" altLang="ja-JP" dirty="0"/>
                        <a:t>48</a:t>
                      </a:r>
                      <a:r>
                        <a:rPr kumimoji="1" lang="ja-JP" altLang="en-US" dirty="0"/>
                        <a:t>タイトル</a:t>
                      </a:r>
                    </a:p>
                  </a:txBody>
                  <a:tcPr/>
                </a:tc>
                <a:tc>
                  <a:txBody>
                    <a:bodyPr/>
                    <a:lstStyle/>
                    <a:p>
                      <a:r>
                        <a:rPr kumimoji="1" lang="en-US" altLang="ja-JP" dirty="0"/>
                        <a:t>16</a:t>
                      </a:r>
                      <a:r>
                        <a:rPr kumimoji="1" lang="ja-JP" altLang="en-US" dirty="0"/>
                        <a:t>チャンネル</a:t>
                      </a:r>
                      <a:r>
                        <a:rPr kumimoji="1" lang="en-US" altLang="ja-JP" dirty="0"/>
                        <a:t>71</a:t>
                      </a:r>
                      <a:r>
                        <a:rPr kumimoji="1" lang="ja-JP" altLang="en-US" dirty="0"/>
                        <a:t>タイトル</a:t>
                      </a:r>
                    </a:p>
                  </a:txBody>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2195513" y="252413"/>
            <a:ext cx="4608512" cy="1020762"/>
          </a:xfrm>
          <a:prstGeom prst="rect">
            <a:avLst/>
          </a:prstGeom>
        </p:spPr>
        <p:txBody>
          <a:bodyPr/>
          <a:lstStyle/>
          <a:p>
            <a:pPr algn="ctr" fontAlgn="auto">
              <a:spcAft>
                <a:spcPts val="0"/>
              </a:spcAft>
              <a:defRPr/>
            </a:pPr>
            <a:endParaRPr kumimoji="0" lang="ja-JP" altLang="en-US" sz="3600" b="1" dirty="0">
              <a:solidFill>
                <a:schemeClr val="tx2">
                  <a:lumMod val="75000"/>
                </a:schemeClr>
              </a:solidFill>
              <a:effectLst>
                <a:outerShdw blurRad="139700" dist="63500" dir="4080000" sx="101000" sy="101000" algn="tl" rotWithShape="0">
                  <a:prstClr val="black">
                    <a:alpha val="22000"/>
                  </a:prstClr>
                </a:outerShdw>
              </a:effectLst>
              <a:latin typeface="Helvetica" pitchFamily="2" charset="0"/>
              <a:ea typeface="-윤고딕350" pitchFamily="18" charset="-127"/>
              <a:cs typeface="+mj-cs"/>
            </a:endParaRPr>
          </a:p>
        </p:txBody>
      </p:sp>
      <p:sp>
        <p:nvSpPr>
          <p:cNvPr id="3" name="テキスト ボックス 2"/>
          <p:cNvSpPr txBox="1"/>
          <p:nvPr/>
        </p:nvSpPr>
        <p:spPr>
          <a:xfrm>
            <a:off x="2590800" y="184150"/>
            <a:ext cx="3744913" cy="796925"/>
          </a:xfrm>
          <a:prstGeom prst="rect">
            <a:avLst/>
          </a:prstGeom>
        </p:spPr>
        <p:txBody>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eaLnBrk="1" hangingPunct="1">
              <a:defRPr/>
            </a:pPr>
            <a:r>
              <a:rPr kumimoji="0" lang="en-US" altLang="ja-JP" sz="3600" b="1">
                <a:solidFill>
                  <a:srgbClr val="17375E"/>
                </a:solidFill>
                <a:effectLst>
                  <a:outerShdw blurRad="38100" dist="38100" dir="2700000" algn="tl">
                    <a:srgbClr val="C0C0C0"/>
                  </a:outerShdw>
                </a:effectLst>
                <a:latin typeface="ＭＳ Ｐゴシック" pitchFamily="50" charset="-128"/>
                <a:ea typeface="ＭＳ Ｐゴシック" pitchFamily="50" charset="-128"/>
              </a:rPr>
              <a:t>K-POP</a:t>
            </a:r>
            <a:r>
              <a:rPr kumimoji="0" lang="ja-JP" altLang="en-US" sz="3600" b="1">
                <a:solidFill>
                  <a:srgbClr val="17375E"/>
                </a:solidFill>
                <a:effectLst>
                  <a:outerShdw blurRad="38100" dist="38100" dir="2700000" algn="tl">
                    <a:srgbClr val="C0C0C0"/>
                  </a:outerShdw>
                </a:effectLst>
                <a:latin typeface="ＭＳ Ｐゴシック" pitchFamily="50" charset="-128"/>
                <a:ea typeface="ＭＳ Ｐゴシック" pitchFamily="50" charset="-128"/>
              </a:rPr>
              <a:t>の実績</a:t>
            </a:r>
          </a:p>
        </p:txBody>
      </p:sp>
      <p:sp>
        <p:nvSpPr>
          <p:cNvPr id="4" name="フッター プレースホルダー 3"/>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5" name="スライド番号プレースホルダー 4"/>
          <p:cNvSpPr>
            <a:spLocks noGrp="1"/>
          </p:cNvSpPr>
          <p:nvPr>
            <p:ph type="sldNum" sz="quarter" idx="12"/>
          </p:nvPr>
        </p:nvSpPr>
        <p:spPr/>
        <p:txBody>
          <a:bodyPr/>
          <a:lstStyle/>
          <a:p>
            <a:pPr>
              <a:defRPr/>
            </a:pPr>
            <a:fld id="{C525C972-D123-47AF-BE88-08C2CD3511F0}" type="slidenum">
              <a:rPr lang="en-US" altLang="ja-JP" smtClean="0"/>
              <a:pPr>
                <a:defRPr/>
              </a:pPr>
              <a:t>20</a:t>
            </a:fld>
            <a:endParaRPr lang="en-US" altLang="ja-JP"/>
          </a:p>
        </p:txBody>
      </p:sp>
    </p:spTree>
    <p:extLst>
      <p:ext uri="{BB962C8B-B14F-4D97-AF65-F5344CB8AC3E}">
        <p14:creationId xmlns:p14="http://schemas.microsoft.com/office/powerpoint/2010/main" val="4225092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角丸四角形 3"/>
          <p:cNvSpPr>
            <a:spLocks noChangeArrowheads="1"/>
          </p:cNvSpPr>
          <p:nvPr/>
        </p:nvSpPr>
        <p:spPr bwMode="auto">
          <a:xfrm>
            <a:off x="323850" y="1484313"/>
            <a:ext cx="8569325" cy="3889375"/>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marL="342900" indent="-342900" eaLnBrk="0" hangingPunct="0">
              <a:spcBef>
                <a:spcPct val="20000"/>
              </a:spcBef>
            </a:pPr>
            <a:r>
              <a:rPr kumimoji="0" lang="ja-JP" altLang="en-US" sz="2400">
                <a:solidFill>
                  <a:srgbClr val="000000"/>
                </a:solidFill>
                <a:latin typeface="ＭＳ Ｐゴシック" pitchFamily="50" charset="-128"/>
                <a:ea typeface="ＭＳ Ｐゴシック" pitchFamily="50" charset="-128"/>
              </a:rPr>
              <a:t>□音盤とライブがビジネスの両軸</a:t>
            </a:r>
            <a:endParaRPr kumimoji="0" lang="en-US" altLang="ja-JP" sz="2400">
              <a:solidFill>
                <a:srgbClr val="000000"/>
              </a:solidFill>
              <a:latin typeface="ＭＳ Ｐゴシック" pitchFamily="50" charset="-128"/>
              <a:ea typeface="ＭＳ Ｐゴシック" pitchFamily="50" charset="-128"/>
            </a:endParaRPr>
          </a:p>
          <a:p>
            <a:pPr marL="342900" indent="-342900" eaLnBrk="0" hangingPunct="0">
              <a:spcBef>
                <a:spcPct val="20000"/>
              </a:spcBef>
            </a:pPr>
            <a:r>
              <a:rPr kumimoji="0" lang="ja-JP" altLang="en-US" sz="2400">
                <a:solidFill>
                  <a:srgbClr val="000000"/>
                </a:solidFill>
                <a:latin typeface="ＭＳ Ｐゴシック" pitchFamily="50" charset="-128"/>
                <a:ea typeface="ＭＳ Ｐゴシック" pitchFamily="50" charset="-128"/>
              </a:rPr>
              <a:t>　</a:t>
            </a:r>
            <a:r>
              <a:rPr kumimoji="0" lang="en-US" altLang="ja-JP" sz="2400">
                <a:solidFill>
                  <a:srgbClr val="000000"/>
                </a:solidFill>
                <a:latin typeface="ＭＳ Ｐゴシック" pitchFamily="50" charset="-128"/>
                <a:ea typeface="ＭＳ Ｐゴシック" pitchFamily="50" charset="-128"/>
              </a:rPr>
              <a:t>-</a:t>
            </a:r>
            <a:r>
              <a:rPr kumimoji="0" lang="ja-JP" altLang="en-US" sz="2400">
                <a:solidFill>
                  <a:srgbClr val="000000"/>
                </a:solidFill>
                <a:latin typeface="ＭＳ Ｐゴシック" pitchFamily="50" charset="-128"/>
                <a:ea typeface="ＭＳ Ｐゴシック" pitchFamily="50" charset="-128"/>
              </a:rPr>
              <a:t>音盤デビューしてないアーティストはライブを中心とした収益モデル</a:t>
            </a:r>
            <a:endParaRPr kumimoji="0" lang="en-US" altLang="ja-JP" sz="2400">
              <a:solidFill>
                <a:srgbClr val="000000"/>
              </a:solidFill>
              <a:latin typeface="ＭＳ Ｐゴシック" pitchFamily="50" charset="-128"/>
              <a:ea typeface="ＭＳ Ｐゴシック" pitchFamily="50" charset="-128"/>
            </a:endParaRPr>
          </a:p>
          <a:p>
            <a:pPr marL="342900" indent="-342900" eaLnBrk="0" hangingPunct="0">
              <a:spcBef>
                <a:spcPct val="20000"/>
              </a:spcBef>
            </a:pPr>
            <a:r>
              <a:rPr kumimoji="0" lang="ja-JP" altLang="en-US" sz="2400">
                <a:solidFill>
                  <a:srgbClr val="000000"/>
                </a:solidFill>
                <a:latin typeface="ＭＳ Ｐゴシック" pitchFamily="50" charset="-128"/>
                <a:ea typeface="ＭＳ Ｐゴシック" pitchFamily="50" charset="-128"/>
              </a:rPr>
              <a:t>　</a:t>
            </a:r>
            <a:r>
              <a:rPr kumimoji="0" lang="en-US" altLang="ja-JP" sz="2400">
                <a:solidFill>
                  <a:srgbClr val="000000"/>
                </a:solidFill>
                <a:latin typeface="ＭＳ Ｐゴシック" pitchFamily="50" charset="-128"/>
                <a:ea typeface="ＭＳ Ｐゴシック" pitchFamily="50" charset="-128"/>
              </a:rPr>
              <a:t>-</a:t>
            </a:r>
            <a:r>
              <a:rPr kumimoji="0" lang="ja-JP" altLang="en-US" sz="2400">
                <a:solidFill>
                  <a:srgbClr val="000000"/>
                </a:solidFill>
                <a:latin typeface="ＭＳ Ｐゴシック" pitchFamily="50" charset="-128"/>
                <a:ea typeface="ＭＳ Ｐゴシック" pitchFamily="50" charset="-128"/>
              </a:rPr>
              <a:t>音盤はプロモーション手段として機能し、派生ビジネスから収益を上げる構造</a:t>
            </a:r>
            <a:endParaRPr kumimoji="0" lang="en-US" altLang="ja-JP" sz="2400">
              <a:solidFill>
                <a:srgbClr val="000000"/>
              </a:solidFill>
              <a:latin typeface="ＭＳ Ｐゴシック" pitchFamily="50" charset="-128"/>
              <a:ea typeface="ＭＳ Ｐゴシック" pitchFamily="50" charset="-128"/>
            </a:endParaRPr>
          </a:p>
          <a:p>
            <a:pPr marL="342900" indent="-342900" eaLnBrk="0" hangingPunct="0">
              <a:spcBef>
                <a:spcPct val="20000"/>
              </a:spcBef>
            </a:pPr>
            <a:r>
              <a:rPr kumimoji="0" lang="ja-JP" altLang="en-US" sz="2400">
                <a:solidFill>
                  <a:srgbClr val="000000"/>
                </a:solidFill>
                <a:latin typeface="ＭＳ Ｐゴシック" pitchFamily="50" charset="-128"/>
                <a:ea typeface="ＭＳ Ｐゴシック" pitchFamily="50" charset="-128"/>
              </a:rPr>
              <a:t>　　</a:t>
            </a:r>
            <a:r>
              <a:rPr kumimoji="0" lang="en-US" altLang="ja-JP" sz="2400">
                <a:solidFill>
                  <a:srgbClr val="000000"/>
                </a:solidFill>
                <a:latin typeface="ＭＳ Ｐゴシック" pitchFamily="50" charset="-128"/>
                <a:ea typeface="ＭＳ Ｐゴシック" pitchFamily="50" charset="-128"/>
              </a:rPr>
              <a:t>※</a:t>
            </a:r>
            <a:r>
              <a:rPr kumimoji="0" lang="ja-JP" altLang="en-US" sz="2400">
                <a:solidFill>
                  <a:srgbClr val="000000"/>
                </a:solidFill>
                <a:latin typeface="ＭＳ Ｐゴシック" pitchFamily="50" charset="-128"/>
                <a:ea typeface="ＭＳ Ｐゴシック" pitchFamily="50" charset="-128"/>
              </a:rPr>
              <a:t>音盤発売の場合、配分構造上大きな収益は見込めない</a:t>
            </a:r>
            <a:endParaRPr kumimoji="0" lang="en-US" altLang="ja-JP" sz="2400">
              <a:solidFill>
                <a:srgbClr val="000000"/>
              </a:solidFill>
              <a:latin typeface="ＭＳ Ｐゴシック" pitchFamily="50" charset="-128"/>
              <a:ea typeface="ＭＳ Ｐゴシック" pitchFamily="50" charset="-128"/>
            </a:endParaRPr>
          </a:p>
          <a:p>
            <a:pPr marL="342900" indent="-342900" eaLnBrk="0" hangingPunct="0">
              <a:spcBef>
                <a:spcPct val="20000"/>
              </a:spcBef>
            </a:pPr>
            <a:r>
              <a:rPr kumimoji="0" lang="ja-JP" altLang="en-US" sz="2400">
                <a:solidFill>
                  <a:srgbClr val="000000"/>
                </a:solidFill>
                <a:latin typeface="ＭＳ Ｐゴシック" pitchFamily="50" charset="-128"/>
                <a:ea typeface="ＭＳ Ｐゴシック" pitchFamily="50" charset="-128"/>
              </a:rPr>
              <a:t>□</a:t>
            </a:r>
            <a:r>
              <a:rPr kumimoji="0" lang="en-US" altLang="ja-JP" sz="2400">
                <a:solidFill>
                  <a:srgbClr val="000000"/>
                </a:solidFill>
                <a:latin typeface="ＭＳ Ｐゴシック" pitchFamily="50" charset="-128"/>
                <a:ea typeface="ＭＳ Ｐゴシック" pitchFamily="50" charset="-128"/>
              </a:rPr>
              <a:t>K-POP</a:t>
            </a:r>
            <a:r>
              <a:rPr kumimoji="0" lang="ja-JP" altLang="en-US" sz="2400">
                <a:solidFill>
                  <a:srgbClr val="000000"/>
                </a:solidFill>
                <a:latin typeface="ＭＳ Ｐゴシック" pitchFamily="50" charset="-128"/>
                <a:ea typeface="ＭＳ Ｐゴシック" pitchFamily="50" charset="-128"/>
              </a:rPr>
              <a:t>市場は</a:t>
            </a:r>
            <a:r>
              <a:rPr kumimoji="0" lang="en-US" altLang="ja-JP" sz="2400">
                <a:solidFill>
                  <a:srgbClr val="000000"/>
                </a:solidFill>
                <a:latin typeface="ＭＳ Ｐゴシック" pitchFamily="50" charset="-128"/>
                <a:ea typeface="ＭＳ Ｐゴシック" pitchFamily="50" charset="-128"/>
              </a:rPr>
              <a:t>K-POP</a:t>
            </a:r>
            <a:r>
              <a:rPr kumimoji="0" lang="ja-JP" altLang="en-US" sz="2400">
                <a:solidFill>
                  <a:srgbClr val="000000"/>
                </a:solidFill>
                <a:latin typeface="ＭＳ Ｐゴシック" pitchFamily="50" charset="-128"/>
                <a:ea typeface="ＭＳ Ｐゴシック" pitchFamily="50" charset="-128"/>
              </a:rPr>
              <a:t>グループのタンスミュージックがメインでその下にドラマ</a:t>
            </a:r>
            <a:r>
              <a:rPr kumimoji="0" lang="en-US" altLang="ja-JP" sz="2400">
                <a:solidFill>
                  <a:srgbClr val="000000"/>
                </a:solidFill>
                <a:latin typeface="ＭＳ Ｐゴシック" pitchFamily="50" charset="-128"/>
                <a:ea typeface="ＭＳ Ｐゴシック" pitchFamily="50" charset="-128"/>
              </a:rPr>
              <a:t>OST</a:t>
            </a:r>
            <a:r>
              <a:rPr kumimoji="0" lang="ja-JP" altLang="en-US" sz="2400">
                <a:solidFill>
                  <a:srgbClr val="000000"/>
                </a:solidFill>
                <a:latin typeface="ＭＳ Ｐゴシック" pitchFamily="50" charset="-128"/>
                <a:ea typeface="ＭＳ Ｐゴシック" pitchFamily="50" charset="-128"/>
              </a:rPr>
              <a:t>とバラード、トロット等が来る仕組み</a:t>
            </a:r>
            <a:endParaRPr kumimoji="0" lang="en-US" altLang="ja-JP" sz="2400">
              <a:solidFill>
                <a:srgbClr val="000000"/>
              </a:solidFill>
              <a:latin typeface="ＭＳ Ｐゴシック" pitchFamily="50" charset="-128"/>
              <a:ea typeface="ＭＳ Ｐゴシック" pitchFamily="50" charset="-128"/>
            </a:endParaRPr>
          </a:p>
        </p:txBody>
      </p:sp>
      <p:sp>
        <p:nvSpPr>
          <p:cNvPr id="5" name="テキスト ボックス 4"/>
          <p:cNvSpPr txBox="1"/>
          <p:nvPr/>
        </p:nvSpPr>
        <p:spPr>
          <a:xfrm>
            <a:off x="1331913" y="620713"/>
            <a:ext cx="6480175" cy="720725"/>
          </a:xfrm>
          <a:prstGeom prst="rect">
            <a:avLst/>
          </a:prstGeom>
        </p:spPr>
        <p:txBody>
          <a:bodyPr/>
          <a:lstStyle/>
          <a:p>
            <a:pPr algn="ctr" fontAlgn="auto">
              <a:spcAft>
                <a:spcPts val="0"/>
              </a:spcAft>
              <a:defRPr/>
            </a:pPr>
            <a:r>
              <a:rPr kumimoji="0" lang="en-US" altLang="ja-JP" sz="3600" b="1" dirty="0">
                <a:solidFill>
                  <a:schemeClr val="tx2">
                    <a:lumMod val="75000"/>
                  </a:schemeClr>
                </a:solidFill>
                <a:effectLst>
                  <a:outerShdw blurRad="139700" dist="63500" dir="4080000" sx="101000" sy="101000" algn="tl" rotWithShape="0">
                    <a:prstClr val="black">
                      <a:alpha val="22000"/>
                    </a:prstClr>
                  </a:outerShdw>
                </a:effectLst>
                <a:latin typeface="+mn-ea"/>
                <a:ea typeface="+mn-ea"/>
                <a:cs typeface="+mj-cs"/>
              </a:rPr>
              <a:t>K-POP</a:t>
            </a:r>
            <a:r>
              <a:rPr kumimoji="0" lang="ja-JP" altLang="en-US" sz="3600" b="1" dirty="0">
                <a:solidFill>
                  <a:schemeClr val="tx2">
                    <a:lumMod val="75000"/>
                  </a:schemeClr>
                </a:solidFill>
                <a:effectLst>
                  <a:outerShdw blurRad="139700" dist="63500" dir="4080000" sx="101000" sy="101000" algn="tl" rotWithShape="0">
                    <a:prstClr val="black">
                      <a:alpha val="22000"/>
                    </a:prstClr>
                  </a:outerShdw>
                </a:effectLst>
                <a:latin typeface="+mn-ea"/>
                <a:ea typeface="+mn-ea"/>
                <a:cs typeface="+mj-cs"/>
              </a:rPr>
              <a:t>のビジネスモデル</a:t>
            </a: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21</a:t>
            </a:fld>
            <a:endParaRPr lang="en-US" altLang="ja-JP"/>
          </a:p>
        </p:txBody>
      </p:sp>
    </p:spTree>
    <p:extLst>
      <p:ext uri="{BB962C8B-B14F-4D97-AF65-F5344CB8AC3E}">
        <p14:creationId xmlns:p14="http://schemas.microsoft.com/office/powerpoint/2010/main" val="190185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角丸四角形 3"/>
          <p:cNvSpPr>
            <a:spLocks noChangeArrowheads="1"/>
          </p:cNvSpPr>
          <p:nvPr/>
        </p:nvSpPr>
        <p:spPr bwMode="auto">
          <a:xfrm>
            <a:off x="323850" y="1484313"/>
            <a:ext cx="8569325" cy="4824412"/>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marL="342900" indent="-342900" eaLnBrk="0" hangingPunct="0">
              <a:spcBef>
                <a:spcPct val="20000"/>
              </a:spcBef>
            </a:pPr>
            <a:r>
              <a:rPr kumimoji="0" lang="ja-JP" altLang="en-US" sz="2400">
                <a:solidFill>
                  <a:srgbClr val="000000"/>
                </a:solidFill>
                <a:latin typeface="ＭＳ Ｐゴシック" pitchFamily="50" charset="-128"/>
                <a:ea typeface="ＭＳ Ｐゴシック" pitchFamily="50" charset="-128"/>
              </a:rPr>
              <a:t>□日本はドラマ</a:t>
            </a:r>
            <a:r>
              <a:rPr kumimoji="0" lang="en-US" altLang="ja-JP" sz="2400">
                <a:solidFill>
                  <a:srgbClr val="000000"/>
                </a:solidFill>
                <a:latin typeface="ＭＳ Ｐゴシック" pitchFamily="50" charset="-128"/>
                <a:ea typeface="ＭＳ Ｐゴシック" pitchFamily="50" charset="-128"/>
              </a:rPr>
              <a:t>OST, </a:t>
            </a:r>
            <a:r>
              <a:rPr kumimoji="0" lang="ja-JP" altLang="en-US" sz="2400">
                <a:solidFill>
                  <a:srgbClr val="000000"/>
                </a:solidFill>
                <a:latin typeface="ＭＳ Ｐゴシック" pitchFamily="50" charset="-128"/>
                <a:ea typeface="ＭＳ Ｐゴシック" pitchFamily="50" charset="-128"/>
              </a:rPr>
              <a:t>東方神起、</a:t>
            </a:r>
            <a:r>
              <a:rPr kumimoji="0" lang="en-US" altLang="ja-JP" sz="2400">
                <a:solidFill>
                  <a:srgbClr val="000000"/>
                </a:solidFill>
                <a:latin typeface="ＭＳ Ｐゴシック" pitchFamily="50" charset="-128"/>
                <a:ea typeface="ＭＳ Ｐゴシック" pitchFamily="50" charset="-128"/>
              </a:rPr>
              <a:t>KARA,</a:t>
            </a:r>
            <a:r>
              <a:rPr kumimoji="0" lang="ja-JP" altLang="en-US" sz="2400">
                <a:solidFill>
                  <a:srgbClr val="000000"/>
                </a:solidFill>
                <a:latin typeface="ＭＳ Ｐゴシック" pitchFamily="50" charset="-128"/>
                <a:ea typeface="ＭＳ Ｐゴシック" pitchFamily="50" charset="-128"/>
              </a:rPr>
              <a:t>少女時代に次いでボイズグループブーム</a:t>
            </a:r>
            <a:endParaRPr kumimoji="0" lang="en-US" altLang="ja-JP" sz="2400">
              <a:solidFill>
                <a:srgbClr val="000000"/>
              </a:solidFill>
              <a:latin typeface="ＭＳ Ｐゴシック" pitchFamily="50" charset="-128"/>
              <a:ea typeface="ＭＳ Ｐゴシック" pitchFamily="50" charset="-128"/>
            </a:endParaRPr>
          </a:p>
          <a:p>
            <a:pPr marL="342900" indent="-342900">
              <a:spcBef>
                <a:spcPct val="20000"/>
              </a:spcBef>
            </a:pPr>
            <a:r>
              <a:rPr kumimoji="0" lang="ja-JP" altLang="en-US" sz="2400">
                <a:solidFill>
                  <a:srgbClr val="000000"/>
                </a:solidFill>
                <a:latin typeface="ＭＳ Ｐゴシック" pitchFamily="50" charset="-128"/>
                <a:ea typeface="ＭＳ Ｐゴシック" pitchFamily="50" charset="-128"/>
              </a:rPr>
              <a:t>　</a:t>
            </a:r>
            <a:r>
              <a:rPr kumimoji="0" lang="en-US" altLang="ja-JP" sz="2400">
                <a:solidFill>
                  <a:srgbClr val="000000"/>
                </a:solidFill>
                <a:latin typeface="ＭＳ Ｐゴシック" pitchFamily="50" charset="-128"/>
                <a:ea typeface="ＭＳ Ｐゴシック" pitchFamily="50" charset="-128"/>
              </a:rPr>
              <a:t>‐</a:t>
            </a:r>
            <a:r>
              <a:rPr kumimoji="0" lang="ja-JP" altLang="en-US" sz="2400">
                <a:solidFill>
                  <a:srgbClr val="000000"/>
                </a:solidFill>
                <a:latin typeface="ＭＳ Ｐゴシック" pitchFamily="50" charset="-128"/>
                <a:ea typeface="ＭＳ Ｐゴシック" pitchFamily="50" charset="-128"/>
              </a:rPr>
              <a:t>現地化戦略、韓国化戦略など</a:t>
            </a:r>
            <a:endParaRPr kumimoji="0" lang="en-US" altLang="ja-JP" sz="2400">
              <a:solidFill>
                <a:srgbClr val="000000"/>
              </a:solidFill>
              <a:latin typeface="ＭＳ Ｐゴシック" pitchFamily="50" charset="-128"/>
              <a:ea typeface="ＭＳ Ｐゴシック" pitchFamily="50" charset="-128"/>
            </a:endParaRPr>
          </a:p>
          <a:p>
            <a:pPr marL="342900" indent="-342900">
              <a:spcBef>
                <a:spcPct val="20000"/>
              </a:spcBef>
            </a:pPr>
            <a:r>
              <a:rPr kumimoji="0" lang="ja-JP" altLang="en-US" sz="2400">
                <a:solidFill>
                  <a:srgbClr val="000000"/>
                </a:solidFill>
                <a:latin typeface="ＭＳ Ｐゴシック" pitchFamily="50" charset="-128"/>
                <a:ea typeface="ＭＳ Ｐゴシック" pitchFamily="50" charset="-128"/>
              </a:rPr>
              <a:t>□歌唱力とダンスという実力とアイドル性を併せ持つ</a:t>
            </a:r>
            <a:endParaRPr kumimoji="0" lang="en-US" altLang="ja-JP" sz="2400">
              <a:solidFill>
                <a:srgbClr val="000000"/>
              </a:solidFill>
              <a:latin typeface="ＭＳ Ｐゴシック" pitchFamily="50" charset="-128"/>
              <a:ea typeface="ＭＳ Ｐゴシック" pitchFamily="50" charset="-128"/>
            </a:endParaRPr>
          </a:p>
          <a:p>
            <a:pPr marL="342900" indent="-342900" eaLnBrk="0" hangingPunct="0">
              <a:spcBef>
                <a:spcPct val="20000"/>
              </a:spcBef>
            </a:pPr>
            <a:r>
              <a:rPr kumimoji="0" lang="ja-JP" altLang="en-US" sz="2400">
                <a:solidFill>
                  <a:srgbClr val="000000"/>
                </a:solidFill>
                <a:latin typeface="ＭＳ Ｐゴシック" pitchFamily="50" charset="-128"/>
                <a:ea typeface="ＭＳ Ｐゴシック" pitchFamily="50" charset="-128"/>
              </a:rPr>
              <a:t>□トップ、ミドルクラス、インディーズ、野獣系、癒し系、かわいい系、セクシー系等へと重層化と差異化が進む</a:t>
            </a:r>
            <a:endParaRPr kumimoji="0" lang="en-US" altLang="ja-JP" sz="2400">
              <a:solidFill>
                <a:srgbClr val="000000"/>
              </a:solidFill>
              <a:latin typeface="ＭＳ Ｐゴシック" pitchFamily="50" charset="-128"/>
              <a:ea typeface="ＭＳ Ｐゴシック" pitchFamily="50" charset="-128"/>
            </a:endParaRPr>
          </a:p>
          <a:p>
            <a:pPr marL="342900" indent="-342900" eaLnBrk="0" hangingPunct="0">
              <a:spcBef>
                <a:spcPct val="20000"/>
              </a:spcBef>
            </a:pPr>
            <a:r>
              <a:rPr kumimoji="0" lang="ja-JP" altLang="en-US" sz="2400">
                <a:solidFill>
                  <a:srgbClr val="000000"/>
                </a:solidFill>
                <a:latin typeface="ＭＳ Ｐゴシック" pitchFamily="50" charset="-128"/>
                <a:ea typeface="ＭＳ Ｐゴシック" pitchFamily="50" charset="-128"/>
              </a:rPr>
              <a:t>□圧倒的に女性ファンが多い。中年女性が目立つのも特徴</a:t>
            </a:r>
            <a:endParaRPr kumimoji="0" lang="en-US" altLang="ja-JP" sz="2400">
              <a:solidFill>
                <a:srgbClr val="000000"/>
              </a:solidFill>
              <a:latin typeface="ＭＳ Ｐゴシック" pitchFamily="50" charset="-128"/>
              <a:ea typeface="ＭＳ Ｐゴシック" pitchFamily="50" charset="-128"/>
            </a:endParaRPr>
          </a:p>
          <a:p>
            <a:pPr marL="342900" indent="-342900" algn="just" eaLnBrk="0" hangingPunct="0">
              <a:lnSpc>
                <a:spcPct val="160000"/>
              </a:lnSpc>
            </a:pPr>
            <a:r>
              <a:rPr kumimoji="0" lang="ja-JP" altLang="en-US" sz="2400">
                <a:solidFill>
                  <a:srgbClr val="000000"/>
                </a:solidFill>
                <a:latin typeface="ＭＳ Ｐゴシック" pitchFamily="50" charset="-128"/>
                <a:ea typeface="ＭＳ Ｐゴシック" pitchFamily="50" charset="-128"/>
              </a:rPr>
              <a:t>□韓流ドラマと同様音楽からドラマ、食、観光、化粧品、ファッ</a:t>
            </a:r>
            <a:endParaRPr kumimoji="0" lang="en-US" altLang="ja-JP" sz="2400">
              <a:solidFill>
                <a:srgbClr val="000000"/>
              </a:solidFill>
              <a:latin typeface="ＭＳ Ｐゴシック" pitchFamily="50" charset="-128"/>
              <a:ea typeface="ＭＳ Ｐゴシック" pitchFamily="50" charset="-128"/>
            </a:endParaRPr>
          </a:p>
          <a:p>
            <a:pPr marL="342900" indent="-342900" algn="just" eaLnBrk="0" hangingPunct="0">
              <a:lnSpc>
                <a:spcPct val="160000"/>
              </a:lnSpc>
            </a:pPr>
            <a:r>
              <a:rPr kumimoji="0" lang="ja-JP" altLang="en-US" sz="2400">
                <a:solidFill>
                  <a:srgbClr val="000000"/>
                </a:solidFill>
                <a:latin typeface="ＭＳ Ｐゴシック" pitchFamily="50" charset="-128"/>
                <a:ea typeface="ＭＳ Ｐゴシック" pitchFamily="50" charset="-128"/>
              </a:rPr>
              <a:t>　ションなどへと関心が広がりを見せる</a:t>
            </a:r>
            <a:endParaRPr lang="ja-JP" altLang="en-US" sz="2400">
              <a:solidFill>
                <a:srgbClr val="000000"/>
              </a:solidFill>
              <a:latin typeface="ＭＳ Ｐゴシック" pitchFamily="50" charset="-128"/>
              <a:ea typeface="ＭＳ Ｐゴシック" pitchFamily="50" charset="-128"/>
            </a:endParaRPr>
          </a:p>
        </p:txBody>
      </p:sp>
      <p:sp>
        <p:nvSpPr>
          <p:cNvPr id="5" name="テキスト ボックス 4"/>
          <p:cNvSpPr txBox="1"/>
          <p:nvPr/>
        </p:nvSpPr>
        <p:spPr>
          <a:xfrm>
            <a:off x="1331913" y="620713"/>
            <a:ext cx="6480175" cy="720725"/>
          </a:xfrm>
          <a:prstGeom prst="rect">
            <a:avLst/>
          </a:prstGeom>
        </p:spPr>
        <p:txBody>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eaLnBrk="1" hangingPunct="1">
              <a:defRPr/>
            </a:pPr>
            <a:r>
              <a:rPr kumimoji="0" lang="en-US" altLang="ja-JP" sz="3600" b="1">
                <a:solidFill>
                  <a:srgbClr val="17375E"/>
                </a:solidFill>
                <a:effectLst>
                  <a:outerShdw blurRad="38100" dist="38100" dir="2700000" algn="tl">
                    <a:srgbClr val="C0C0C0"/>
                  </a:outerShdw>
                </a:effectLst>
                <a:latin typeface="ＭＳ Ｐゴシック" pitchFamily="50" charset="-128"/>
                <a:ea typeface="ＭＳ Ｐゴシック" pitchFamily="50" charset="-128"/>
              </a:rPr>
              <a:t>K-POP</a:t>
            </a:r>
            <a:r>
              <a:rPr kumimoji="0" lang="ja-JP" altLang="en-US" sz="3600" b="1">
                <a:solidFill>
                  <a:srgbClr val="17375E"/>
                </a:solidFill>
                <a:effectLst>
                  <a:outerShdw blurRad="38100" dist="38100" dir="2700000" algn="tl">
                    <a:srgbClr val="C0C0C0"/>
                  </a:outerShdw>
                </a:effectLst>
                <a:latin typeface="ＭＳ Ｐゴシック" pitchFamily="50" charset="-128"/>
                <a:ea typeface="ＭＳ Ｐゴシック" pitchFamily="50" charset="-128"/>
              </a:rPr>
              <a:t>ブームの概要</a:t>
            </a: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22</a:t>
            </a:fld>
            <a:endParaRPr lang="en-US" altLang="ja-JP"/>
          </a:p>
        </p:txBody>
      </p:sp>
    </p:spTree>
    <p:extLst>
      <p:ext uri="{BB962C8B-B14F-4D97-AF65-F5344CB8AC3E}">
        <p14:creationId xmlns:p14="http://schemas.microsoft.com/office/powerpoint/2010/main" val="2292703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51050" y="620713"/>
            <a:ext cx="5184775" cy="863600"/>
          </a:xfrm>
          <a:prstGeom prst="rect">
            <a:avLst/>
          </a:prstGeom>
        </p:spPr>
        <p:txBody>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eaLnBrk="1" hangingPunct="1">
              <a:defRPr/>
            </a:pPr>
            <a:r>
              <a:rPr kumimoji="0" lang="en-US" altLang="ja-JP" sz="3600" b="1">
                <a:solidFill>
                  <a:srgbClr val="17375E"/>
                </a:solidFill>
                <a:effectLst>
                  <a:outerShdw blurRad="38100" dist="38100" dir="2700000" algn="tl">
                    <a:srgbClr val="C0C0C0"/>
                  </a:outerShdw>
                </a:effectLst>
                <a:latin typeface="MS UI Gothic" pitchFamily="50" charset="-128"/>
                <a:ea typeface="MS UI Gothic" pitchFamily="50" charset="-128"/>
              </a:rPr>
              <a:t>K-POP</a:t>
            </a:r>
            <a:r>
              <a:rPr kumimoji="0" lang="ja-JP" altLang="en-US" sz="3600" b="1">
                <a:solidFill>
                  <a:srgbClr val="17375E"/>
                </a:solidFill>
                <a:effectLst>
                  <a:outerShdw blurRad="38100" dist="38100" dir="2700000" algn="tl">
                    <a:srgbClr val="C0C0C0"/>
                  </a:outerShdw>
                </a:effectLst>
                <a:latin typeface="MS UI Gothic" pitchFamily="50" charset="-128"/>
                <a:ea typeface="MS UI Gothic" pitchFamily="50" charset="-128"/>
              </a:rPr>
              <a:t>ファンの評価</a:t>
            </a:r>
          </a:p>
        </p:txBody>
      </p:sp>
      <p:sp>
        <p:nvSpPr>
          <p:cNvPr id="50179" name="角丸四角形 4"/>
          <p:cNvSpPr>
            <a:spLocks noChangeArrowheads="1"/>
          </p:cNvSpPr>
          <p:nvPr/>
        </p:nvSpPr>
        <p:spPr bwMode="auto">
          <a:xfrm>
            <a:off x="323850" y="1341438"/>
            <a:ext cx="8639175" cy="4895850"/>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r>
              <a:rPr lang="ja-JP" altLang="en-US" sz="2400">
                <a:latin typeface="MS UI Gothic" pitchFamily="50" charset="-128"/>
                <a:ea typeface="MS UI Gothic" pitchFamily="50" charset="-128"/>
              </a:rPr>
              <a:t>□韓流ドラマ</a:t>
            </a:r>
            <a:r>
              <a:rPr lang="en-US" altLang="ja-JP" sz="2400">
                <a:latin typeface="MS UI Gothic" pitchFamily="50" charset="-128"/>
                <a:ea typeface="MS UI Gothic" pitchFamily="50" charset="-128"/>
              </a:rPr>
              <a:t>OST</a:t>
            </a:r>
            <a:r>
              <a:rPr lang="ja-JP" altLang="en-US" sz="2400">
                <a:latin typeface="MS UI Gothic" pitchFamily="50" charset="-128"/>
                <a:ea typeface="MS UI Gothic" pitchFamily="50" charset="-128"/>
              </a:rPr>
              <a:t>と東方神起をきっかけに</a:t>
            </a:r>
            <a:r>
              <a:rPr lang="en-US" altLang="ja-JP" sz="2400">
                <a:latin typeface="MS UI Gothic" pitchFamily="50" charset="-128"/>
                <a:ea typeface="MS UI Gothic" pitchFamily="50" charset="-128"/>
              </a:rPr>
              <a:t>K-POP</a:t>
            </a:r>
            <a:r>
              <a:rPr lang="ja-JP" altLang="en-US" sz="2400">
                <a:latin typeface="MS UI Gothic" pitchFamily="50" charset="-128"/>
                <a:ea typeface="MS UI Gothic" pitchFamily="50" charset="-128"/>
              </a:rPr>
              <a:t>アーティスト</a:t>
            </a:r>
            <a:endParaRPr lang="en-US" altLang="ja-JP" sz="2400">
              <a:latin typeface="MS UI Gothic" pitchFamily="50" charset="-128"/>
              <a:ea typeface="MS UI Gothic" pitchFamily="50" charset="-128"/>
            </a:endParaRPr>
          </a:p>
          <a:p>
            <a:r>
              <a:rPr lang="ja-JP" altLang="en-US" sz="2400">
                <a:latin typeface="MS UI Gothic" pitchFamily="50" charset="-128"/>
                <a:ea typeface="MS UI Gothic" pitchFamily="50" charset="-128"/>
              </a:rPr>
              <a:t>　の動画と歌を知る。そのうえ、</a:t>
            </a:r>
            <a:r>
              <a:rPr lang="en-US" altLang="ja-JP" sz="2400">
                <a:solidFill>
                  <a:srgbClr val="000000"/>
                </a:solidFill>
                <a:latin typeface="MS UI Gothic" pitchFamily="50" charset="-128"/>
                <a:ea typeface="MS UI Gothic" pitchFamily="50" charset="-128"/>
              </a:rPr>
              <a:t> K-POP</a:t>
            </a:r>
            <a:r>
              <a:rPr lang="ja-JP" altLang="en-US" sz="2400">
                <a:solidFill>
                  <a:srgbClr val="000000"/>
                </a:solidFill>
                <a:latin typeface="MS UI Gothic" pitchFamily="50" charset="-128"/>
                <a:ea typeface="MS UI Gothic" pitchFamily="50" charset="-128"/>
              </a:rPr>
              <a:t>女性グループへの</a:t>
            </a:r>
            <a:r>
              <a:rPr lang="ja-JP" altLang="en-US" sz="2400">
                <a:latin typeface="MS UI Gothic" pitchFamily="50" charset="-128"/>
                <a:ea typeface="MS UI Gothic" pitchFamily="50" charset="-128"/>
              </a:rPr>
              <a:t>評判が</a:t>
            </a:r>
            <a:endParaRPr lang="en-US" altLang="ja-JP" sz="2400">
              <a:latin typeface="MS UI Gothic" pitchFamily="50" charset="-128"/>
              <a:ea typeface="MS UI Gothic" pitchFamily="50" charset="-128"/>
            </a:endParaRPr>
          </a:p>
          <a:p>
            <a:r>
              <a:rPr lang="ja-JP" altLang="en-US" sz="2400">
                <a:latin typeface="MS UI Gothic" pitchFamily="50" charset="-128"/>
                <a:ea typeface="MS UI Gothic" pitchFamily="50" charset="-128"/>
              </a:rPr>
              <a:t>　口コミやネット等を中心に広がりブームにつながった。</a:t>
            </a:r>
            <a:endParaRPr lang="en-US" altLang="ja-JP" sz="2400">
              <a:latin typeface="MS UI Gothic" pitchFamily="50" charset="-128"/>
              <a:ea typeface="MS UI Gothic" pitchFamily="50" charset="-128"/>
            </a:endParaRPr>
          </a:p>
          <a:p>
            <a:r>
              <a:rPr lang="ja-JP" altLang="en-US" sz="2400">
                <a:latin typeface="MS UI Gothic" pitchFamily="50" charset="-128"/>
                <a:ea typeface="MS UI Gothic" pitchFamily="50" charset="-128"/>
              </a:rPr>
              <a:t>　</a:t>
            </a:r>
            <a:r>
              <a:rPr lang="en-US" altLang="ja-JP" sz="2400">
                <a:latin typeface="MS UI Gothic" pitchFamily="50" charset="-128"/>
                <a:ea typeface="MS UI Gothic" pitchFamily="50" charset="-128"/>
              </a:rPr>
              <a:t>-</a:t>
            </a:r>
            <a:r>
              <a:rPr lang="ja-JP" altLang="en-US" sz="2400">
                <a:latin typeface="MS UI Gothic" pitchFamily="50" charset="-128"/>
                <a:ea typeface="MS UI Gothic" pitchFamily="50" charset="-128"/>
              </a:rPr>
              <a:t>韓流ドラマファンのお母さんの影響を受けて</a:t>
            </a:r>
            <a:r>
              <a:rPr lang="en-US" altLang="ja-JP" sz="2400">
                <a:latin typeface="MS UI Gothic" pitchFamily="50" charset="-128"/>
                <a:ea typeface="MS UI Gothic" pitchFamily="50" charset="-128"/>
              </a:rPr>
              <a:t>K-POP</a:t>
            </a:r>
            <a:r>
              <a:rPr lang="ja-JP" altLang="en-US" sz="2400">
                <a:latin typeface="MS UI Gothic" pitchFamily="50" charset="-128"/>
                <a:ea typeface="MS UI Gothic" pitchFamily="50" charset="-128"/>
              </a:rPr>
              <a:t>ファンに</a:t>
            </a:r>
            <a:endParaRPr lang="en-US" altLang="ja-JP" sz="2400">
              <a:latin typeface="MS UI Gothic" pitchFamily="50" charset="-128"/>
              <a:ea typeface="MS UI Gothic" pitchFamily="50" charset="-128"/>
            </a:endParaRPr>
          </a:p>
          <a:p>
            <a:r>
              <a:rPr lang="ja-JP" altLang="en-US" sz="2400">
                <a:latin typeface="MS UI Gothic" pitchFamily="50" charset="-128"/>
                <a:ea typeface="MS UI Gothic" pitchFamily="50" charset="-128"/>
              </a:rPr>
              <a:t>　　なったケースも少なくない。</a:t>
            </a:r>
            <a:endParaRPr lang="en-US" altLang="ja-JP" sz="2400">
              <a:latin typeface="MS UI Gothic" pitchFamily="50" charset="-128"/>
              <a:ea typeface="MS UI Gothic" pitchFamily="50" charset="-128"/>
            </a:endParaRPr>
          </a:p>
          <a:p>
            <a:r>
              <a:rPr lang="ja-JP" altLang="en-US" sz="2400">
                <a:latin typeface="MS UI Gothic" pitchFamily="50" charset="-128"/>
                <a:ea typeface="MS UI Gothic" pitchFamily="50" charset="-128"/>
              </a:rPr>
              <a:t>　</a:t>
            </a:r>
            <a:r>
              <a:rPr lang="en-US" altLang="ja-JP" sz="2400">
                <a:latin typeface="MS UI Gothic" pitchFamily="50" charset="-128"/>
                <a:ea typeface="MS UI Gothic" pitchFamily="50" charset="-128"/>
              </a:rPr>
              <a:t>-</a:t>
            </a:r>
            <a:r>
              <a:rPr lang="en-US" altLang="ja-JP" sz="2400">
                <a:solidFill>
                  <a:srgbClr val="000000"/>
                </a:solidFill>
                <a:latin typeface="MS UI Gothic" pitchFamily="50" charset="-128"/>
                <a:ea typeface="MS UI Gothic" pitchFamily="50" charset="-128"/>
              </a:rPr>
              <a:t> </a:t>
            </a:r>
            <a:r>
              <a:rPr lang="ja-JP" altLang="en-US" sz="2400">
                <a:latin typeface="MS UI Gothic" pitchFamily="50" charset="-128"/>
                <a:ea typeface="MS UI Gothic" pitchFamily="50" charset="-128"/>
              </a:rPr>
              <a:t>ビジュアルとスタイルがよくて、歌やタンスはプロレベル</a:t>
            </a:r>
            <a:r>
              <a:rPr lang="ja-JP" altLang="en-US" sz="2400">
                <a:solidFill>
                  <a:srgbClr val="000000"/>
                </a:solidFill>
                <a:latin typeface="ＭＳ Ｐゴシック" pitchFamily="50" charset="-128"/>
                <a:ea typeface="ＭＳ Ｐゴシック" pitchFamily="50" charset="-128"/>
              </a:rPr>
              <a:t>。 </a:t>
            </a:r>
            <a:endParaRPr lang="en-US" altLang="ja-JP" sz="2400">
              <a:solidFill>
                <a:srgbClr val="000000"/>
              </a:solidFill>
              <a:latin typeface="ＭＳ Ｐゴシック" pitchFamily="50" charset="-128"/>
              <a:ea typeface="ＭＳ Ｐゴシック" pitchFamily="50" charset="-128"/>
            </a:endParaRPr>
          </a:p>
          <a:p>
            <a:r>
              <a:rPr lang="ja-JP" altLang="en-US" sz="2400">
                <a:solidFill>
                  <a:srgbClr val="000000"/>
                </a:solidFill>
                <a:latin typeface="ＭＳ Ｐゴシック" pitchFamily="50" charset="-128"/>
                <a:ea typeface="ＭＳ Ｐゴシック" pitchFamily="50" charset="-128"/>
              </a:rPr>
              <a:t>□ドラマ同様様々な</a:t>
            </a:r>
            <a:r>
              <a:rPr lang="en-US" altLang="ja-JP" sz="2400">
                <a:solidFill>
                  <a:srgbClr val="000000"/>
                </a:solidFill>
                <a:latin typeface="ＭＳ Ｐゴシック" pitchFamily="50" charset="-128"/>
                <a:ea typeface="ＭＳ Ｐゴシック" pitchFamily="50" charset="-128"/>
              </a:rPr>
              <a:t>2</a:t>
            </a:r>
            <a:r>
              <a:rPr lang="ja-JP" altLang="en-US" sz="2400">
                <a:solidFill>
                  <a:srgbClr val="000000"/>
                </a:solidFill>
                <a:latin typeface="ＭＳ Ｐゴシック" pitchFamily="50" charset="-128"/>
                <a:ea typeface="ＭＳ Ｐゴシック" pitchFamily="50" charset="-128"/>
              </a:rPr>
              <a:t>次行動を見せる</a:t>
            </a:r>
            <a:endParaRPr lang="en-US" altLang="ja-JP" sz="2400">
              <a:latin typeface="MS UI Gothic" pitchFamily="50" charset="-128"/>
              <a:ea typeface="MS UI Gothic" pitchFamily="50" charset="-128"/>
            </a:endParaRPr>
          </a:p>
          <a:p>
            <a:r>
              <a:rPr lang="ja-JP" altLang="en-US" sz="2400">
                <a:latin typeface="MS UI Gothic" pitchFamily="50" charset="-128"/>
                <a:ea typeface="MS UI Gothic" pitchFamily="50" charset="-128"/>
              </a:rPr>
              <a:t>　</a:t>
            </a:r>
            <a:r>
              <a:rPr lang="en-US" altLang="ja-JP" sz="2400">
                <a:latin typeface="MS UI Gothic" pitchFamily="50" charset="-128"/>
                <a:ea typeface="MS UI Gothic" pitchFamily="50" charset="-128"/>
              </a:rPr>
              <a:t>-̋</a:t>
            </a:r>
            <a:r>
              <a:rPr lang="ja-JP" altLang="en-US" sz="2400">
                <a:latin typeface="MS UI Gothic" pitchFamily="50" charset="-128"/>
                <a:ea typeface="MS UI Gothic" pitchFamily="50" charset="-128"/>
              </a:rPr>
              <a:t>歌詞の意味を知るため、韓国語を勉強中、留学も行きたい</a:t>
            </a:r>
            <a:r>
              <a:rPr lang="ja-JP" altLang="en-US" sz="2400">
                <a:solidFill>
                  <a:srgbClr val="000000"/>
                </a:solidFill>
                <a:latin typeface="ＭＳ Ｐゴシック" pitchFamily="50" charset="-128"/>
                <a:ea typeface="ＭＳ Ｐゴシック" pitchFamily="50" charset="-128"/>
              </a:rPr>
              <a:t>̏。</a:t>
            </a:r>
            <a:endParaRPr lang="en-US" altLang="ja-JP" sz="2400">
              <a:solidFill>
                <a:srgbClr val="000000"/>
              </a:solidFill>
              <a:latin typeface="ＭＳ Ｐゴシック" pitchFamily="50" charset="-128"/>
              <a:ea typeface="ＭＳ Ｐゴシック" pitchFamily="50" charset="-128"/>
            </a:endParaRPr>
          </a:p>
          <a:p>
            <a:r>
              <a:rPr lang="ja-JP" altLang="en-US" sz="2400">
                <a:solidFill>
                  <a:srgbClr val="000000"/>
                </a:solidFill>
                <a:latin typeface="ＭＳ Ｐゴシック" pitchFamily="50" charset="-128"/>
                <a:ea typeface="ＭＳ Ｐゴシック" pitchFamily="50" charset="-128"/>
              </a:rPr>
              <a:t>　</a:t>
            </a:r>
            <a:r>
              <a:rPr lang="en-US" altLang="ja-JP" sz="2400">
                <a:solidFill>
                  <a:srgbClr val="000000"/>
                </a:solidFill>
                <a:latin typeface="ＭＳ Ｐゴシック" pitchFamily="50" charset="-128"/>
                <a:ea typeface="ＭＳ Ｐゴシック" pitchFamily="50" charset="-128"/>
              </a:rPr>
              <a:t>-</a:t>
            </a:r>
            <a:r>
              <a:rPr lang="en-US" altLang="ja-JP" sz="2400">
                <a:solidFill>
                  <a:srgbClr val="000000"/>
                </a:solidFill>
                <a:latin typeface="MS UI Gothic" pitchFamily="50" charset="-128"/>
                <a:ea typeface="MS UI Gothic" pitchFamily="50" charset="-128"/>
              </a:rPr>
              <a:t> ̋</a:t>
            </a:r>
            <a:r>
              <a:rPr lang="ja-JP" altLang="en-US" sz="2400">
                <a:solidFill>
                  <a:srgbClr val="000000"/>
                </a:solidFill>
                <a:latin typeface="MS UI Gothic" pitchFamily="50" charset="-128"/>
                <a:ea typeface="MS UI Gothic" pitchFamily="50" charset="-128"/>
              </a:rPr>
              <a:t>音盤や</a:t>
            </a:r>
            <a:r>
              <a:rPr lang="en-US" altLang="ja-JP" sz="2400">
                <a:solidFill>
                  <a:srgbClr val="000000"/>
                </a:solidFill>
                <a:latin typeface="MS UI Gothic" pitchFamily="50" charset="-128"/>
                <a:ea typeface="MS UI Gothic" pitchFamily="50" charset="-128"/>
              </a:rPr>
              <a:t>MD</a:t>
            </a:r>
            <a:r>
              <a:rPr lang="ja-JP" altLang="en-US" sz="2400">
                <a:solidFill>
                  <a:srgbClr val="000000"/>
                </a:solidFill>
                <a:latin typeface="MS UI Gothic" pitchFamily="50" charset="-128"/>
                <a:ea typeface="MS UI Gothic" pitchFamily="50" charset="-128"/>
              </a:rPr>
              <a:t>を買うため、最近アリバイトを始めている</a:t>
            </a:r>
            <a:r>
              <a:rPr lang="ja-JP" altLang="en-US" sz="2400">
                <a:solidFill>
                  <a:srgbClr val="000000"/>
                </a:solidFill>
                <a:latin typeface="ＭＳ Ｐゴシック" pitchFamily="50" charset="-128"/>
                <a:ea typeface="ＭＳ Ｐゴシック" pitchFamily="50" charset="-128"/>
              </a:rPr>
              <a:t>̏。</a:t>
            </a:r>
            <a:endParaRPr lang="en-US" altLang="ja-JP" sz="2400">
              <a:solidFill>
                <a:srgbClr val="000000"/>
              </a:solidFill>
              <a:latin typeface="ＭＳ Ｐゴシック" pitchFamily="50" charset="-128"/>
              <a:ea typeface="ＭＳ Ｐゴシック" pitchFamily="50" charset="-128"/>
            </a:endParaRPr>
          </a:p>
          <a:p>
            <a:r>
              <a:rPr lang="ja-JP" altLang="en-US" sz="2400">
                <a:solidFill>
                  <a:srgbClr val="000000"/>
                </a:solidFill>
                <a:latin typeface="ＭＳ Ｐゴシック" pitchFamily="50" charset="-128"/>
                <a:ea typeface="ＭＳ Ｐゴシック" pitchFamily="50" charset="-128"/>
              </a:rPr>
              <a:t>□高い中毒性</a:t>
            </a:r>
            <a:endParaRPr lang="en-US" altLang="ja-JP" sz="2400">
              <a:solidFill>
                <a:srgbClr val="000000"/>
              </a:solidFill>
              <a:latin typeface="ＭＳ Ｐゴシック" pitchFamily="50" charset="-128"/>
              <a:ea typeface="ＭＳ Ｐゴシック" pitchFamily="50" charset="-128"/>
            </a:endParaRPr>
          </a:p>
          <a:p>
            <a:r>
              <a:rPr lang="ja-JP" altLang="en-US" sz="2400">
                <a:solidFill>
                  <a:srgbClr val="000000"/>
                </a:solidFill>
                <a:latin typeface="ＭＳ Ｐゴシック" pitchFamily="50" charset="-128"/>
                <a:ea typeface="ＭＳ Ｐゴシック" pitchFamily="50" charset="-128"/>
              </a:rPr>
              <a:t>　</a:t>
            </a:r>
            <a:r>
              <a:rPr lang="en-US" altLang="ja-JP" sz="2400">
                <a:solidFill>
                  <a:srgbClr val="000000"/>
                </a:solidFill>
                <a:latin typeface="ＭＳ Ｐゴシック" pitchFamily="50" charset="-128"/>
                <a:ea typeface="ＭＳ Ｐゴシック" pitchFamily="50" charset="-128"/>
              </a:rPr>
              <a:t>-</a:t>
            </a:r>
            <a:r>
              <a:rPr lang="ja-JP" altLang="en-US" sz="2400">
                <a:solidFill>
                  <a:srgbClr val="000000"/>
                </a:solidFill>
                <a:latin typeface="ＭＳ Ｐゴシック" pitchFamily="50" charset="-128"/>
                <a:ea typeface="ＭＳ Ｐゴシック" pitchFamily="50" charset="-128"/>
              </a:rPr>
              <a:t>複数の音盤を持っているファンが多い。</a:t>
            </a:r>
            <a:endParaRPr lang="ja-JP" altLang="en-US" sz="2400">
              <a:latin typeface="MS UI Gothic" pitchFamily="50" charset="-128"/>
              <a:ea typeface="MS UI Gothic" pitchFamily="50" charset="-128"/>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23</a:t>
            </a:fld>
            <a:endParaRPr lang="en-US" altLang="ja-JP"/>
          </a:p>
        </p:txBody>
      </p:sp>
    </p:spTree>
    <p:extLst>
      <p:ext uri="{BB962C8B-B14F-4D97-AF65-F5344CB8AC3E}">
        <p14:creationId xmlns:p14="http://schemas.microsoft.com/office/powerpoint/2010/main" val="1685201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24</a:t>
            </a:fld>
            <a:endParaRPr lang="en-US" altLang="ja-JP"/>
          </a:p>
        </p:txBody>
      </p:sp>
      <p:sp>
        <p:nvSpPr>
          <p:cNvPr id="51202" name="タイトル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kumimoji="1" lang="ja-JP" altLang="en-US"/>
              <a:t>専門家の評価</a:t>
            </a:r>
          </a:p>
        </p:txBody>
      </p:sp>
      <p:sp>
        <p:nvSpPr>
          <p:cNvPr id="51203" name="角丸四角形 3"/>
          <p:cNvSpPr>
            <a:spLocks noChangeArrowheads="1"/>
          </p:cNvSpPr>
          <p:nvPr/>
        </p:nvSpPr>
        <p:spPr bwMode="auto">
          <a:xfrm>
            <a:off x="395288" y="1196975"/>
            <a:ext cx="8353425" cy="3095625"/>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r>
              <a:rPr lang="ja-JP" altLang="en-US" sz="2400" dirty="0">
                <a:latin typeface="MS UI Gothic" pitchFamily="50" charset="-128"/>
                <a:ea typeface="MS UI Gothic" pitchFamily="50" charset="-128"/>
              </a:rPr>
              <a:t>□声の強さと</a:t>
            </a:r>
            <a:r>
              <a:rPr lang="ko-KR" altLang="en-US" sz="2400" dirty="0">
                <a:latin typeface="MS UI Gothic" pitchFamily="50" charset="-128"/>
              </a:rPr>
              <a:t>彈</a:t>
            </a:r>
            <a:r>
              <a:rPr lang="ja-JP" altLang="en-US" sz="2400" dirty="0">
                <a:latin typeface="MS UI Gothic" pitchFamily="50" charset="-128"/>
                <a:ea typeface="MS UI Gothic" pitchFamily="50" charset="-128"/>
              </a:rPr>
              <a:t>力、日本人にはないリズム感と音楽性</a:t>
            </a:r>
            <a:endParaRPr lang="en-US" altLang="ja-JP" sz="2400" dirty="0">
              <a:latin typeface="MS UI Gothic" pitchFamily="50" charset="-128"/>
              <a:ea typeface="MS UI Gothic" pitchFamily="50" charset="-128"/>
            </a:endParaRPr>
          </a:p>
          <a:p>
            <a:r>
              <a:rPr lang="ja-JP" altLang="en-US" sz="2400" dirty="0">
                <a:latin typeface="MS UI Gothic" pitchFamily="50" charset="-128"/>
                <a:ea typeface="MS UI Gothic" pitchFamily="50" charset="-128"/>
              </a:rPr>
              <a:t>□日本人が忘れがちな黙々と働く姿、礼儀正しさ、ファンを大切</a:t>
            </a:r>
            <a:endParaRPr lang="en-US" altLang="ja-JP" sz="2400" dirty="0">
              <a:latin typeface="MS UI Gothic" pitchFamily="50" charset="-128"/>
              <a:ea typeface="MS UI Gothic" pitchFamily="50" charset="-128"/>
            </a:endParaRPr>
          </a:p>
          <a:p>
            <a:r>
              <a:rPr lang="ja-JP" altLang="en-US" sz="2400" dirty="0">
                <a:latin typeface="MS UI Gothic" pitchFamily="50" charset="-128"/>
                <a:ea typeface="MS UI Gothic" pitchFamily="50" charset="-128"/>
              </a:rPr>
              <a:t>　にする心をもっている</a:t>
            </a:r>
            <a:endParaRPr lang="en-US" altLang="ja-JP" sz="2400" dirty="0">
              <a:latin typeface="MS UI Gothic" pitchFamily="50" charset="-128"/>
              <a:ea typeface="MS UI Gothic" pitchFamily="50" charset="-128"/>
            </a:endParaRPr>
          </a:p>
          <a:p>
            <a:r>
              <a:rPr lang="ja-JP" altLang="en-US" sz="2400" dirty="0">
                <a:latin typeface="MS UI Gothic" pitchFamily="50" charset="-128"/>
                <a:ea typeface="MS UI Gothic" pitchFamily="50" charset="-128"/>
              </a:rPr>
              <a:t>□高い音楽性の一方、日本語と適切なプロモーション、バラード</a:t>
            </a:r>
            <a:endParaRPr lang="en-US" altLang="ja-JP" sz="2400" dirty="0">
              <a:latin typeface="MS UI Gothic" pitchFamily="50" charset="-128"/>
              <a:ea typeface="MS UI Gothic" pitchFamily="50" charset="-128"/>
            </a:endParaRPr>
          </a:p>
          <a:p>
            <a:r>
              <a:rPr lang="ja-JP" altLang="en-US" sz="2400" dirty="0">
                <a:latin typeface="MS UI Gothic" pitchFamily="50" charset="-128"/>
                <a:ea typeface="MS UI Gothic" pitchFamily="50" charset="-128"/>
              </a:rPr>
              <a:t>　の強化が必要</a:t>
            </a:r>
            <a:endParaRPr lang="en-US" altLang="ja-JP" sz="2400" dirty="0">
              <a:latin typeface="MS UI Gothic" pitchFamily="50" charset="-128"/>
              <a:ea typeface="MS UI Gothic" pitchFamily="50" charset="-128"/>
            </a:endParaRPr>
          </a:p>
          <a:p>
            <a:r>
              <a:rPr lang="ja-JP" altLang="en-US" sz="2400" dirty="0">
                <a:latin typeface="MS UI Gothic" pitchFamily="50" charset="-128"/>
                <a:ea typeface="MS UI Gothic" pitchFamily="50" charset="-128"/>
              </a:rPr>
              <a:t>□歌とダンスは遜色がないが、魅力的な恰好で継続露出できるか</a:t>
            </a:r>
            <a:endParaRPr lang="en-US" altLang="ja-JP" sz="2400" dirty="0">
              <a:latin typeface="MS UI Gothic" pitchFamily="50" charset="-128"/>
              <a:ea typeface="MS UI Gothic" pitchFamily="50" charset="-128"/>
            </a:endParaRPr>
          </a:p>
          <a:p>
            <a:r>
              <a:rPr lang="ja-JP" altLang="en-US" sz="2400" dirty="0">
                <a:latin typeface="MS UI Gothic" pitchFamily="50" charset="-128"/>
                <a:ea typeface="MS UI Gothic" pitchFamily="50" charset="-128"/>
              </a:rPr>
              <a:t>　が課題</a:t>
            </a:r>
          </a:p>
        </p:txBody>
      </p:sp>
    </p:spTree>
    <p:extLst>
      <p:ext uri="{BB962C8B-B14F-4D97-AF65-F5344CB8AC3E}">
        <p14:creationId xmlns:p14="http://schemas.microsoft.com/office/powerpoint/2010/main" val="1823512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25</a:t>
            </a:fld>
            <a:endParaRPr lang="en-US" altLang="ja-JP"/>
          </a:p>
        </p:txBody>
      </p:sp>
      <p:sp>
        <p:nvSpPr>
          <p:cNvPr id="60418" name="タイトル 1"/>
          <p:cNvSpPr>
            <a:spLocks noGrp="1"/>
          </p:cNvSpPr>
          <p:nvPr>
            <p:ph type="title"/>
          </p:nvPr>
        </p:nvSpPr>
        <p:spPr bwMode="auto">
          <a:xfrm>
            <a:off x="468313" y="549275"/>
            <a:ext cx="8229600" cy="7778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kumimoji="1" lang="ja-JP" altLang="en-US" dirty="0">
                <a:latin typeface="+mn-ea"/>
                <a:ea typeface="+mn-ea"/>
              </a:rPr>
              <a:t>共同制作から分業まで</a:t>
            </a:r>
          </a:p>
        </p:txBody>
      </p:sp>
      <p:sp>
        <p:nvSpPr>
          <p:cNvPr id="52227" name="角丸四角形 2"/>
          <p:cNvSpPr>
            <a:spLocks noChangeArrowheads="1"/>
          </p:cNvSpPr>
          <p:nvPr/>
        </p:nvSpPr>
        <p:spPr bwMode="auto">
          <a:xfrm>
            <a:off x="223838" y="1268413"/>
            <a:ext cx="8812212" cy="5184775"/>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eaLnBrk="0" hangingPunct="0">
              <a:spcBef>
                <a:spcPct val="20000"/>
              </a:spcBef>
            </a:pPr>
            <a:r>
              <a:rPr lang="ja-JP" altLang="en-US" sz="2800">
                <a:solidFill>
                  <a:srgbClr val="000000"/>
                </a:solidFill>
                <a:latin typeface="MS UI Gothic" pitchFamily="50" charset="-128"/>
                <a:ea typeface="MS UI Gothic" pitchFamily="50" charset="-128"/>
              </a:rPr>
              <a:t>□</a:t>
            </a:r>
            <a:r>
              <a:rPr lang="en-US" altLang="ja-JP" sz="2800">
                <a:solidFill>
                  <a:srgbClr val="000000"/>
                </a:solidFill>
                <a:latin typeface="MS UI Gothic" pitchFamily="50" charset="-128"/>
                <a:ea typeface="MS UI Gothic" pitchFamily="50" charset="-128"/>
              </a:rPr>
              <a:t>2002</a:t>
            </a:r>
            <a:r>
              <a:rPr lang="ja-JP" altLang="en-US" sz="2800">
                <a:solidFill>
                  <a:srgbClr val="000000"/>
                </a:solidFill>
                <a:latin typeface="MS UI Gothic" pitchFamily="50" charset="-128"/>
                <a:ea typeface="MS UI Gothic" pitchFamily="50" charset="-128"/>
              </a:rPr>
              <a:t>年の</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フレンズ</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から、</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ソナギ～雨上がりの殺意～</a:t>
            </a:r>
            <a:r>
              <a:rPr lang="en-US" altLang="ja-JP" sz="2800">
                <a:solidFill>
                  <a:srgbClr val="000000"/>
                </a:solidFill>
                <a:latin typeface="MS UI Gothic" pitchFamily="50" charset="-128"/>
                <a:ea typeface="MS UI Gothic" pitchFamily="50" charset="-128"/>
              </a:rPr>
              <a:t>』</a:t>
            </a:r>
          </a:p>
          <a:p>
            <a:pPr eaLnBrk="0" hangingPunct="0">
              <a:spcBef>
                <a:spcPct val="20000"/>
              </a:spcBef>
            </a:pPr>
            <a:r>
              <a:rPr lang="ja-JP" altLang="en-US" sz="2800">
                <a:solidFill>
                  <a:srgbClr val="000000"/>
                </a:solidFill>
                <a:latin typeface="MS UI Gothic" pitchFamily="50" charset="-128"/>
                <a:ea typeface="MS UI Gothic" pitchFamily="50" charset="-128"/>
              </a:rPr>
              <a:t>　、</a:t>
            </a:r>
            <a:r>
              <a:rPr lang="en-US" altLang="ja-JP" sz="2800">
                <a:solidFill>
                  <a:srgbClr val="000000"/>
                </a:solidFill>
                <a:latin typeface="MS UI Gothic" pitchFamily="50" charset="-128"/>
                <a:ea typeface="MS UI Gothic" pitchFamily="50" charset="-128"/>
              </a:rPr>
              <a:t>『STAR`S ECHO』</a:t>
            </a:r>
            <a:r>
              <a:rPr lang="ja-JP" altLang="en-US" sz="2800">
                <a:solidFill>
                  <a:srgbClr val="000000"/>
                </a:solidFill>
                <a:latin typeface="MS UI Gothic" pitchFamily="50" charset="-128"/>
                <a:ea typeface="MS UI Gothic" pitchFamily="50" charset="-128"/>
              </a:rPr>
              <a:t>、</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ロンド</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a:t>
            </a:r>
            <a:r>
              <a:rPr lang="en-US" altLang="ja-JP" sz="2800">
                <a:solidFill>
                  <a:srgbClr val="000000"/>
                </a:solidFill>
                <a:latin typeface="MS UI Gothic" pitchFamily="50" charset="-128"/>
                <a:ea typeface="MS UI Gothic" pitchFamily="50" charset="-128"/>
              </a:rPr>
              <a:t>2009</a:t>
            </a:r>
            <a:r>
              <a:rPr lang="ja-JP" altLang="en-US" sz="2800">
                <a:solidFill>
                  <a:srgbClr val="000000"/>
                </a:solidFill>
                <a:latin typeface="MS UI Gothic" pitchFamily="50" charset="-128"/>
                <a:ea typeface="MS UI Gothic" pitchFamily="50" charset="-128"/>
              </a:rPr>
              <a:t>年の</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テレシネマ</a:t>
            </a:r>
            <a:r>
              <a:rPr lang="en-US" altLang="ja-JP" sz="2800">
                <a:solidFill>
                  <a:srgbClr val="000000"/>
                </a:solidFill>
                <a:latin typeface="MS UI Gothic" pitchFamily="50" charset="-128"/>
                <a:ea typeface="MS UI Gothic" pitchFamily="50" charset="-128"/>
              </a:rPr>
              <a:t>7』</a:t>
            </a:r>
          </a:p>
          <a:p>
            <a:pPr eaLnBrk="0" hangingPunct="0">
              <a:spcBef>
                <a:spcPct val="20000"/>
              </a:spcBef>
            </a:pPr>
            <a:r>
              <a:rPr lang="ja-JP" altLang="en-US" sz="2800">
                <a:solidFill>
                  <a:srgbClr val="000000"/>
                </a:solidFill>
                <a:latin typeface="MS UI Gothic" pitchFamily="50" charset="-128"/>
                <a:ea typeface="MS UI Gothic" pitchFamily="50" charset="-128"/>
              </a:rPr>
              <a:t>　</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名分主導からビジネスモデル模索の段階へ</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□テレシネマは効率的な分業制作システムによるコラボに</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　なりうるのか</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　</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ドラマの共同企画、脚本と制作の分離にシナージ</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と</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　　</a:t>
            </a:r>
            <a:r>
              <a:rPr lang="en-US" altLang="ja-JP" sz="2800">
                <a:solidFill>
                  <a:srgbClr val="000000"/>
                </a:solidFill>
                <a:latin typeface="MS UI Gothic" pitchFamily="50" charset="-128"/>
                <a:ea typeface="MS UI Gothic" pitchFamily="50" charset="-128"/>
              </a:rPr>
              <a:t>Win-Win</a:t>
            </a:r>
            <a:r>
              <a:rPr lang="ja-JP" altLang="en-US" sz="2800">
                <a:solidFill>
                  <a:srgbClr val="000000"/>
                </a:solidFill>
                <a:latin typeface="MS UI Gothic" pitchFamily="50" charset="-128"/>
                <a:ea typeface="MS UI Gothic" pitchFamily="50" charset="-128"/>
              </a:rPr>
              <a:t>の可能性</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□他に放送事業への出資、ドラマへの投資、相次ぐ現地</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　法人の設立等日韓連帯のパイプはさらに強まっている</a:t>
            </a:r>
            <a:endParaRPr lang="en-US" altLang="ja-JP" sz="2800">
              <a:solidFill>
                <a:srgbClr val="000000"/>
              </a:solidFill>
              <a:latin typeface="MS UI Gothic" pitchFamily="50" charset="-128"/>
              <a:ea typeface="MS UI Gothic" pitchFamily="50" charset="-128"/>
            </a:endParaRPr>
          </a:p>
        </p:txBody>
      </p:sp>
    </p:spTree>
    <p:extLst>
      <p:ext uri="{BB962C8B-B14F-4D97-AF65-F5344CB8AC3E}">
        <p14:creationId xmlns:p14="http://schemas.microsoft.com/office/powerpoint/2010/main" val="1695416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26</a:t>
            </a:fld>
            <a:endParaRPr lang="en-US" altLang="ja-JP"/>
          </a:p>
        </p:txBody>
      </p:sp>
      <p:sp>
        <p:nvSpPr>
          <p:cNvPr id="60418" name="タイトル 1"/>
          <p:cNvSpPr>
            <a:spLocks noGrp="1"/>
          </p:cNvSpPr>
          <p:nvPr>
            <p:ph type="title"/>
          </p:nvPr>
        </p:nvSpPr>
        <p:spPr bwMode="auto">
          <a:xfrm>
            <a:off x="468313" y="549275"/>
            <a:ext cx="8229600" cy="7778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kumimoji="1" lang="ja-JP" altLang="en-US" dirty="0">
                <a:latin typeface="+mn-ea"/>
                <a:ea typeface="+mn-ea"/>
              </a:rPr>
              <a:t>進む日韓の</a:t>
            </a:r>
            <a:r>
              <a:rPr kumimoji="1" lang="en-US" altLang="ja-JP" dirty="0">
                <a:latin typeface="+mn-ea"/>
                <a:ea typeface="+mn-ea"/>
              </a:rPr>
              <a:t>K-POP</a:t>
            </a:r>
            <a:r>
              <a:rPr kumimoji="1" lang="ja-JP" altLang="en-US" dirty="0">
                <a:latin typeface="+mn-ea"/>
                <a:ea typeface="+mn-ea"/>
              </a:rPr>
              <a:t>ビジネス</a:t>
            </a:r>
          </a:p>
        </p:txBody>
      </p:sp>
      <p:sp>
        <p:nvSpPr>
          <p:cNvPr id="53251" name="角丸四角形 2"/>
          <p:cNvSpPr>
            <a:spLocks noChangeArrowheads="1"/>
          </p:cNvSpPr>
          <p:nvPr/>
        </p:nvSpPr>
        <p:spPr bwMode="auto">
          <a:xfrm>
            <a:off x="250825" y="1443038"/>
            <a:ext cx="8713788" cy="4794250"/>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eaLnBrk="0" hangingPunct="0">
              <a:spcBef>
                <a:spcPct val="20000"/>
              </a:spcBef>
            </a:pPr>
            <a:r>
              <a:rPr lang="ja-JP" altLang="en-US" sz="2800">
                <a:solidFill>
                  <a:srgbClr val="000000"/>
                </a:solidFill>
                <a:latin typeface="MS UI Gothic" pitchFamily="50" charset="-128"/>
                <a:ea typeface="MS UI Gothic" pitchFamily="50" charset="-128"/>
              </a:rPr>
              <a:t>□ＳＭとエイベックスの相互出資</a:t>
            </a:r>
            <a:r>
              <a:rPr lang="en-US" altLang="ja-JP" sz="2800">
                <a:solidFill>
                  <a:srgbClr val="000000"/>
                </a:solidFill>
                <a:latin typeface="MS UI Gothic" pitchFamily="50" charset="-128"/>
                <a:ea typeface="MS UI Gothic" pitchFamily="50" charset="-128"/>
              </a:rPr>
              <a:t>(2010</a:t>
            </a:r>
            <a:r>
              <a:rPr lang="ja-JP" altLang="en-US" sz="2800">
                <a:solidFill>
                  <a:srgbClr val="000000"/>
                </a:solidFill>
                <a:latin typeface="MS UI Gothic" pitchFamily="50" charset="-128"/>
                <a:ea typeface="MS UI Gothic" pitchFamily="50" charset="-128"/>
              </a:rPr>
              <a:t>年まで</a:t>
            </a:r>
            <a:r>
              <a:rPr lang="en-US" altLang="ja-JP" sz="2800">
                <a:solidFill>
                  <a:srgbClr val="000000"/>
                </a:solidFill>
                <a:latin typeface="MS UI Gothic" pitchFamily="50" charset="-128"/>
                <a:ea typeface="MS UI Gothic" pitchFamily="50" charset="-128"/>
              </a:rPr>
              <a:t>)</a:t>
            </a:r>
          </a:p>
          <a:p>
            <a:pPr eaLnBrk="0" hangingPunct="0">
              <a:spcBef>
                <a:spcPct val="20000"/>
              </a:spcBef>
            </a:pPr>
            <a:r>
              <a:rPr lang="ja-JP" altLang="en-US" sz="2800">
                <a:solidFill>
                  <a:srgbClr val="000000"/>
                </a:solidFill>
                <a:latin typeface="MS UI Gothic" pitchFamily="50" charset="-128"/>
                <a:ea typeface="MS UI Gothic" pitchFamily="50" charset="-128"/>
              </a:rPr>
              <a:t>　</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ボアと東方神起による</a:t>
            </a:r>
            <a:r>
              <a:rPr lang="en-US" altLang="ja-JP" sz="2800">
                <a:solidFill>
                  <a:srgbClr val="000000"/>
                </a:solidFill>
                <a:latin typeface="MS UI Gothic" pitchFamily="50" charset="-128"/>
                <a:ea typeface="MS UI Gothic" pitchFamily="50" charset="-128"/>
              </a:rPr>
              <a:t>J-POP</a:t>
            </a:r>
            <a:r>
              <a:rPr lang="ja-JP" altLang="en-US" sz="2800">
                <a:solidFill>
                  <a:srgbClr val="000000"/>
                </a:solidFill>
                <a:latin typeface="MS UI Gothic" pitchFamily="50" charset="-128"/>
                <a:ea typeface="MS UI Gothic" pitchFamily="50" charset="-128"/>
              </a:rPr>
              <a:t>、ＳＭ所属アーティストの</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　日本進出及びプロモーション等，</a:t>
            </a:r>
            <a:r>
              <a:rPr lang="en-US" altLang="ja-JP" sz="2800">
                <a:solidFill>
                  <a:srgbClr val="000000"/>
                </a:solidFill>
                <a:latin typeface="MS UI Gothic" pitchFamily="50" charset="-128"/>
                <a:ea typeface="MS UI Gothic" pitchFamily="50" charset="-128"/>
              </a:rPr>
              <a:t>K-POP</a:t>
            </a:r>
            <a:r>
              <a:rPr lang="ja-JP" altLang="en-US" sz="2800">
                <a:solidFill>
                  <a:srgbClr val="000000"/>
                </a:solidFill>
                <a:latin typeface="MS UI Gothic" pitchFamily="50" charset="-128"/>
                <a:ea typeface="MS UI Gothic" pitchFamily="50" charset="-128"/>
              </a:rPr>
              <a:t>ブームの中心円</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a:t>
            </a:r>
            <a:r>
              <a:rPr lang="en-US" altLang="ja-JP" sz="2800">
                <a:solidFill>
                  <a:srgbClr val="000000"/>
                </a:solidFill>
                <a:latin typeface="MS UI Gothic" pitchFamily="50" charset="-128"/>
                <a:ea typeface="MS UI Gothic" pitchFamily="50" charset="-128"/>
              </a:rPr>
              <a:t>AVEX</a:t>
            </a:r>
            <a:r>
              <a:rPr lang="ja-JP" altLang="en-US" sz="2800">
                <a:solidFill>
                  <a:srgbClr val="000000"/>
                </a:solidFill>
                <a:latin typeface="MS UI Gothic" pitchFamily="50" charset="-128"/>
                <a:ea typeface="MS UI Gothic" pitchFamily="50" charset="-128"/>
              </a:rPr>
              <a:t>とＹＧによる合弁レベル「</a:t>
            </a:r>
            <a:r>
              <a:rPr lang="en-US" altLang="ja-JP" sz="2800">
                <a:solidFill>
                  <a:srgbClr val="000000"/>
                </a:solidFill>
                <a:latin typeface="MS UI Gothic" pitchFamily="50" charset="-128"/>
                <a:ea typeface="MS UI Gothic" pitchFamily="50" charset="-128"/>
              </a:rPr>
              <a:t>YGEX</a:t>
            </a:r>
            <a:r>
              <a:rPr lang="ja-JP" altLang="en-US" sz="2800">
                <a:solidFill>
                  <a:srgbClr val="000000"/>
                </a:solidFill>
                <a:latin typeface="MS UI Gothic" pitchFamily="50" charset="-128"/>
                <a:ea typeface="MS UI Gothic" pitchFamily="50" charset="-128"/>
              </a:rPr>
              <a:t>」の誕生</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　</a:t>
            </a:r>
            <a:r>
              <a:rPr lang="en-US" altLang="ja-JP" sz="2800">
                <a:solidFill>
                  <a:srgbClr val="000000"/>
                </a:solidFill>
                <a:latin typeface="MS UI Gothic" pitchFamily="50" charset="-128"/>
                <a:ea typeface="MS UI Gothic" pitchFamily="50" charset="-128"/>
              </a:rPr>
              <a:t>-</a:t>
            </a:r>
            <a:r>
              <a:rPr lang="ja-JP" altLang="en-US" sz="2800">
                <a:solidFill>
                  <a:srgbClr val="000000"/>
                </a:solidFill>
                <a:latin typeface="MS UI Gothic" pitchFamily="50" charset="-128"/>
                <a:ea typeface="MS UI Gothic" pitchFamily="50" charset="-128"/>
              </a:rPr>
              <a:t>ＹＧ所属アーティストの日本進出とプロモーション　</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□音楽制作・マネージメントとプロモーションの分離</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□日韓混成チームも登場</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□日韓共同芸能プロダクションの登場など国境を超える</a:t>
            </a:r>
            <a:endParaRPr lang="en-US" altLang="ja-JP" sz="2800">
              <a:solidFill>
                <a:srgbClr val="000000"/>
              </a:solidFill>
              <a:latin typeface="MS UI Gothic" pitchFamily="50" charset="-128"/>
              <a:ea typeface="MS UI Gothic" pitchFamily="50" charset="-128"/>
            </a:endParaRPr>
          </a:p>
          <a:p>
            <a:pPr eaLnBrk="0" hangingPunct="0">
              <a:spcBef>
                <a:spcPct val="20000"/>
              </a:spcBef>
            </a:pPr>
            <a:r>
              <a:rPr lang="ja-JP" altLang="en-US" sz="2800">
                <a:solidFill>
                  <a:srgbClr val="000000"/>
                </a:solidFill>
                <a:latin typeface="MS UI Gothic" pitchFamily="50" charset="-128"/>
                <a:ea typeface="MS UI Gothic" pitchFamily="50" charset="-128"/>
              </a:rPr>
              <a:t>　音楽ビジネスはさらに活発になる見通し</a:t>
            </a:r>
            <a:endParaRPr lang="en-US" altLang="ja-JP" sz="2800">
              <a:solidFill>
                <a:srgbClr val="000000"/>
              </a:solidFill>
              <a:latin typeface="MS UI Gothic" pitchFamily="50" charset="-128"/>
              <a:ea typeface="MS UI Gothic" pitchFamily="50" charset="-128"/>
            </a:endParaRPr>
          </a:p>
        </p:txBody>
      </p:sp>
    </p:spTree>
    <p:extLst>
      <p:ext uri="{BB962C8B-B14F-4D97-AF65-F5344CB8AC3E}">
        <p14:creationId xmlns:p14="http://schemas.microsoft.com/office/powerpoint/2010/main" val="328110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3</a:t>
            </a:fld>
            <a:endParaRPr lang="en-US" altLang="ja-JP"/>
          </a:p>
        </p:txBody>
      </p:sp>
      <p:sp>
        <p:nvSpPr>
          <p:cNvPr id="30722" name="タイトル 1"/>
          <p:cNvSpPr>
            <a:spLocks noGrp="1"/>
          </p:cNvSpPr>
          <p:nvPr>
            <p:ph type="title"/>
          </p:nvPr>
        </p:nvSpPr>
        <p:spPr bwMode="auto">
          <a:xfrm>
            <a:off x="468313" y="549275"/>
            <a:ext cx="8229600" cy="920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kumimoji="1" lang="ja-JP" altLang="en-US" sz="4000"/>
              <a:t>考えてみましょう！</a:t>
            </a:r>
          </a:p>
        </p:txBody>
      </p:sp>
      <p:sp>
        <p:nvSpPr>
          <p:cNvPr id="30723" name="角丸四角形 3"/>
          <p:cNvSpPr>
            <a:spLocks noChangeArrowheads="1"/>
          </p:cNvSpPr>
          <p:nvPr/>
        </p:nvSpPr>
        <p:spPr bwMode="auto">
          <a:xfrm>
            <a:off x="33338" y="1628775"/>
            <a:ext cx="8820150" cy="4679950"/>
          </a:xfrm>
          <a:prstGeom prst="roundRect">
            <a:avLst>
              <a:gd name="adj" fmla="val 16667"/>
            </a:avLst>
          </a:prstGeom>
          <a:gradFill rotWithShape="0">
            <a:gsLst>
              <a:gs pos="0">
                <a:srgbClr val="FFEFD1"/>
              </a:gs>
              <a:gs pos="64999">
                <a:srgbClr val="F0EBD5"/>
              </a:gs>
              <a:gs pos="100000">
                <a:srgbClr val="D1C39F"/>
              </a:gs>
            </a:gsLst>
            <a:lin ang="5400000"/>
          </a:gradFill>
          <a:ln>
            <a:noFill/>
          </a:ln>
          <a:extLst/>
        </p:spPr>
        <p:txBody>
          <a:bodyPr anchor="ctr"/>
          <a:lstStyle/>
          <a:p>
            <a:r>
              <a:rPr lang="ja-JP" altLang="en-US" sz="2800">
                <a:solidFill>
                  <a:srgbClr val="000000"/>
                </a:solidFill>
                <a:latin typeface="MS UI Gothic" pitchFamily="50" charset="-128"/>
                <a:ea typeface="MS UI Gothic" pitchFamily="50" charset="-128"/>
              </a:rPr>
              <a:t>□韓流は一方の利益じゃなくて日韓ビジネスが活性化、</a:t>
            </a:r>
            <a:endParaRPr lang="en-US" altLang="ja-JP" sz="2800">
              <a:solidFill>
                <a:srgbClr val="000000"/>
              </a:solidFill>
              <a:latin typeface="MS UI Gothic" pitchFamily="50" charset="-128"/>
              <a:ea typeface="MS UI Gothic" pitchFamily="50" charset="-128"/>
            </a:endParaRPr>
          </a:p>
          <a:p>
            <a:r>
              <a:rPr lang="ja-JP" altLang="en-US" sz="2800">
                <a:solidFill>
                  <a:srgbClr val="000000"/>
                </a:solidFill>
                <a:latin typeface="MS UI Gothic" pitchFamily="50" charset="-128"/>
                <a:ea typeface="MS UI Gothic" pitchFamily="50" charset="-128"/>
              </a:rPr>
              <a:t>　日韓経済連帯意識を強めている。</a:t>
            </a:r>
            <a:endParaRPr lang="en-US" altLang="ja-JP" sz="2800">
              <a:solidFill>
                <a:srgbClr val="000000"/>
              </a:solidFill>
              <a:latin typeface="MS UI Gothic" pitchFamily="50" charset="-128"/>
              <a:ea typeface="MS UI Gothic" pitchFamily="50" charset="-128"/>
            </a:endParaRPr>
          </a:p>
          <a:p>
            <a:r>
              <a:rPr lang="ja-JP" altLang="en-US" sz="2800">
                <a:solidFill>
                  <a:srgbClr val="000000"/>
                </a:solidFill>
                <a:latin typeface="MS UI Gothic" pitchFamily="50" charset="-128"/>
                <a:ea typeface="MS UI Gothic" pitchFamily="50" charset="-128"/>
              </a:rPr>
              <a:t>□韓流は日韓関係にどんな影響</a:t>
            </a:r>
            <a:endParaRPr lang="en-US" altLang="ja-JP" sz="2800">
              <a:solidFill>
                <a:srgbClr val="000000"/>
              </a:solidFill>
              <a:latin typeface="MS UI Gothic" pitchFamily="50" charset="-128"/>
              <a:ea typeface="MS UI Gothic" pitchFamily="50" charset="-128"/>
            </a:endParaRPr>
          </a:p>
          <a:p>
            <a:r>
              <a:rPr lang="ja-JP" altLang="en-US" sz="2800">
                <a:solidFill>
                  <a:srgbClr val="000000"/>
                </a:solidFill>
                <a:latin typeface="MS UI Gothic" pitchFamily="50" charset="-128"/>
                <a:ea typeface="MS UI Gothic" pitchFamily="50" charset="-128"/>
              </a:rPr>
              <a:t>□韓流は日本での文化の多様性を促している。</a:t>
            </a:r>
            <a:endParaRPr lang="en-US" altLang="ja-JP" sz="2800">
              <a:solidFill>
                <a:srgbClr val="000000"/>
              </a:solidFill>
              <a:latin typeface="MS UI Gothic" pitchFamily="50" charset="-128"/>
              <a:ea typeface="MS UI Gothic" pitchFamily="50" charset="-128"/>
            </a:endParaRPr>
          </a:p>
          <a:p>
            <a:r>
              <a:rPr lang="ja-JP" altLang="en-US" sz="2800">
                <a:solidFill>
                  <a:srgbClr val="000000"/>
                </a:solidFill>
                <a:latin typeface="MS UI Gothic" pitchFamily="50" charset="-128"/>
                <a:ea typeface="MS UI Gothic" pitchFamily="50" charset="-128"/>
              </a:rPr>
              <a:t>□韓流ってなに？固有の文化？ハイブリット文化、そして</a:t>
            </a:r>
            <a:endParaRPr lang="en-US" altLang="ja-JP" sz="2800">
              <a:solidFill>
                <a:srgbClr val="000000"/>
              </a:solidFill>
              <a:latin typeface="MS UI Gothic" pitchFamily="50" charset="-128"/>
              <a:ea typeface="MS UI Gothic" pitchFamily="50" charset="-128"/>
            </a:endParaRPr>
          </a:p>
          <a:p>
            <a:r>
              <a:rPr lang="ja-JP" altLang="en-US" sz="2800">
                <a:solidFill>
                  <a:srgbClr val="000000"/>
                </a:solidFill>
                <a:latin typeface="MS UI Gothic" pitchFamily="50" charset="-128"/>
                <a:ea typeface="MS UI Gothic" pitchFamily="50" charset="-128"/>
              </a:rPr>
              <a:t>　文化は何か</a:t>
            </a:r>
            <a:endParaRPr lang="en-US" altLang="ja-JP" sz="2800">
              <a:solidFill>
                <a:srgbClr val="000000"/>
              </a:solidFill>
              <a:latin typeface="MS UI Gothic" pitchFamily="50" charset="-128"/>
              <a:ea typeface="MS UI Gothic" pitchFamily="50" charset="-128"/>
            </a:endParaRPr>
          </a:p>
          <a:p>
            <a:r>
              <a:rPr lang="ja-JP" altLang="en-US" sz="2800">
                <a:solidFill>
                  <a:srgbClr val="000000"/>
                </a:solidFill>
                <a:latin typeface="MS UI Gothic" pitchFamily="50" charset="-128"/>
                <a:ea typeface="MS UI Gothic" pitchFamily="50" charset="-128"/>
              </a:rPr>
              <a:t>□文化帝国主義の考え方と韓流（中進国から先進国へ）</a:t>
            </a:r>
            <a:endParaRPr lang="en-US" altLang="ja-JP" sz="2800">
              <a:solidFill>
                <a:srgbClr val="000000"/>
              </a:solidFill>
              <a:latin typeface="MS UI Gothic" pitchFamily="50" charset="-128"/>
              <a:ea typeface="MS UI Gothic" pitchFamily="50" charset="-128"/>
            </a:endParaRPr>
          </a:p>
          <a:p>
            <a:r>
              <a:rPr lang="ja-JP" altLang="en-US" sz="2800">
                <a:solidFill>
                  <a:srgbClr val="000000"/>
                </a:solidFill>
                <a:latin typeface="MS UI Gothic" pitchFamily="50" charset="-128"/>
                <a:ea typeface="MS UI Gothic" pitchFamily="50" charset="-128"/>
              </a:rPr>
              <a:t>□国の振興と韓流（国の政策が韓流をリードしてるのか）</a:t>
            </a:r>
            <a:endParaRPr lang="en-US" altLang="ja-JP" sz="2800">
              <a:solidFill>
                <a:srgbClr val="000000"/>
              </a:solidFill>
              <a:latin typeface="MS UI Gothic" pitchFamily="50" charset="-128"/>
              <a:ea typeface="MS UI Gothic" pitchFamily="50" charset="-128"/>
            </a:endParaRPr>
          </a:p>
          <a:p>
            <a:r>
              <a:rPr lang="ja-JP" altLang="en-US" sz="2800">
                <a:solidFill>
                  <a:srgbClr val="000000"/>
                </a:solidFill>
                <a:latin typeface="MS UI Gothic" pitchFamily="50" charset="-128"/>
                <a:ea typeface="MS UI Gothic" pitchFamily="50" charset="-128"/>
              </a:rPr>
              <a:t>□反韓流デモについてどう思うか</a:t>
            </a:r>
            <a:endParaRPr lang="en-US" altLang="ja-JP" sz="2800">
              <a:solidFill>
                <a:srgbClr val="000000"/>
              </a:solidFill>
              <a:latin typeface="MS UI Gothic" pitchFamily="50" charset="-128"/>
              <a:ea typeface="MS UI Gothic" pitchFamily="50" charset="-128"/>
            </a:endParaRPr>
          </a:p>
        </p:txBody>
      </p:sp>
    </p:spTree>
    <p:extLst>
      <p:ext uri="{BB962C8B-B14F-4D97-AF65-F5344CB8AC3E}">
        <p14:creationId xmlns:p14="http://schemas.microsoft.com/office/powerpoint/2010/main" val="231158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正方形/長方形 1"/>
          <p:cNvSpPr>
            <a:spLocks noChangeArrowheads="1"/>
          </p:cNvSpPr>
          <p:nvPr/>
        </p:nvSpPr>
        <p:spPr bwMode="auto">
          <a:xfrm>
            <a:off x="395288" y="1739900"/>
            <a:ext cx="8280400" cy="1800225"/>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algn="ctr"/>
            <a:r>
              <a:rPr lang="ja-JP" altLang="en-US" sz="4400">
                <a:solidFill>
                  <a:srgbClr val="000000"/>
                </a:solidFill>
                <a:latin typeface="ＭＳ Ｐゴシック" pitchFamily="50" charset="-128"/>
                <a:ea typeface="ＭＳ Ｐゴシック" pitchFamily="50" charset="-128"/>
              </a:rPr>
              <a:t>第</a:t>
            </a:r>
            <a:r>
              <a:rPr lang="en-US" altLang="ja-JP" sz="4400">
                <a:solidFill>
                  <a:srgbClr val="000000"/>
                </a:solidFill>
                <a:latin typeface="ＭＳ Ｐゴシック" pitchFamily="50" charset="-128"/>
                <a:ea typeface="ＭＳ Ｐゴシック" pitchFamily="50" charset="-128"/>
              </a:rPr>
              <a:t>1</a:t>
            </a:r>
            <a:r>
              <a:rPr lang="ja-JP" altLang="en-US" sz="4400">
                <a:solidFill>
                  <a:srgbClr val="000000"/>
                </a:solidFill>
                <a:latin typeface="ＭＳ Ｐゴシック" pitchFamily="50" charset="-128"/>
                <a:ea typeface="ＭＳ Ｐゴシック" pitchFamily="50" charset="-128"/>
              </a:rPr>
              <a:t>部　コンテンツ振興の行政組織</a:t>
            </a: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AEB74699-A945-48A0-A808-4CC835C8F49A}" type="slidenum">
              <a:rPr lang="en-US" altLang="ja-JP" smtClean="0"/>
              <a:pPr>
                <a:defRPr/>
              </a:pPr>
              <a:t>4</a:t>
            </a:fld>
            <a:endParaRPr lang="en-US" altLang="ja-JP"/>
          </a:p>
        </p:txBody>
      </p:sp>
    </p:spTree>
    <p:extLst>
      <p:ext uri="{BB962C8B-B14F-4D97-AF65-F5344CB8AC3E}">
        <p14:creationId xmlns:p14="http://schemas.microsoft.com/office/powerpoint/2010/main" val="1760935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5</a:t>
            </a:fld>
            <a:endParaRPr lang="en-US" altLang="ja-JP"/>
          </a:p>
        </p:txBody>
      </p:sp>
      <p:sp>
        <p:nvSpPr>
          <p:cNvPr id="32770" name="제목 1"/>
          <p:cNvSpPr>
            <a:spLocks noGrp="1"/>
          </p:cNvSpPr>
          <p:nvPr>
            <p:ph type="title"/>
          </p:nvPr>
        </p:nvSpPr>
        <p:spPr bwMode="auto">
          <a:xfrm>
            <a:off x="468313" y="765175"/>
            <a:ext cx="8229600" cy="777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a:t>　</a:t>
            </a:r>
            <a:r>
              <a:rPr lang="ja-JP" altLang="en-US" sz="4000"/>
              <a:t>　</a:t>
            </a:r>
            <a:r>
              <a:rPr lang="ja-JP" altLang="en-US" sz="4000">
                <a:latin typeface="MS UI Gothic" pitchFamily="50" charset="-128"/>
                <a:ea typeface="MS UI Gothic" pitchFamily="50" charset="-128"/>
              </a:rPr>
              <a:t>なぜ、コンテンツ</a:t>
            </a:r>
            <a:r>
              <a:rPr lang="en-US" altLang="ja-JP" sz="4000">
                <a:latin typeface="MS UI Gothic" pitchFamily="50" charset="-128"/>
                <a:ea typeface="MS UI Gothic" pitchFamily="50" charset="-128"/>
              </a:rPr>
              <a:t>(</a:t>
            </a:r>
            <a:r>
              <a:rPr lang="ja-JP" altLang="en-US" sz="4000">
                <a:latin typeface="MS UI Gothic" pitchFamily="50" charset="-128"/>
                <a:ea typeface="MS UI Gothic" pitchFamily="50" charset="-128"/>
              </a:rPr>
              <a:t>文化産業</a:t>
            </a:r>
            <a:r>
              <a:rPr lang="en-US" altLang="ja-JP" sz="4000">
                <a:latin typeface="MS UI Gothic" pitchFamily="50" charset="-128"/>
                <a:ea typeface="MS UI Gothic" pitchFamily="50" charset="-128"/>
              </a:rPr>
              <a:t>)</a:t>
            </a:r>
            <a:r>
              <a:rPr lang="ja-JP" altLang="en-US" sz="4000">
                <a:latin typeface="MS UI Gothic" pitchFamily="50" charset="-128"/>
                <a:ea typeface="MS UI Gothic" pitchFamily="50" charset="-128"/>
              </a:rPr>
              <a:t>なのか</a:t>
            </a:r>
            <a:endParaRPr lang="ko-KR" altLang="en-US" sz="4000">
              <a:latin typeface="MS UI Gothic" pitchFamily="50" charset="-128"/>
            </a:endParaRPr>
          </a:p>
        </p:txBody>
      </p:sp>
      <p:sp>
        <p:nvSpPr>
          <p:cNvPr id="32771" name="아래쪽 화살표 5"/>
          <p:cNvSpPr>
            <a:spLocks noChangeArrowheads="1"/>
          </p:cNvSpPr>
          <p:nvPr/>
        </p:nvSpPr>
        <p:spPr bwMode="auto">
          <a:xfrm>
            <a:off x="3276600" y="4652963"/>
            <a:ext cx="3095625" cy="647700"/>
          </a:xfrm>
          <a:prstGeom prst="downArrow">
            <a:avLst>
              <a:gd name="adj1" fmla="val 50000"/>
              <a:gd name="adj2" fmla="val 50000"/>
            </a:avLst>
          </a:prstGeom>
          <a:solidFill>
            <a:schemeClr val="accent1"/>
          </a:soli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algn="ctr"/>
            <a:endParaRPr lang="ko-KR" altLang="en-US">
              <a:solidFill>
                <a:srgbClr val="000000"/>
              </a:solidFill>
            </a:endParaRPr>
          </a:p>
        </p:txBody>
      </p:sp>
      <p:sp>
        <p:nvSpPr>
          <p:cNvPr id="8" name="직사각형 7"/>
          <p:cNvSpPr/>
          <p:nvPr/>
        </p:nvSpPr>
        <p:spPr bwMode="auto">
          <a:xfrm>
            <a:off x="251520" y="1628800"/>
            <a:ext cx="8568952" cy="2448272"/>
          </a:xfrm>
          <a:prstGeom prst="rect">
            <a:avLst/>
          </a:prstGeom>
          <a:grpFill/>
          <a:ln w="12700" algn="ctr">
            <a:noFill/>
            <a:round/>
            <a:headEnd/>
            <a:tailEnd/>
          </a:ln>
          <a:effectLst/>
        </p:spPr>
        <p:txBody>
          <a:bodyPr anchor="ctr"/>
          <a:lstStyle/>
          <a:p>
            <a:pPr algn="ctr">
              <a:defRPr/>
            </a:pPr>
            <a:endParaRPr lang="ko-KR" altLang="en-US">
              <a:solidFill>
                <a:prstClr val="black"/>
              </a:solidFill>
              <a:latin typeface="굴림" pitchFamily="50" charset="-127"/>
              <a:ea typeface="굴림" pitchFamily="50" charset="-127"/>
            </a:endParaRPr>
          </a:p>
        </p:txBody>
      </p:sp>
      <p:sp>
        <p:nvSpPr>
          <p:cNvPr id="11" name="모서리가 둥근 직사각형 10"/>
          <p:cNvSpPr/>
          <p:nvPr/>
        </p:nvSpPr>
        <p:spPr>
          <a:xfrm>
            <a:off x="1619672" y="1988840"/>
            <a:ext cx="7128792" cy="648072"/>
          </a:xfrm>
          <a:prstGeom prst="roundRect">
            <a:avLst>
              <a:gd name="adj" fmla="val 4921"/>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defRPr/>
            </a:pPr>
            <a:r>
              <a:rPr kumimoji="0" lang="ja-JP" altLang="en-US" sz="2400">
                <a:solidFill>
                  <a:srgbClr val="000000"/>
                </a:solidFill>
                <a:latin typeface="Arial Unicode MS" pitchFamily="50" charset="-128"/>
                <a:ea typeface="Arial Unicode MS" pitchFamily="50" charset="-128"/>
                <a:cs typeface="Arial Unicode MS" pitchFamily="50" charset="-128"/>
              </a:rPr>
              <a:t>　</a:t>
            </a:r>
            <a:r>
              <a:rPr kumimoji="0" lang="ja-JP" altLang="en-US" sz="2400">
                <a:solidFill>
                  <a:srgbClr val="000000"/>
                </a:solidFill>
                <a:latin typeface="MS UI Gothic" pitchFamily="50" charset="-128"/>
                <a:ea typeface="MS UI Gothic" pitchFamily="50" charset="-128"/>
                <a:cs typeface="Arial Unicode MS" pitchFamily="50" charset="-128"/>
              </a:rPr>
              <a:t>冷戦イデオロギーから</a:t>
            </a:r>
            <a:r>
              <a:rPr kumimoji="0" lang="en-US" altLang="ja-JP" sz="2400">
                <a:solidFill>
                  <a:srgbClr val="000000"/>
                </a:solidFill>
                <a:latin typeface="MS UI Gothic" pitchFamily="50" charset="-128"/>
                <a:ea typeface="MS UI Gothic" pitchFamily="50" charset="-128"/>
                <a:cs typeface="Arial Unicode MS" pitchFamily="50" charset="-128"/>
              </a:rPr>
              <a:t>『</a:t>
            </a:r>
            <a:r>
              <a:rPr kumimoji="0" lang="ja-JP" altLang="en-US" sz="2400">
                <a:solidFill>
                  <a:srgbClr val="000000"/>
                </a:solidFill>
                <a:latin typeface="MS UI Gothic" pitchFamily="50" charset="-128"/>
                <a:ea typeface="MS UI Gothic" pitchFamily="50" charset="-128"/>
                <a:cs typeface="Arial Unicode MS" pitchFamily="50" charset="-128"/>
              </a:rPr>
              <a:t>ソフトパワー</a:t>
            </a:r>
            <a:r>
              <a:rPr kumimoji="0" lang="en-US" altLang="ja-JP" sz="2400">
                <a:solidFill>
                  <a:srgbClr val="000000"/>
                </a:solidFill>
                <a:latin typeface="MS UI Gothic" pitchFamily="50" charset="-128"/>
                <a:ea typeface="MS UI Gothic" pitchFamily="50" charset="-128"/>
                <a:cs typeface="Arial Unicode MS" pitchFamily="50" charset="-128"/>
              </a:rPr>
              <a:t>』</a:t>
            </a:r>
            <a:r>
              <a:rPr kumimoji="0" lang="ja-JP" altLang="en-US" sz="2400">
                <a:solidFill>
                  <a:srgbClr val="000000"/>
                </a:solidFill>
                <a:latin typeface="MS UI Gothic" pitchFamily="50" charset="-128"/>
                <a:ea typeface="MS UI Gothic" pitchFamily="50" charset="-128"/>
                <a:cs typeface="Arial Unicode MS" pitchFamily="50" charset="-128"/>
              </a:rPr>
              <a:t>時代へ</a:t>
            </a:r>
            <a:endParaRPr kumimoji="0" lang="en-US" altLang="ja-JP" sz="2400">
              <a:solidFill>
                <a:srgbClr val="000000"/>
              </a:solidFill>
              <a:latin typeface="MS UI Gothic" pitchFamily="50" charset="-128"/>
              <a:ea typeface="MS UI Gothic" pitchFamily="50" charset="-128"/>
              <a:cs typeface="Arial Unicode MS" pitchFamily="50" charset="-128"/>
            </a:endParaRPr>
          </a:p>
        </p:txBody>
      </p:sp>
      <p:sp>
        <p:nvSpPr>
          <p:cNvPr id="32776" name="AutoShape 255"/>
          <p:cNvSpPr>
            <a:spLocks noChangeArrowheads="1"/>
          </p:cNvSpPr>
          <p:nvPr/>
        </p:nvSpPr>
        <p:spPr bwMode="auto">
          <a:xfrm>
            <a:off x="250825" y="1989138"/>
            <a:ext cx="1116013" cy="679450"/>
          </a:xfrm>
          <a:prstGeom prst="roundRect">
            <a:avLst>
              <a:gd name="adj" fmla="val 16667"/>
            </a:avLst>
          </a:prstGeom>
          <a:gradFill rotWithShape="1">
            <a:gsLst>
              <a:gs pos="0">
                <a:srgbClr val="744DC1"/>
              </a:gs>
              <a:gs pos="100000">
                <a:srgbClr val="593B94"/>
              </a:gs>
            </a:gsLst>
            <a:lin ang="5400000" scaled="1"/>
          </a:gradFill>
          <a:ln w="9525">
            <a:round/>
            <a:headEnd/>
            <a:tailEnd/>
          </a:ln>
          <a:scene3d>
            <a:camera prst="legacyObliqueTopLeft"/>
            <a:lightRig rig="legacyFlat3" dir="b"/>
          </a:scene3d>
          <a:sp3d extrusionH="100000" prstMaterial="legacyMatte">
            <a:bevelT w="13500" h="13500" prst="angle"/>
            <a:bevelB w="13500" h="13500" prst="angle"/>
            <a:extrusionClr>
              <a:srgbClr val="744DC1"/>
            </a:extrusionClr>
          </a:sp3d>
        </p:spPr>
        <p:txBody>
          <a:bodyPr wrap="none" anchor="ctr">
            <a:flatTx/>
          </a:bodyPr>
          <a:lstStyle/>
          <a:p>
            <a:pPr algn="ctr"/>
            <a:r>
              <a:rPr lang="ja-JP" altLang="en-US" sz="2000">
                <a:solidFill>
                  <a:srgbClr val="FFFFFF"/>
                </a:solidFill>
                <a:latin typeface="MS UI Gothic" pitchFamily="50" charset="-128"/>
                <a:ea typeface="MS UI Gothic" pitchFamily="50" charset="-128"/>
                <a:cs typeface="Arial Unicode MS" pitchFamily="50" charset="-128"/>
              </a:rPr>
              <a:t>時代</a:t>
            </a:r>
            <a:endParaRPr lang="ko-KR" altLang="en-US" sz="2000">
              <a:solidFill>
                <a:srgbClr val="FFFFFF"/>
              </a:solidFill>
              <a:latin typeface="MS UI Gothic" pitchFamily="50" charset="-128"/>
              <a:ea typeface="MS UI Gothic" pitchFamily="50" charset="-128"/>
              <a:cs typeface="Arial Unicode MS" pitchFamily="50" charset="-128"/>
            </a:endParaRPr>
          </a:p>
        </p:txBody>
      </p:sp>
      <p:sp>
        <p:nvSpPr>
          <p:cNvPr id="15" name="모서리가 둥근 직사각형 14"/>
          <p:cNvSpPr/>
          <p:nvPr/>
        </p:nvSpPr>
        <p:spPr>
          <a:xfrm>
            <a:off x="1619672" y="2924944"/>
            <a:ext cx="7128792" cy="648072"/>
          </a:xfrm>
          <a:prstGeom prst="roundRect">
            <a:avLst>
              <a:gd name="adj" fmla="val 4921"/>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defRPr/>
            </a:pPr>
            <a:r>
              <a:rPr kumimoji="0" lang="ja-JP" altLang="en-US" sz="2400">
                <a:solidFill>
                  <a:srgbClr val="000000"/>
                </a:solidFill>
                <a:latin typeface="MS UI Gothic" pitchFamily="50" charset="-128"/>
                <a:ea typeface="MS UI Gothic" pitchFamily="50" charset="-128"/>
                <a:cs typeface="Arial Unicode MS" pitchFamily="50" charset="-128"/>
              </a:rPr>
              <a:t>　</a:t>
            </a:r>
            <a:r>
              <a:rPr kumimoji="0" lang="en-US" altLang="ja-JP" sz="2400">
                <a:solidFill>
                  <a:srgbClr val="000000"/>
                </a:solidFill>
                <a:latin typeface="MS UI Gothic" pitchFamily="50" charset="-128"/>
                <a:ea typeface="MS UI Gothic" pitchFamily="50" charset="-128"/>
                <a:cs typeface="Arial Unicode MS" pitchFamily="50" charset="-128"/>
              </a:rPr>
              <a:t>『IMF</a:t>
            </a:r>
            <a:r>
              <a:rPr kumimoji="0" lang="ja-JP" altLang="en-US" sz="2400">
                <a:solidFill>
                  <a:srgbClr val="000000"/>
                </a:solidFill>
                <a:latin typeface="MS UI Gothic" pitchFamily="50" charset="-128"/>
                <a:ea typeface="MS UI Gothic" pitchFamily="50" charset="-128"/>
                <a:cs typeface="Arial Unicode MS" pitchFamily="50" charset="-128"/>
              </a:rPr>
              <a:t>体制</a:t>
            </a:r>
            <a:r>
              <a:rPr kumimoji="0" lang="en-US" altLang="ja-JP" sz="2400">
                <a:solidFill>
                  <a:srgbClr val="000000"/>
                </a:solidFill>
                <a:latin typeface="MS UI Gothic" pitchFamily="50" charset="-128"/>
                <a:ea typeface="MS UI Gothic" pitchFamily="50" charset="-128"/>
                <a:cs typeface="Arial Unicode MS" pitchFamily="50" charset="-128"/>
              </a:rPr>
              <a:t>』</a:t>
            </a:r>
            <a:r>
              <a:rPr kumimoji="0" lang="ja-JP" altLang="en-US" sz="2400">
                <a:solidFill>
                  <a:srgbClr val="000000"/>
                </a:solidFill>
                <a:latin typeface="MS UI Gothic" pitchFamily="50" charset="-128"/>
                <a:ea typeface="MS UI Gothic" pitchFamily="50" charset="-128"/>
                <a:cs typeface="Arial Unicode MS" pitchFamily="50" charset="-128"/>
              </a:rPr>
              <a:t>と国家戦略</a:t>
            </a:r>
            <a:endParaRPr kumimoji="0" lang="en-US" altLang="ja-JP" sz="2400">
              <a:solidFill>
                <a:srgbClr val="000000"/>
              </a:solidFill>
              <a:latin typeface="MS UI Gothic" pitchFamily="50" charset="-128"/>
              <a:ea typeface="MS UI Gothic" pitchFamily="50" charset="-128"/>
              <a:cs typeface="Arial Unicode MS" pitchFamily="50" charset="-128"/>
            </a:endParaRPr>
          </a:p>
        </p:txBody>
      </p:sp>
      <p:sp>
        <p:nvSpPr>
          <p:cNvPr id="32780" name="직사각형 15"/>
          <p:cNvSpPr>
            <a:spLocks noChangeArrowheads="1"/>
          </p:cNvSpPr>
          <p:nvPr/>
        </p:nvSpPr>
        <p:spPr bwMode="auto">
          <a:xfrm>
            <a:off x="1979613" y="407670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kumimoji="0" lang="ja-JP" altLang="en-US">
                <a:solidFill>
                  <a:srgbClr val="000000"/>
                </a:solidFill>
                <a:latin typeface="Arial Unicode MS" pitchFamily="50" charset="-128"/>
                <a:ea typeface="Arial Unicode MS" pitchFamily="50" charset="-128"/>
                <a:cs typeface="Arial Unicode MS" pitchFamily="50" charset="-128"/>
              </a:rPr>
              <a:t>略</a:t>
            </a:r>
            <a:endParaRPr kumimoji="0" lang="en-US" altLang="ja-JP">
              <a:solidFill>
                <a:srgbClr val="000000"/>
              </a:solidFill>
              <a:latin typeface="Arial Unicode MS" pitchFamily="50" charset="-128"/>
              <a:ea typeface="Arial Unicode MS" pitchFamily="50" charset="-128"/>
              <a:cs typeface="Arial Unicode MS" pitchFamily="50" charset="-128"/>
            </a:endParaRPr>
          </a:p>
        </p:txBody>
      </p:sp>
      <p:sp>
        <p:nvSpPr>
          <p:cNvPr id="17" name="모서리가 둥근 직사각형 16"/>
          <p:cNvSpPr/>
          <p:nvPr/>
        </p:nvSpPr>
        <p:spPr>
          <a:xfrm>
            <a:off x="1619672" y="3861048"/>
            <a:ext cx="7128792" cy="720080"/>
          </a:xfrm>
          <a:prstGeom prst="roundRect">
            <a:avLst>
              <a:gd name="adj" fmla="val 4921"/>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defRPr/>
            </a:pPr>
            <a:r>
              <a:rPr kumimoji="0" lang="ja-JP" altLang="en-US" sz="2400">
                <a:solidFill>
                  <a:srgbClr val="000000"/>
                </a:solidFill>
                <a:latin typeface="Arial Unicode MS" pitchFamily="50" charset="-128"/>
                <a:ea typeface="Arial Unicode MS" pitchFamily="50" charset="-128"/>
                <a:cs typeface="Arial Unicode MS" pitchFamily="50" charset="-128"/>
              </a:rPr>
              <a:t>　</a:t>
            </a:r>
            <a:r>
              <a:rPr kumimoji="0" lang="ja-JP" altLang="en-US" sz="2400">
                <a:solidFill>
                  <a:srgbClr val="000000"/>
                </a:solidFill>
                <a:latin typeface="MS UI Gothic" pitchFamily="50" charset="-128"/>
                <a:ea typeface="MS UI Gothic" pitchFamily="50" charset="-128"/>
                <a:cs typeface="Arial Unicode MS" pitchFamily="50" charset="-128"/>
              </a:rPr>
              <a:t>デジタル化とネットワーク化</a:t>
            </a:r>
            <a:endParaRPr kumimoji="0" lang="en-US" altLang="ja-JP" sz="2400">
              <a:solidFill>
                <a:srgbClr val="000000"/>
              </a:solidFill>
              <a:latin typeface="MS UI Gothic" pitchFamily="50" charset="-128"/>
              <a:ea typeface="MS UI Gothic" pitchFamily="50" charset="-128"/>
              <a:cs typeface="Arial Unicode MS" pitchFamily="50" charset="-128"/>
            </a:endParaRPr>
          </a:p>
          <a:p>
            <a:pPr>
              <a:defRPr/>
            </a:pPr>
            <a:r>
              <a:rPr kumimoji="0" lang="ja-JP" altLang="en-US" sz="2400">
                <a:solidFill>
                  <a:srgbClr val="000000"/>
                </a:solidFill>
                <a:latin typeface="MS UI Gothic" pitchFamily="50" charset="-128"/>
                <a:ea typeface="MS UI Gothic" pitchFamily="50" charset="-128"/>
                <a:cs typeface="Arial Unicode MS" pitchFamily="50" charset="-128"/>
              </a:rPr>
              <a:t>　→多チャンネル多メディア</a:t>
            </a:r>
            <a:endParaRPr kumimoji="0" lang="en-US" altLang="ja-JP" sz="2400">
              <a:solidFill>
                <a:srgbClr val="000000"/>
              </a:solidFill>
              <a:latin typeface="MS UI Gothic" pitchFamily="50" charset="-128"/>
              <a:ea typeface="MS UI Gothic" pitchFamily="50" charset="-128"/>
              <a:cs typeface="Arial Unicode MS" pitchFamily="50" charset="-128"/>
            </a:endParaRPr>
          </a:p>
        </p:txBody>
      </p:sp>
      <p:sp>
        <p:nvSpPr>
          <p:cNvPr id="32784" name="AutoShape 255"/>
          <p:cNvSpPr>
            <a:spLocks noChangeArrowheads="1"/>
          </p:cNvSpPr>
          <p:nvPr/>
        </p:nvSpPr>
        <p:spPr bwMode="auto">
          <a:xfrm>
            <a:off x="250825" y="2924175"/>
            <a:ext cx="1116013" cy="681038"/>
          </a:xfrm>
          <a:prstGeom prst="roundRect">
            <a:avLst>
              <a:gd name="adj" fmla="val 16667"/>
            </a:avLst>
          </a:prstGeom>
          <a:gradFill rotWithShape="1">
            <a:gsLst>
              <a:gs pos="0">
                <a:srgbClr val="744DC1"/>
              </a:gs>
              <a:gs pos="100000">
                <a:srgbClr val="593B94"/>
              </a:gs>
            </a:gsLst>
            <a:lin ang="5400000" scaled="1"/>
          </a:gradFill>
          <a:ln w="9525">
            <a:round/>
            <a:headEnd/>
            <a:tailEnd/>
          </a:ln>
          <a:scene3d>
            <a:camera prst="legacyObliqueTopLeft"/>
            <a:lightRig rig="legacyFlat3" dir="b"/>
          </a:scene3d>
          <a:sp3d extrusionH="100000" prstMaterial="legacyMatte">
            <a:bevelT w="13500" h="13500" prst="angle"/>
            <a:bevelB w="13500" h="13500" prst="angle"/>
            <a:extrusionClr>
              <a:srgbClr val="744DC1"/>
            </a:extrusionClr>
          </a:sp3d>
        </p:spPr>
        <p:txBody>
          <a:bodyPr wrap="none" anchor="ctr">
            <a:flatTx/>
          </a:bodyPr>
          <a:lstStyle/>
          <a:p>
            <a:pPr algn="ctr"/>
            <a:r>
              <a:rPr lang="ja-JP" altLang="en-US" sz="2000">
                <a:solidFill>
                  <a:srgbClr val="FFFFFF"/>
                </a:solidFill>
                <a:latin typeface="MS UI Gothic" pitchFamily="50" charset="-128"/>
                <a:ea typeface="MS UI Gothic" pitchFamily="50" charset="-128"/>
                <a:cs typeface="Arial Unicode MS" pitchFamily="50" charset="-128"/>
              </a:rPr>
              <a:t>国</a:t>
            </a:r>
            <a:endParaRPr lang="ko-KR" altLang="en-US" sz="2000">
              <a:solidFill>
                <a:srgbClr val="FFFFFF"/>
              </a:solidFill>
              <a:latin typeface="MS UI Gothic" pitchFamily="50" charset="-128"/>
              <a:ea typeface="MS UI Gothic" pitchFamily="50" charset="-128"/>
              <a:cs typeface="Arial Unicode MS" pitchFamily="50" charset="-128"/>
            </a:endParaRPr>
          </a:p>
        </p:txBody>
      </p:sp>
      <p:sp>
        <p:nvSpPr>
          <p:cNvPr id="32785" name="AutoShape 255"/>
          <p:cNvSpPr>
            <a:spLocks noChangeArrowheads="1"/>
          </p:cNvSpPr>
          <p:nvPr/>
        </p:nvSpPr>
        <p:spPr bwMode="auto">
          <a:xfrm>
            <a:off x="250825" y="3860800"/>
            <a:ext cx="1116013" cy="681038"/>
          </a:xfrm>
          <a:prstGeom prst="roundRect">
            <a:avLst>
              <a:gd name="adj" fmla="val 16667"/>
            </a:avLst>
          </a:prstGeom>
          <a:gradFill rotWithShape="1">
            <a:gsLst>
              <a:gs pos="0">
                <a:srgbClr val="744DC1"/>
              </a:gs>
              <a:gs pos="100000">
                <a:srgbClr val="593B94"/>
              </a:gs>
            </a:gsLst>
            <a:lin ang="5400000" scaled="1"/>
          </a:gradFill>
          <a:ln w="9525">
            <a:round/>
            <a:headEnd/>
            <a:tailEnd/>
          </a:ln>
          <a:scene3d>
            <a:camera prst="legacyObliqueTopLeft"/>
            <a:lightRig rig="legacyFlat3" dir="b"/>
          </a:scene3d>
          <a:sp3d extrusionH="100000" prstMaterial="legacyMatte">
            <a:bevelT w="13500" h="13500" prst="angle"/>
            <a:bevelB w="13500" h="13500" prst="angle"/>
            <a:extrusionClr>
              <a:srgbClr val="744DC1"/>
            </a:extrusionClr>
          </a:sp3d>
        </p:spPr>
        <p:txBody>
          <a:bodyPr wrap="none" anchor="ctr">
            <a:flatTx/>
          </a:bodyPr>
          <a:lstStyle/>
          <a:p>
            <a:pPr algn="ctr"/>
            <a:r>
              <a:rPr lang="ja-JP" altLang="en-US" sz="2000">
                <a:solidFill>
                  <a:srgbClr val="FFFFFF"/>
                </a:solidFill>
                <a:latin typeface="MS UI Gothic" pitchFamily="50" charset="-128"/>
                <a:ea typeface="MS UI Gothic" pitchFamily="50" charset="-128"/>
                <a:cs typeface="Arial Unicode MS" pitchFamily="50" charset="-128"/>
              </a:rPr>
              <a:t>社会</a:t>
            </a:r>
            <a:endParaRPr lang="ko-KR" altLang="en-US" sz="2000">
              <a:solidFill>
                <a:srgbClr val="FFFFFF"/>
              </a:solidFill>
              <a:latin typeface="MS UI Gothic" pitchFamily="50" charset="-128"/>
              <a:ea typeface="MS UI Gothic" pitchFamily="50" charset="-128"/>
              <a:cs typeface="Arial Unicode MS" pitchFamily="50" charset="-128"/>
            </a:endParaRPr>
          </a:p>
        </p:txBody>
      </p:sp>
      <p:sp>
        <p:nvSpPr>
          <p:cNvPr id="32786" name="Oval 45"/>
          <p:cNvSpPr>
            <a:spLocks noChangeArrowheads="1"/>
          </p:cNvSpPr>
          <p:nvPr/>
        </p:nvSpPr>
        <p:spPr bwMode="gray">
          <a:xfrm>
            <a:off x="1835150" y="5300663"/>
            <a:ext cx="6192838" cy="1368425"/>
          </a:xfrm>
          <a:prstGeom prst="ellipse">
            <a:avLst/>
          </a:prstGeom>
          <a:gradFill rotWithShape="1">
            <a:gsLst>
              <a:gs pos="0">
                <a:srgbClr val="009999"/>
              </a:gs>
              <a:gs pos="100000">
                <a:srgbClr val="006F6F"/>
              </a:gs>
            </a:gsLst>
            <a:lin ang="27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r>
              <a:rPr lang="ja-JP" altLang="en-US" sz="3200" b="1">
                <a:solidFill>
                  <a:srgbClr val="000000"/>
                </a:solidFill>
                <a:latin typeface="MS UI Gothic" pitchFamily="50" charset="-128"/>
                <a:ea typeface="MS UI Gothic" pitchFamily="50" charset="-128"/>
                <a:cs typeface="Arial Unicode MS" pitchFamily="50" charset="-128"/>
              </a:rPr>
              <a:t>コンテンツ産業の育成</a:t>
            </a:r>
            <a:endParaRPr lang="ko-KR" altLang="en-US" sz="3200" b="1">
              <a:solidFill>
                <a:srgbClr val="000000"/>
              </a:solidFill>
              <a:latin typeface="MS UI Gothic" pitchFamily="50" charset="-128"/>
              <a:ea typeface="MS UI Gothic" pitchFamily="50" charset="-128"/>
              <a:cs typeface="Arial Unicode MS" pitchFamily="50" charset="-128"/>
            </a:endParaRPr>
          </a:p>
        </p:txBody>
      </p:sp>
    </p:spTree>
    <p:extLst>
      <p:ext uri="{BB962C8B-B14F-4D97-AF65-F5344CB8AC3E}">
        <p14:creationId xmlns:p14="http://schemas.microsoft.com/office/powerpoint/2010/main" val="1715607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아래쪽 화살표 7"/>
          <p:cNvSpPr>
            <a:spLocks noChangeArrowheads="1"/>
          </p:cNvSpPr>
          <p:nvPr/>
        </p:nvSpPr>
        <p:spPr bwMode="auto">
          <a:xfrm>
            <a:off x="4427538" y="1989138"/>
            <a:ext cx="649287" cy="503237"/>
          </a:xfrm>
          <a:prstGeom prst="downArrow">
            <a:avLst>
              <a:gd name="adj1" fmla="val 50000"/>
              <a:gd name="adj2" fmla="val 50000"/>
            </a:avLst>
          </a:prstGeom>
          <a:solidFill>
            <a:schemeClr val="tx2"/>
          </a:soli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algn="ctr"/>
            <a:endParaRPr lang="ko-KR" altLang="en-US">
              <a:solidFill>
                <a:srgbClr val="000000"/>
              </a:solidFill>
            </a:endParaRPr>
          </a:p>
        </p:txBody>
      </p:sp>
      <p:sp>
        <p:nvSpPr>
          <p:cNvPr id="3" name="제목 9"/>
          <p:cNvSpPr txBox="1">
            <a:spLocks/>
          </p:cNvSpPr>
          <p:nvPr/>
        </p:nvSpPr>
        <p:spPr>
          <a:xfrm>
            <a:off x="1331913" y="4797425"/>
            <a:ext cx="4967287" cy="647700"/>
          </a:xfrm>
          <a:prstGeom prst="rect">
            <a:avLst/>
          </a:prstGeom>
        </p:spPr>
        <p:txBody>
          <a:bodyPr/>
          <a:lstStyle/>
          <a:p>
            <a:pPr marL="361950" fontAlgn="auto">
              <a:spcAft>
                <a:spcPts val="0"/>
              </a:spcAft>
              <a:defRPr/>
            </a:pPr>
            <a:endParaRPr kumimoji="0" lang="ko-KR" altLang="en-US" sz="3700" spc="-300" dirty="0">
              <a:solidFill>
                <a:srgbClr val="1F497D">
                  <a:lumMod val="75000"/>
                </a:srgbClr>
              </a:solidFill>
              <a:effectLst>
                <a:outerShdw blurRad="139700" dist="63500" dir="4080000" sx="101000" sy="101000" algn="tl" rotWithShape="0">
                  <a:prstClr val="black">
                    <a:alpha val="22000"/>
                  </a:prstClr>
                </a:outerShdw>
              </a:effectLst>
              <a:latin typeface="HY견고딕" pitchFamily="18" charset="-127"/>
              <a:ea typeface="HY견고딕" pitchFamily="18" charset="-127"/>
            </a:endParaRPr>
          </a:p>
        </p:txBody>
      </p:sp>
      <p:sp>
        <p:nvSpPr>
          <p:cNvPr id="5" name="제목 9"/>
          <p:cNvSpPr txBox="1">
            <a:spLocks/>
          </p:cNvSpPr>
          <p:nvPr/>
        </p:nvSpPr>
        <p:spPr>
          <a:xfrm>
            <a:off x="6659563" y="1484313"/>
            <a:ext cx="2305050" cy="936625"/>
          </a:xfrm>
          <a:prstGeom prst="rect">
            <a:avLst/>
          </a:prstGeom>
        </p:spPr>
        <p:txBody>
          <a:bodyPr/>
          <a:lstStyle/>
          <a:p>
            <a:pPr marL="361950" fontAlgn="auto">
              <a:spcAft>
                <a:spcPts val="0"/>
              </a:spcAft>
              <a:defRPr/>
            </a:pPr>
            <a:endParaRPr kumimoji="0" lang="ko-KR" altLang="en-US" sz="1400" b="1" spc="-200" dirty="0">
              <a:solidFill>
                <a:srgbClr val="1F497D">
                  <a:lumMod val="75000"/>
                </a:srgbClr>
              </a:solidFill>
              <a:effectLst>
                <a:outerShdw blurRad="139700" dist="63500" dir="4080000" sx="101000" sy="101000" algn="tl" rotWithShape="0">
                  <a:prstClr val="black">
                    <a:alpha val="22000"/>
                  </a:prstClr>
                </a:outerShdw>
              </a:effectLst>
              <a:latin typeface="Arial Unicode MS" pitchFamily="50" charset="-127"/>
              <a:ea typeface="Arial Unicode MS" pitchFamily="50" charset="-127"/>
              <a:cs typeface="Arial Unicode MS" pitchFamily="50" charset="-127"/>
            </a:endParaRPr>
          </a:p>
        </p:txBody>
      </p:sp>
      <p:sp>
        <p:nvSpPr>
          <p:cNvPr id="33797" name="아래쪽 화살표 8"/>
          <p:cNvSpPr>
            <a:spLocks noChangeArrowheads="1"/>
          </p:cNvSpPr>
          <p:nvPr/>
        </p:nvSpPr>
        <p:spPr bwMode="auto">
          <a:xfrm>
            <a:off x="4427538" y="3213100"/>
            <a:ext cx="649287" cy="503238"/>
          </a:xfrm>
          <a:prstGeom prst="downArrow">
            <a:avLst>
              <a:gd name="adj1" fmla="val 50000"/>
              <a:gd name="adj2" fmla="val 50000"/>
            </a:avLst>
          </a:prstGeom>
          <a:solidFill>
            <a:schemeClr val="tx2"/>
          </a:soli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algn="ctr"/>
            <a:endParaRPr lang="ko-KR" altLang="en-US">
              <a:solidFill>
                <a:srgbClr val="000000"/>
              </a:solidFill>
            </a:endParaRPr>
          </a:p>
        </p:txBody>
      </p:sp>
      <p:sp>
        <p:nvSpPr>
          <p:cNvPr id="11" name="모서리가 둥근 직사각형 10"/>
          <p:cNvSpPr/>
          <p:nvPr/>
        </p:nvSpPr>
        <p:spPr>
          <a:xfrm>
            <a:off x="2627784" y="1268760"/>
            <a:ext cx="4752528" cy="645222"/>
          </a:xfrm>
          <a:prstGeom prst="roundRect">
            <a:avLst>
              <a:gd name="adj" fmla="val 4921"/>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361950"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eaLnBrk="1" hangingPunct="1">
              <a:defRPr/>
            </a:pPr>
            <a:r>
              <a:rPr kumimoji="0" lang="ja-JP" altLang="en-US" sz="26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rPr>
              <a:t>文化産業振興基本法</a:t>
            </a:r>
            <a:r>
              <a:rPr kumimoji="0" lang="en-US" altLang="ja-JP" sz="26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rPr>
              <a:t>(1999</a:t>
            </a:r>
            <a:r>
              <a:rPr kumimoji="0" lang="ja-JP" altLang="en-US" sz="26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rPr>
              <a:t>年</a:t>
            </a:r>
            <a:r>
              <a:rPr kumimoji="0" lang="en-US" altLang="ja-JP" sz="26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rPr>
              <a:t>)</a:t>
            </a:r>
            <a:endParaRPr kumimoji="0" lang="ko-KR" altLang="en-US" sz="26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endParaRPr>
          </a:p>
        </p:txBody>
      </p:sp>
      <p:sp>
        <p:nvSpPr>
          <p:cNvPr id="12" name="모서리가 둥근 직사각형 11"/>
          <p:cNvSpPr/>
          <p:nvPr/>
        </p:nvSpPr>
        <p:spPr>
          <a:xfrm>
            <a:off x="1979712" y="2492896"/>
            <a:ext cx="5832376" cy="645222"/>
          </a:xfrm>
          <a:prstGeom prst="roundRect">
            <a:avLst>
              <a:gd name="adj" fmla="val 4921"/>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361950"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eaLnBrk="1" hangingPunct="1">
              <a:defRPr/>
            </a:pPr>
            <a:r>
              <a:rPr kumimoji="0" lang="ja-JP" altLang="en-US" sz="24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rPr>
              <a:t>文化体育観光部</a:t>
            </a:r>
            <a:r>
              <a:rPr kumimoji="0" lang="en-US" altLang="ja-JP" sz="24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rPr>
              <a:t>(</a:t>
            </a:r>
            <a:r>
              <a:rPr kumimoji="0" lang="ja-JP" altLang="en-US" sz="24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rPr>
              <a:t>文化コンテンツ産業室</a:t>
            </a:r>
            <a:r>
              <a:rPr kumimoji="0" lang="en-US" altLang="ja-JP" sz="24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rPr>
              <a:t>)</a:t>
            </a:r>
            <a:endParaRPr kumimoji="0" lang="ko-KR" altLang="en-US" sz="24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endParaRPr>
          </a:p>
        </p:txBody>
      </p:sp>
      <p:sp>
        <p:nvSpPr>
          <p:cNvPr id="14" name="모서리가 둥근 직사각형 13"/>
          <p:cNvSpPr/>
          <p:nvPr/>
        </p:nvSpPr>
        <p:spPr>
          <a:xfrm>
            <a:off x="2915816" y="3717032"/>
            <a:ext cx="3816424" cy="645222"/>
          </a:xfrm>
          <a:prstGeom prst="roundRect">
            <a:avLst>
              <a:gd name="adj" fmla="val 4921"/>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361950"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eaLnBrk="1" hangingPunct="1">
              <a:defRPr/>
            </a:pPr>
            <a:r>
              <a:rPr kumimoji="0" lang="ja-JP" altLang="en-US" sz="24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rPr>
              <a:t>韓国コンテンツ振興院</a:t>
            </a:r>
            <a:endParaRPr kumimoji="0" lang="ko-KR" altLang="en-US" sz="2400" b="1">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endParaRPr>
          </a:p>
        </p:txBody>
      </p:sp>
      <p:sp>
        <p:nvSpPr>
          <p:cNvPr id="33807" name="아래쪽 화살표 18"/>
          <p:cNvSpPr>
            <a:spLocks noChangeArrowheads="1"/>
          </p:cNvSpPr>
          <p:nvPr/>
        </p:nvSpPr>
        <p:spPr bwMode="auto">
          <a:xfrm>
            <a:off x="3779838" y="4437063"/>
            <a:ext cx="1944687" cy="431800"/>
          </a:xfrm>
          <a:prstGeom prst="downArrow">
            <a:avLst>
              <a:gd name="adj1" fmla="val 50000"/>
              <a:gd name="adj2" fmla="val 50000"/>
            </a:avLst>
          </a:prstGeom>
          <a:solidFill>
            <a:schemeClr val="tx2"/>
          </a:soli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algn="ctr"/>
            <a:endParaRPr lang="ko-KR" altLang="en-US">
              <a:solidFill>
                <a:srgbClr val="000000"/>
              </a:solidFill>
            </a:endParaRPr>
          </a:p>
        </p:txBody>
      </p:sp>
      <p:sp>
        <p:nvSpPr>
          <p:cNvPr id="20" name="제목 9"/>
          <p:cNvSpPr txBox="1">
            <a:spLocks/>
          </p:cNvSpPr>
          <p:nvPr/>
        </p:nvSpPr>
        <p:spPr>
          <a:xfrm>
            <a:off x="323850" y="333375"/>
            <a:ext cx="8569325" cy="725488"/>
          </a:xfrm>
          <a:prstGeom prst="rect">
            <a:avLst/>
          </a:prstGeom>
          <a:solidFill>
            <a:schemeClr val="accent1">
              <a:lumMod val="40000"/>
              <a:lumOff val="60000"/>
            </a:schemeClr>
          </a:solidFill>
        </p:spPr>
        <p:txBody>
          <a:bodyPr>
            <a:normAutofit/>
          </a:bodyPr>
          <a:lstStyle>
            <a:lvl1pPr eaLnBrk="0" hangingPunct="0">
              <a:defRPr kumimoji="1">
                <a:solidFill>
                  <a:schemeClr val="tx1"/>
                </a:solidFill>
                <a:latin typeface="굴림" pitchFamily="34" charset="-127"/>
                <a:ea typeface="굴림" pitchFamily="34" charset="-127"/>
              </a:defRPr>
            </a:lvl1pPr>
            <a:lvl2pPr marL="742950" indent="-285750" eaLnBrk="0" hangingPunct="0">
              <a:defRPr kumimoji="1">
                <a:solidFill>
                  <a:schemeClr val="tx1"/>
                </a:solidFill>
                <a:latin typeface="굴림" pitchFamily="34" charset="-127"/>
                <a:ea typeface="굴림" pitchFamily="34" charset="-127"/>
              </a:defRPr>
            </a:lvl2pPr>
            <a:lvl3pPr marL="1143000" indent="-228600" eaLnBrk="0" hangingPunct="0">
              <a:defRPr kumimoji="1">
                <a:solidFill>
                  <a:schemeClr val="tx1"/>
                </a:solidFill>
                <a:latin typeface="굴림" pitchFamily="34" charset="-127"/>
                <a:ea typeface="굴림" pitchFamily="34" charset="-127"/>
              </a:defRPr>
            </a:lvl3pPr>
            <a:lvl4pPr marL="1600200" indent="-228600" eaLnBrk="0" hangingPunct="0">
              <a:defRPr kumimoji="1">
                <a:solidFill>
                  <a:schemeClr val="tx1"/>
                </a:solidFill>
                <a:latin typeface="굴림" pitchFamily="34" charset="-127"/>
                <a:ea typeface="굴림" pitchFamily="34" charset="-127"/>
              </a:defRPr>
            </a:lvl4pPr>
            <a:lvl5pPr marL="2057400" indent="-228600" eaLnBrk="0" hangingPunct="0">
              <a:defRPr kumimoji="1">
                <a:solidFill>
                  <a:schemeClr val="tx1"/>
                </a:solidFill>
                <a:latin typeface="굴림" pitchFamily="34" charset="-127"/>
                <a:ea typeface="굴림" pitchFamily="34" charset="-127"/>
              </a:defRPr>
            </a:lvl5pPr>
            <a:lvl6pPr marL="25146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6pPr>
            <a:lvl7pPr marL="29718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7pPr>
            <a:lvl8pPr marL="34290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8pPr>
            <a:lvl9pPr marL="3886200" indent="-228600" eaLnBrk="0" fontAlgn="base" latinLnBrk="1" hangingPunct="0">
              <a:spcBef>
                <a:spcPct val="0"/>
              </a:spcBef>
              <a:spcAft>
                <a:spcPct val="0"/>
              </a:spcAft>
              <a:defRPr kumimoji="1">
                <a:solidFill>
                  <a:schemeClr val="tx1"/>
                </a:solidFill>
                <a:latin typeface="굴림" pitchFamily="34" charset="-127"/>
                <a:ea typeface="굴림" pitchFamily="34" charset="-127"/>
              </a:defRPr>
            </a:lvl9pPr>
          </a:lstStyle>
          <a:p>
            <a:pPr algn="ctr" eaLnBrk="1" hangingPunct="1">
              <a:defRPr/>
            </a:pPr>
            <a:r>
              <a:rPr kumimoji="0" lang="ja-JP" altLang="en-US" sz="3200">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rPr>
              <a:t>コンテンツ産業振興政策の推進体系</a:t>
            </a:r>
            <a:endParaRPr kumimoji="0" lang="ko-KR" altLang="en-US" sz="3200">
              <a:solidFill>
                <a:srgbClr val="17375E"/>
              </a:solidFill>
              <a:effectLst>
                <a:outerShdw blurRad="38100" dist="38100" dir="2700000" algn="tl">
                  <a:srgbClr val="000000"/>
                </a:outerShdw>
              </a:effectLst>
              <a:latin typeface="MS UI Gothic" pitchFamily="50" charset="-128"/>
              <a:ea typeface="MS UI Gothic" pitchFamily="50" charset="-128"/>
              <a:cs typeface="Arial Unicode MS" pitchFamily="50" charset="-128"/>
            </a:endParaRPr>
          </a:p>
        </p:txBody>
      </p:sp>
      <p:sp>
        <p:nvSpPr>
          <p:cNvPr id="33809" name="Oval 45"/>
          <p:cNvSpPr>
            <a:spLocks noChangeArrowheads="1"/>
          </p:cNvSpPr>
          <p:nvPr/>
        </p:nvSpPr>
        <p:spPr bwMode="gray">
          <a:xfrm>
            <a:off x="900113" y="4868863"/>
            <a:ext cx="2735262" cy="1439862"/>
          </a:xfrm>
          <a:prstGeom prst="ellipse">
            <a:avLst/>
          </a:prstGeom>
          <a:gradFill rotWithShape="1">
            <a:gsLst>
              <a:gs pos="0">
                <a:srgbClr val="009999"/>
              </a:gs>
              <a:gs pos="100000">
                <a:srgbClr val="006F6F"/>
              </a:gs>
            </a:gsLst>
            <a:lin ang="27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r>
              <a:rPr lang="ja-JP" altLang="en-US" sz="1600" b="1">
                <a:solidFill>
                  <a:srgbClr val="000000"/>
                </a:solidFill>
                <a:latin typeface="MS UI Gothic" pitchFamily="50" charset="-128"/>
                <a:ea typeface="MS UI Gothic" pitchFamily="50" charset="-128"/>
                <a:cs typeface="Arial Unicode MS" pitchFamily="50" charset="-128"/>
              </a:rPr>
              <a:t>放送・音楽・ゲーム</a:t>
            </a:r>
            <a:endParaRPr lang="ko-KR" altLang="en-US" sz="1600" b="1">
              <a:solidFill>
                <a:srgbClr val="000000"/>
              </a:solidFill>
              <a:latin typeface="MS UI Gothic" pitchFamily="50" charset="-128"/>
              <a:ea typeface="MS UI Gothic" pitchFamily="50" charset="-128"/>
              <a:cs typeface="Arial Unicode MS" pitchFamily="50" charset="-128"/>
            </a:endParaRPr>
          </a:p>
        </p:txBody>
      </p:sp>
      <p:sp>
        <p:nvSpPr>
          <p:cNvPr id="9234" name="Oval 57"/>
          <p:cNvSpPr>
            <a:spLocks noChangeArrowheads="1"/>
          </p:cNvSpPr>
          <p:nvPr/>
        </p:nvSpPr>
        <p:spPr bwMode="gray">
          <a:xfrm>
            <a:off x="3419475" y="4941888"/>
            <a:ext cx="2808288" cy="1366837"/>
          </a:xfrm>
          <a:prstGeom prst="ellipse">
            <a:avLst/>
          </a:prstGeom>
          <a:gradFill rotWithShape="1">
            <a:gsLst>
              <a:gs pos="0">
                <a:schemeClr val="accent3">
                  <a:lumMod val="40000"/>
                  <a:lumOff val="60000"/>
                </a:schemeClr>
              </a:gs>
              <a:gs pos="100000">
                <a:srgbClr val="480753"/>
              </a:gs>
            </a:gsLst>
            <a:path path="rect">
              <a:fillToRect l="100000" t="100000"/>
            </a:path>
          </a:gradFill>
          <a:ln w="9525" algn="ctr">
            <a:noFill/>
            <a:round/>
            <a:headEnd/>
            <a:tailEnd/>
          </a:ln>
        </p:spPr>
        <p:txBody>
          <a:bodyPr wrap="none" anchor="ctr"/>
          <a:lstStyle/>
          <a:p>
            <a:pPr>
              <a:defRPr/>
            </a:pPr>
            <a:r>
              <a:rPr lang="ja-JP" altLang="en-US" sz="1600" b="1">
                <a:solidFill>
                  <a:srgbClr val="000000"/>
                </a:solidFill>
                <a:latin typeface="MS UI Gothic" pitchFamily="50" charset="-128"/>
                <a:ea typeface="MS UI Gothic" pitchFamily="50" charset="-128"/>
                <a:cs typeface="Arial Unicode MS" pitchFamily="50" charset="-128"/>
              </a:rPr>
              <a:t>アニメ・漫画・</a:t>
            </a:r>
            <a:endParaRPr lang="en-US" altLang="ja-JP" sz="1600" b="1">
              <a:solidFill>
                <a:srgbClr val="000000"/>
              </a:solidFill>
              <a:latin typeface="MS UI Gothic" pitchFamily="50" charset="-128"/>
              <a:ea typeface="MS UI Gothic" pitchFamily="50" charset="-128"/>
              <a:cs typeface="Arial Unicode MS" pitchFamily="50" charset="-128"/>
            </a:endParaRPr>
          </a:p>
          <a:p>
            <a:pPr>
              <a:defRPr/>
            </a:pPr>
            <a:r>
              <a:rPr lang="ja-JP" altLang="en-US" sz="1600" b="1">
                <a:solidFill>
                  <a:srgbClr val="000000"/>
                </a:solidFill>
                <a:latin typeface="MS UI Gothic" pitchFamily="50" charset="-128"/>
                <a:ea typeface="MS UI Gothic" pitchFamily="50" charset="-128"/>
                <a:cs typeface="Arial Unicode MS" pitchFamily="50" charset="-128"/>
              </a:rPr>
              <a:t>キャラクター・</a:t>
            </a:r>
            <a:endParaRPr lang="en-US" altLang="ja-JP" sz="1600" b="1">
              <a:solidFill>
                <a:srgbClr val="000000"/>
              </a:solidFill>
              <a:latin typeface="MS UI Gothic" pitchFamily="50" charset="-128"/>
              <a:ea typeface="MS UI Gothic" pitchFamily="50" charset="-128"/>
              <a:cs typeface="Arial Unicode MS" pitchFamily="50" charset="-128"/>
            </a:endParaRPr>
          </a:p>
          <a:p>
            <a:pPr>
              <a:defRPr/>
            </a:pPr>
            <a:r>
              <a:rPr lang="ja-JP" altLang="en-US" sz="1600" b="1">
                <a:solidFill>
                  <a:srgbClr val="000000"/>
                </a:solidFill>
                <a:latin typeface="MS UI Gothic" pitchFamily="50" charset="-128"/>
                <a:ea typeface="MS UI Gothic" pitchFamily="50" charset="-128"/>
                <a:cs typeface="Arial Unicode MS" pitchFamily="50" charset="-128"/>
              </a:rPr>
              <a:t>公演･ファッション</a:t>
            </a:r>
            <a:endParaRPr lang="ko-KR" altLang="en-US" sz="1600" b="1">
              <a:solidFill>
                <a:srgbClr val="000000"/>
              </a:solidFill>
              <a:latin typeface="MS UI Gothic" pitchFamily="50" charset="-128"/>
              <a:ea typeface="MS UI Gothic" pitchFamily="50" charset="-128"/>
              <a:cs typeface="Arial Unicode MS" pitchFamily="50" charset="-128"/>
            </a:endParaRPr>
          </a:p>
        </p:txBody>
      </p:sp>
      <p:sp>
        <p:nvSpPr>
          <p:cNvPr id="9235" name="Oval 52"/>
          <p:cNvSpPr>
            <a:spLocks noChangeArrowheads="1"/>
          </p:cNvSpPr>
          <p:nvPr/>
        </p:nvSpPr>
        <p:spPr bwMode="gray">
          <a:xfrm>
            <a:off x="5940425" y="5013325"/>
            <a:ext cx="3024188" cy="1295400"/>
          </a:xfrm>
          <a:prstGeom prst="ellipse">
            <a:avLst/>
          </a:prstGeom>
          <a:gradFill rotWithShape="1">
            <a:gsLst>
              <a:gs pos="0">
                <a:schemeClr val="accent4">
                  <a:lumMod val="40000"/>
                  <a:lumOff val="60000"/>
                </a:schemeClr>
              </a:gs>
              <a:gs pos="100000">
                <a:srgbClr val="00256F"/>
              </a:gs>
            </a:gsLst>
            <a:lin ang="2700000" scaled="1"/>
          </a:gradFill>
          <a:ln w="9525" algn="ctr">
            <a:noFill/>
            <a:round/>
            <a:headEnd/>
            <a:tailEnd/>
          </a:ln>
        </p:spPr>
        <p:txBody>
          <a:bodyPr wrap="none" anchor="ctr"/>
          <a:lstStyle/>
          <a:p>
            <a:pPr>
              <a:defRPr/>
            </a:pPr>
            <a:endParaRPr lang="en-US" altLang="ja-JP">
              <a:solidFill>
                <a:srgbClr val="000000"/>
              </a:solidFill>
            </a:endParaRPr>
          </a:p>
          <a:p>
            <a:pPr>
              <a:defRPr/>
            </a:pPr>
            <a:endParaRPr lang="en-US" altLang="ja-JP">
              <a:solidFill>
                <a:srgbClr val="000000"/>
              </a:solidFill>
            </a:endParaRPr>
          </a:p>
          <a:p>
            <a:pPr>
              <a:defRPr/>
            </a:pPr>
            <a:r>
              <a:rPr lang="ja-JP" altLang="en-US" sz="1600" b="1">
                <a:solidFill>
                  <a:srgbClr val="000000"/>
                </a:solidFill>
                <a:latin typeface="MS UI Gothic" pitchFamily="50" charset="-128"/>
                <a:ea typeface="MS UI Gothic" pitchFamily="50" charset="-128"/>
                <a:cs typeface="Arial Unicode MS" pitchFamily="50" charset="-128"/>
              </a:rPr>
              <a:t>デジタルコンテンツ</a:t>
            </a:r>
            <a:endParaRPr lang="en-US" altLang="ja-JP" sz="1600" b="1">
              <a:solidFill>
                <a:srgbClr val="000000"/>
              </a:solidFill>
              <a:latin typeface="MS UI Gothic" pitchFamily="50" charset="-128"/>
              <a:ea typeface="MS UI Gothic" pitchFamily="50" charset="-128"/>
              <a:cs typeface="Arial Unicode MS" pitchFamily="50" charset="-128"/>
            </a:endParaRPr>
          </a:p>
          <a:p>
            <a:pPr>
              <a:defRPr/>
            </a:pPr>
            <a:r>
              <a:rPr lang="ja-JP" altLang="en-US" sz="1600" b="1">
                <a:solidFill>
                  <a:srgbClr val="000000"/>
                </a:solidFill>
                <a:latin typeface="MS UI Gothic" pitchFamily="50" charset="-128"/>
                <a:ea typeface="MS UI Gothic" pitchFamily="50" charset="-128"/>
                <a:cs typeface="Arial Unicode MS" pitchFamily="50" charset="-128"/>
              </a:rPr>
              <a:t>・３</a:t>
            </a:r>
            <a:r>
              <a:rPr lang="en-US" altLang="ja-JP" sz="1600" b="1">
                <a:solidFill>
                  <a:srgbClr val="000000"/>
                </a:solidFill>
                <a:latin typeface="MS UI Gothic" pitchFamily="50" charset="-128"/>
                <a:ea typeface="MS UI Gothic" pitchFamily="50" charset="-128"/>
                <a:cs typeface="Arial Unicode MS" pitchFamily="50" charset="-128"/>
              </a:rPr>
              <a:t>D/CG</a:t>
            </a:r>
            <a:r>
              <a:rPr lang="ja-JP" altLang="en-US" sz="1600" b="1">
                <a:solidFill>
                  <a:srgbClr val="000000"/>
                </a:solidFill>
                <a:latin typeface="MS UI Gothic" pitchFamily="50" charset="-128"/>
                <a:ea typeface="MS UI Gothic" pitchFamily="50" charset="-128"/>
                <a:cs typeface="Arial Unicode MS" pitchFamily="50" charset="-128"/>
              </a:rPr>
              <a:t>等</a:t>
            </a:r>
            <a:r>
              <a:rPr lang="en-US" altLang="ja-JP" sz="1600" b="1">
                <a:solidFill>
                  <a:srgbClr val="000000"/>
                </a:solidFill>
                <a:latin typeface="MS UI Gothic" pitchFamily="50" charset="-128"/>
                <a:ea typeface="MS UI Gothic" pitchFamily="50" charset="-128"/>
                <a:cs typeface="Arial Unicode MS" pitchFamily="50" charset="-128"/>
              </a:rPr>
              <a:t>CT.</a:t>
            </a:r>
            <a:r>
              <a:rPr lang="en-US" altLang="ko-KR" sz="1600" b="1">
                <a:solidFill>
                  <a:srgbClr val="000000"/>
                </a:solidFill>
                <a:latin typeface="MS UI Gothic" pitchFamily="50" charset="-128"/>
                <a:ea typeface="MS UI Gothic" pitchFamily="50" charset="-128"/>
                <a:cs typeface="Arial Unicode MS" pitchFamily="50" charset="-128"/>
              </a:rPr>
              <a:t>…..</a:t>
            </a:r>
          </a:p>
          <a:p>
            <a:pPr>
              <a:defRPr/>
            </a:pPr>
            <a:endParaRPr lang="en-US" altLang="ja-JP">
              <a:solidFill>
                <a:srgbClr val="000000"/>
              </a:solidFill>
            </a:endParaRPr>
          </a:p>
          <a:p>
            <a:pPr>
              <a:defRPr/>
            </a:pPr>
            <a:endParaRPr lang="ko-KR" altLang="en-US">
              <a:solidFill>
                <a:srgbClr val="000000"/>
              </a:solidFill>
            </a:endParaRPr>
          </a:p>
        </p:txBody>
      </p:sp>
      <p:sp>
        <p:nvSpPr>
          <p:cNvPr id="23" name="직사각형 22"/>
          <p:cNvSpPr/>
          <p:nvPr/>
        </p:nvSpPr>
        <p:spPr>
          <a:xfrm>
            <a:off x="0" y="1125538"/>
            <a:ext cx="2016125" cy="523875"/>
          </a:xfrm>
          <a:prstGeom prst="rect">
            <a:avLst/>
          </a:prstGeom>
        </p:spPr>
        <p:txBody>
          <a:bodyPr>
            <a:spAutoFit/>
          </a:bodyPr>
          <a:lstStyle/>
          <a:p>
            <a:pPr marL="361950" fontAlgn="auto">
              <a:spcAft>
                <a:spcPts val="0"/>
              </a:spcAft>
              <a:defRPr/>
            </a:pPr>
            <a:endParaRPr lang="ko-KR" altLang="en-US" sz="1400" dirty="0">
              <a:solidFill>
                <a:prstClr val="black"/>
              </a:solidFill>
              <a:latin typeface="굴림" pitchFamily="50" charset="-127"/>
              <a:ea typeface="굴림" pitchFamily="50" charset="-127"/>
            </a:endParaRPr>
          </a:p>
          <a:p>
            <a:pPr marL="361950" fontAlgn="auto">
              <a:spcAft>
                <a:spcPts val="0"/>
              </a:spcAft>
              <a:defRPr/>
            </a:pPr>
            <a:endParaRPr kumimoji="0" lang="ko-KR" altLang="en-US" sz="1400" b="1" spc="-200" dirty="0">
              <a:solidFill>
                <a:srgbClr val="1F497D">
                  <a:lumMod val="75000"/>
                </a:srgbClr>
              </a:solidFill>
              <a:effectLst>
                <a:outerShdw blurRad="139700" dist="63500" dir="4080000" sx="101000" sy="101000" algn="tl" rotWithShape="0">
                  <a:prstClr val="black">
                    <a:alpha val="22000"/>
                  </a:prstClr>
                </a:outerShdw>
              </a:effectLst>
              <a:latin typeface="Arial Unicode MS" pitchFamily="50" charset="-127"/>
              <a:ea typeface="Arial Unicode MS" pitchFamily="50" charset="-127"/>
              <a:cs typeface="Arial Unicode MS" pitchFamily="50" charset="-127"/>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4" name="スライド番号プレースホルダー 3"/>
          <p:cNvSpPr>
            <a:spLocks noGrp="1"/>
          </p:cNvSpPr>
          <p:nvPr>
            <p:ph type="sldNum" sz="quarter" idx="12"/>
          </p:nvPr>
        </p:nvSpPr>
        <p:spPr/>
        <p:txBody>
          <a:bodyPr/>
          <a:lstStyle/>
          <a:p>
            <a:pPr>
              <a:defRPr/>
            </a:pPr>
            <a:fld id="{061A7669-0E87-498A-BA50-7FB9200DF55F}" type="slidenum">
              <a:rPr lang="en-US" altLang="ja-JP" smtClean="0"/>
              <a:pPr>
                <a:defRPr/>
              </a:pPr>
              <a:t>6</a:t>
            </a:fld>
            <a:endParaRPr lang="en-US" altLang="ja-JP"/>
          </a:p>
        </p:txBody>
      </p:sp>
    </p:spTree>
    <p:extLst>
      <p:ext uri="{BB962C8B-B14F-4D97-AF65-F5344CB8AC3E}">
        <p14:creationId xmlns:p14="http://schemas.microsoft.com/office/powerpoint/2010/main" val="255339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C525C972-D123-47AF-BE88-08C2CD3511F0}" type="slidenum">
              <a:rPr lang="en-US" altLang="ja-JP" smtClean="0"/>
              <a:pPr>
                <a:defRPr/>
              </a:pPr>
              <a:t>7</a:t>
            </a:fld>
            <a:endParaRPr lang="en-US" altLang="ja-JP"/>
          </a:p>
        </p:txBody>
      </p:sp>
      <p:sp>
        <p:nvSpPr>
          <p:cNvPr id="13314" name="제목 1"/>
          <p:cNvSpPr>
            <a:spLocks noGrp="1"/>
          </p:cNvSpPr>
          <p:nvPr>
            <p:ph type="title"/>
          </p:nvPr>
        </p:nvSpPr>
        <p:spPr bwMode="auto">
          <a:xfrm>
            <a:off x="468313" y="765175"/>
            <a:ext cx="8229600" cy="777875"/>
          </a:xfrm>
          <a:solidFill>
            <a:schemeClr val="accent1">
              <a:lumMod val="40000"/>
              <a:lumOff val="60000"/>
            </a:schemeClr>
          </a:solidFill>
        </p:spPr>
        <p:txBody>
          <a:bodyPr vert="horz" wrap="square" lIns="91440" tIns="45720" rIns="91440" bIns="45720" numCol="1" anchor="t" anchorCtr="0" compatLnSpc="1">
            <a:prstTxWarp prst="textNoShape">
              <a:avLst/>
            </a:prstTxWarp>
          </a:bodyPr>
          <a:lstStyle/>
          <a:p>
            <a:pPr>
              <a:defRPr/>
            </a:pPr>
            <a:r>
              <a:rPr lang="ja-JP" altLang="en-US" sz="4000" dirty="0">
                <a:latin typeface="MS UI Gothic" pitchFamily="34" charset="-128"/>
                <a:ea typeface="MS UI Gothic" pitchFamily="34" charset="-128"/>
              </a:rPr>
              <a:t>コンテンツ振興院の設立</a:t>
            </a:r>
            <a:r>
              <a:rPr lang="en-US" altLang="ja-JP" sz="4000" dirty="0">
                <a:latin typeface="MS UI Gothic" pitchFamily="34" charset="-128"/>
                <a:ea typeface="MS UI Gothic" pitchFamily="34" charset="-128"/>
              </a:rPr>
              <a:t>(2)</a:t>
            </a:r>
            <a:endParaRPr lang="ko-KR" altLang="en-US" sz="4000" dirty="0">
              <a:latin typeface="MS UI Gothic" pitchFamily="34" charset="-128"/>
            </a:endParaRPr>
          </a:p>
        </p:txBody>
      </p:sp>
      <p:sp>
        <p:nvSpPr>
          <p:cNvPr id="8" name="직사각형 7"/>
          <p:cNvSpPr/>
          <p:nvPr/>
        </p:nvSpPr>
        <p:spPr bwMode="auto">
          <a:xfrm>
            <a:off x="251520" y="1628800"/>
            <a:ext cx="8568952" cy="2448272"/>
          </a:xfrm>
          <a:prstGeom prst="rect">
            <a:avLst/>
          </a:prstGeom>
          <a:grpFill/>
          <a:ln w="12700" algn="ctr">
            <a:noFill/>
            <a:round/>
            <a:headEnd/>
            <a:tailEnd/>
          </a:ln>
          <a:effectLst/>
        </p:spPr>
        <p:txBody>
          <a:bodyPr anchor="ctr"/>
          <a:lstStyle/>
          <a:p>
            <a:pPr algn="ctr">
              <a:defRPr/>
            </a:pPr>
            <a:endParaRPr lang="ko-KR" altLang="en-US">
              <a:solidFill>
                <a:prstClr val="black"/>
              </a:solidFill>
              <a:latin typeface="굴림" pitchFamily="50" charset="-127"/>
              <a:ea typeface="굴림" pitchFamily="50" charset="-127"/>
            </a:endParaRPr>
          </a:p>
        </p:txBody>
      </p:sp>
      <p:sp>
        <p:nvSpPr>
          <p:cNvPr id="34820" name="Oval 45"/>
          <p:cNvSpPr>
            <a:spLocks noChangeArrowheads="1"/>
          </p:cNvSpPr>
          <p:nvPr/>
        </p:nvSpPr>
        <p:spPr bwMode="gray">
          <a:xfrm>
            <a:off x="5399088" y="2349500"/>
            <a:ext cx="3494087" cy="3527425"/>
          </a:xfrm>
          <a:prstGeom prst="ellipse">
            <a:avLst/>
          </a:prstGeom>
          <a:gradFill rotWithShape="1">
            <a:gsLst>
              <a:gs pos="0">
                <a:srgbClr val="009999"/>
              </a:gs>
              <a:gs pos="100000">
                <a:srgbClr val="006F6F"/>
              </a:gs>
            </a:gsLst>
            <a:lin ang="27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ja-JP" altLang="en-US" sz="3600" b="1">
                <a:solidFill>
                  <a:srgbClr val="000000"/>
                </a:solidFill>
                <a:latin typeface="MS UI Gothic" pitchFamily="50" charset="-128"/>
                <a:ea typeface="MS UI Gothic" pitchFamily="50" charset="-128"/>
                <a:cs typeface="Arial Unicode MS" pitchFamily="50" charset="-128"/>
              </a:rPr>
              <a:t>韓国コンテンツ</a:t>
            </a:r>
            <a:endParaRPr lang="en-US" altLang="ja-JP" sz="3600" b="1">
              <a:solidFill>
                <a:srgbClr val="000000"/>
              </a:solidFill>
              <a:latin typeface="MS UI Gothic" pitchFamily="50" charset="-128"/>
              <a:ea typeface="MS UI Gothic" pitchFamily="50" charset="-128"/>
              <a:cs typeface="Arial Unicode MS" pitchFamily="50" charset="-128"/>
            </a:endParaRPr>
          </a:p>
          <a:p>
            <a:pPr algn="ctr"/>
            <a:r>
              <a:rPr lang="ja-JP" altLang="en-US" sz="3600" b="1">
                <a:solidFill>
                  <a:srgbClr val="000000"/>
                </a:solidFill>
                <a:latin typeface="MS UI Gothic" pitchFamily="50" charset="-128"/>
                <a:ea typeface="MS UI Gothic" pitchFamily="50" charset="-128"/>
                <a:cs typeface="Arial Unicode MS" pitchFamily="50" charset="-128"/>
              </a:rPr>
              <a:t>振興院</a:t>
            </a:r>
            <a:r>
              <a:rPr lang="en-US" altLang="ja-JP" sz="3600" b="1">
                <a:solidFill>
                  <a:srgbClr val="000000"/>
                </a:solidFill>
                <a:latin typeface="MS UI Gothic" pitchFamily="50" charset="-128"/>
                <a:ea typeface="MS UI Gothic" pitchFamily="50" charset="-128"/>
                <a:cs typeface="Arial Unicode MS" pitchFamily="50" charset="-128"/>
              </a:rPr>
              <a:t>(09.5</a:t>
            </a:r>
            <a:r>
              <a:rPr lang="ja-JP" altLang="en-US" sz="3600" b="1">
                <a:solidFill>
                  <a:srgbClr val="000000"/>
                </a:solidFill>
                <a:latin typeface="MS UI Gothic" pitchFamily="50" charset="-128"/>
                <a:ea typeface="MS UI Gothic" pitchFamily="50" charset="-128"/>
                <a:cs typeface="Arial Unicode MS" pitchFamily="50" charset="-128"/>
              </a:rPr>
              <a:t>～</a:t>
            </a:r>
            <a:r>
              <a:rPr lang="en-US" altLang="ja-JP" sz="3600" b="1">
                <a:solidFill>
                  <a:srgbClr val="000000"/>
                </a:solidFill>
                <a:latin typeface="MS UI Gothic" pitchFamily="50" charset="-128"/>
                <a:ea typeface="MS UI Gothic" pitchFamily="50" charset="-128"/>
                <a:cs typeface="Arial Unicode MS" pitchFamily="50" charset="-128"/>
              </a:rPr>
              <a:t>)</a:t>
            </a:r>
            <a:endParaRPr lang="ko-KR" altLang="en-US" sz="3600" b="1">
              <a:solidFill>
                <a:srgbClr val="000000"/>
              </a:solidFill>
              <a:latin typeface="MS UI Gothic" pitchFamily="50" charset="-128"/>
              <a:ea typeface="MS UI Gothic" pitchFamily="50" charset="-128"/>
              <a:cs typeface="Arial Unicode MS" pitchFamily="50" charset="-128"/>
            </a:endParaRPr>
          </a:p>
        </p:txBody>
      </p:sp>
      <p:sp>
        <p:nvSpPr>
          <p:cNvPr id="14" name="Oval 52"/>
          <p:cNvSpPr>
            <a:spLocks noChangeArrowheads="1"/>
          </p:cNvSpPr>
          <p:nvPr/>
        </p:nvSpPr>
        <p:spPr bwMode="gray">
          <a:xfrm>
            <a:off x="395288" y="2997200"/>
            <a:ext cx="3455987" cy="1079500"/>
          </a:xfrm>
          <a:prstGeom prst="ellipse">
            <a:avLst/>
          </a:prstGeom>
          <a:gradFill rotWithShape="1">
            <a:gsLst>
              <a:gs pos="0">
                <a:schemeClr val="accent4">
                  <a:lumMod val="40000"/>
                  <a:lumOff val="60000"/>
                </a:schemeClr>
              </a:gs>
              <a:gs pos="100000">
                <a:srgbClr val="00256F"/>
              </a:gs>
            </a:gsLst>
            <a:lin ang="2700000" scaled="1"/>
          </a:gradFill>
          <a:ln w="9525" algn="ctr">
            <a:noFill/>
            <a:round/>
            <a:headEnd/>
            <a:tailEnd/>
          </a:ln>
        </p:spPr>
        <p:txBody>
          <a:bodyPr wrap="none" anchor="ctr"/>
          <a:lstStyle/>
          <a:p>
            <a:pPr>
              <a:defRPr/>
            </a:pPr>
            <a:r>
              <a:rPr lang="ja-JP" altLang="en-US" b="1">
                <a:solidFill>
                  <a:prstClr val="black"/>
                </a:solidFill>
                <a:latin typeface="MS UI Gothic" pitchFamily="50" charset="-128"/>
                <a:ea typeface="MS UI Gothic" pitchFamily="50" charset="-128"/>
                <a:cs typeface="Arial Unicode MS" pitchFamily="50" charset="-128"/>
              </a:rPr>
              <a:t>文化コンテンツ振興院</a:t>
            </a:r>
            <a:endParaRPr lang="ko-KR" altLang="en-US" b="1">
              <a:solidFill>
                <a:prstClr val="black"/>
              </a:solidFill>
              <a:latin typeface="MS UI Gothic" pitchFamily="50" charset="-128"/>
              <a:ea typeface="MS UI Gothic" pitchFamily="50" charset="-128"/>
              <a:cs typeface="Arial Unicode MS" pitchFamily="50" charset="-128"/>
            </a:endParaRPr>
          </a:p>
        </p:txBody>
      </p:sp>
      <p:sp>
        <p:nvSpPr>
          <p:cNvPr id="21" name="Oval 52"/>
          <p:cNvSpPr>
            <a:spLocks noChangeArrowheads="1"/>
          </p:cNvSpPr>
          <p:nvPr/>
        </p:nvSpPr>
        <p:spPr bwMode="gray">
          <a:xfrm>
            <a:off x="395288" y="4076700"/>
            <a:ext cx="3455987" cy="1081088"/>
          </a:xfrm>
          <a:prstGeom prst="ellipse">
            <a:avLst/>
          </a:prstGeom>
          <a:gradFill rotWithShape="1">
            <a:gsLst>
              <a:gs pos="0">
                <a:schemeClr val="accent4">
                  <a:lumMod val="40000"/>
                  <a:lumOff val="60000"/>
                </a:schemeClr>
              </a:gs>
              <a:gs pos="100000">
                <a:srgbClr val="00256F"/>
              </a:gs>
            </a:gsLst>
            <a:lin ang="2700000" scaled="1"/>
          </a:gradFill>
          <a:ln w="9525" algn="ctr">
            <a:noFill/>
            <a:round/>
            <a:headEnd/>
            <a:tailEnd/>
          </a:ln>
        </p:spPr>
        <p:txBody>
          <a:bodyPr wrap="none" anchor="ctr"/>
          <a:lstStyle/>
          <a:p>
            <a:pPr>
              <a:defRPr/>
            </a:pPr>
            <a:r>
              <a:rPr lang="ja-JP" altLang="en-US" b="1">
                <a:solidFill>
                  <a:srgbClr val="000000"/>
                </a:solidFill>
                <a:latin typeface="MS UI Gothic" pitchFamily="50" charset="-128"/>
                <a:ea typeface="MS UI Gothic" pitchFamily="50" charset="-128"/>
                <a:cs typeface="Arial Unicode MS" pitchFamily="50" charset="-128"/>
              </a:rPr>
              <a:t>ゲーム産業振興院</a:t>
            </a:r>
            <a:endParaRPr lang="ko-KR" altLang="en-US" b="1">
              <a:solidFill>
                <a:srgbClr val="000000"/>
              </a:solidFill>
              <a:latin typeface="MS UI Gothic" pitchFamily="50" charset="-128"/>
              <a:ea typeface="MS UI Gothic" pitchFamily="50" charset="-128"/>
              <a:cs typeface="Arial Unicode MS" pitchFamily="50" charset="-128"/>
            </a:endParaRPr>
          </a:p>
        </p:txBody>
      </p:sp>
      <p:sp>
        <p:nvSpPr>
          <p:cNvPr id="22" name="Oval 52"/>
          <p:cNvSpPr>
            <a:spLocks noChangeArrowheads="1"/>
          </p:cNvSpPr>
          <p:nvPr/>
        </p:nvSpPr>
        <p:spPr bwMode="gray">
          <a:xfrm>
            <a:off x="468313" y="1916113"/>
            <a:ext cx="3455987" cy="1079500"/>
          </a:xfrm>
          <a:prstGeom prst="ellipse">
            <a:avLst/>
          </a:prstGeom>
          <a:gradFill rotWithShape="1">
            <a:gsLst>
              <a:gs pos="0">
                <a:schemeClr val="accent4">
                  <a:lumMod val="40000"/>
                  <a:lumOff val="60000"/>
                </a:schemeClr>
              </a:gs>
              <a:gs pos="100000">
                <a:srgbClr val="00256F"/>
              </a:gs>
            </a:gsLst>
            <a:lin ang="2700000" scaled="1"/>
          </a:gradFill>
          <a:ln w="9525" algn="ctr">
            <a:noFill/>
            <a:round/>
            <a:headEnd/>
            <a:tailEnd/>
          </a:ln>
        </p:spPr>
        <p:txBody>
          <a:bodyPr wrap="none" anchor="ctr"/>
          <a:lstStyle/>
          <a:p>
            <a:pPr>
              <a:defRPr/>
            </a:pPr>
            <a:r>
              <a:rPr lang="ja-JP" altLang="en-US" b="1">
                <a:solidFill>
                  <a:prstClr val="black"/>
                </a:solidFill>
                <a:latin typeface="MS UI Gothic" pitchFamily="50" charset="-128"/>
                <a:ea typeface="MS UI Gothic" pitchFamily="50" charset="-128"/>
                <a:cs typeface="Arial Unicode MS" pitchFamily="50" charset="-128"/>
              </a:rPr>
              <a:t>放送映像産業振興院</a:t>
            </a:r>
            <a:endParaRPr lang="ko-KR" altLang="en-US" b="1">
              <a:solidFill>
                <a:prstClr val="black"/>
              </a:solidFill>
              <a:latin typeface="MS UI Gothic" pitchFamily="50" charset="-128"/>
              <a:ea typeface="MS UI Gothic" pitchFamily="50" charset="-128"/>
              <a:cs typeface="Arial Unicode MS" pitchFamily="50" charset="-128"/>
            </a:endParaRPr>
          </a:p>
        </p:txBody>
      </p:sp>
      <p:sp>
        <p:nvSpPr>
          <p:cNvPr id="23" name="Oval 52"/>
          <p:cNvSpPr>
            <a:spLocks noChangeArrowheads="1"/>
          </p:cNvSpPr>
          <p:nvPr/>
        </p:nvSpPr>
        <p:spPr bwMode="gray">
          <a:xfrm>
            <a:off x="395288" y="5157788"/>
            <a:ext cx="3455987" cy="1079500"/>
          </a:xfrm>
          <a:prstGeom prst="ellipse">
            <a:avLst/>
          </a:prstGeom>
          <a:gradFill rotWithShape="1">
            <a:gsLst>
              <a:gs pos="0">
                <a:schemeClr val="accent4">
                  <a:lumMod val="40000"/>
                  <a:lumOff val="60000"/>
                </a:schemeClr>
              </a:gs>
              <a:gs pos="100000">
                <a:srgbClr val="00256F"/>
              </a:gs>
            </a:gsLst>
            <a:lin ang="2700000" scaled="1"/>
          </a:gradFill>
          <a:ln w="9525" algn="ctr">
            <a:noFill/>
            <a:round/>
            <a:headEnd/>
            <a:tailEnd/>
          </a:ln>
        </p:spPr>
        <p:txBody>
          <a:bodyPr wrap="none" anchor="ctr"/>
          <a:lstStyle/>
          <a:p>
            <a:pPr>
              <a:defRPr/>
            </a:pPr>
            <a:r>
              <a:rPr lang="ja-JP" altLang="en-US" b="1">
                <a:solidFill>
                  <a:prstClr val="black"/>
                </a:solidFill>
                <a:latin typeface="MS UI Gothic" pitchFamily="50" charset="-128"/>
                <a:ea typeface="MS UI Gothic" pitchFamily="50" charset="-128"/>
                <a:cs typeface="Arial Unicode MS" pitchFamily="50" charset="-128"/>
              </a:rPr>
              <a:t>ソフトウェア振興院</a:t>
            </a:r>
            <a:r>
              <a:rPr lang="en-US" altLang="ja-JP" b="1">
                <a:solidFill>
                  <a:prstClr val="black"/>
                </a:solidFill>
                <a:latin typeface="MS UI Gothic" pitchFamily="50" charset="-128"/>
                <a:ea typeface="MS UI Gothic" pitchFamily="50" charset="-128"/>
                <a:cs typeface="Arial Unicode MS" pitchFamily="50" charset="-128"/>
              </a:rPr>
              <a:t>(</a:t>
            </a:r>
            <a:r>
              <a:rPr lang="ja-JP" altLang="en-US" b="1">
                <a:solidFill>
                  <a:prstClr val="black"/>
                </a:solidFill>
                <a:latin typeface="MS UI Gothic" pitchFamily="50" charset="-128"/>
                <a:ea typeface="MS UI Gothic" pitchFamily="50" charset="-128"/>
                <a:cs typeface="Arial Unicode MS" pitchFamily="50" charset="-128"/>
              </a:rPr>
              <a:t>一部</a:t>
            </a:r>
            <a:r>
              <a:rPr lang="en-US" altLang="ja-JP" b="1">
                <a:solidFill>
                  <a:prstClr val="black"/>
                </a:solidFill>
                <a:latin typeface="MS UI Gothic" pitchFamily="50" charset="-128"/>
                <a:ea typeface="MS UI Gothic" pitchFamily="50" charset="-128"/>
                <a:cs typeface="Arial Unicode MS" pitchFamily="50" charset="-128"/>
              </a:rPr>
              <a:t>)</a:t>
            </a:r>
            <a:endParaRPr lang="ko-KR" altLang="en-US" b="1">
              <a:solidFill>
                <a:prstClr val="black"/>
              </a:solidFill>
              <a:latin typeface="MS UI Gothic" pitchFamily="50" charset="-128"/>
              <a:ea typeface="MS UI Gothic" pitchFamily="50" charset="-128"/>
              <a:cs typeface="Arial Unicode MS" pitchFamily="50" charset="-128"/>
            </a:endParaRPr>
          </a:p>
        </p:txBody>
      </p:sp>
      <p:sp>
        <p:nvSpPr>
          <p:cNvPr id="24" name="오른쪽 화살표 23"/>
          <p:cNvSpPr/>
          <p:nvPr/>
        </p:nvSpPr>
        <p:spPr bwMode="auto">
          <a:xfrm>
            <a:off x="4067175" y="2997200"/>
            <a:ext cx="1152525" cy="2087563"/>
          </a:xfrm>
          <a:prstGeom prst="rightArrow">
            <a:avLst/>
          </a:prstGeom>
          <a:solidFill>
            <a:schemeClr val="tx2">
              <a:lumMod val="60000"/>
              <a:lumOff val="40000"/>
              <a:alpha val="29000"/>
            </a:schemeClr>
          </a:solidFill>
          <a:ln w="12700" algn="ctr">
            <a:noFill/>
            <a:round/>
            <a:headEnd/>
            <a:tailEnd/>
          </a:ln>
          <a:effectLst/>
        </p:spPr>
        <p:txBody>
          <a:bodyPr anchor="ctr"/>
          <a:lstStyle/>
          <a:p>
            <a:pPr algn="ctr">
              <a:defRPr/>
            </a:pPr>
            <a:endParaRPr lang="ko-KR" altLang="en-US">
              <a:solidFill>
                <a:prstClr val="black"/>
              </a:solidFill>
              <a:latin typeface="굴림" pitchFamily="50" charset="-127"/>
              <a:ea typeface="굴림" pitchFamily="50" charset="-127"/>
            </a:endParaRPr>
          </a:p>
        </p:txBody>
      </p:sp>
    </p:spTree>
    <p:extLst>
      <p:ext uri="{BB962C8B-B14F-4D97-AF65-F5344CB8AC3E}">
        <p14:creationId xmlns:p14="http://schemas.microsoft.com/office/powerpoint/2010/main" val="1501486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正方形/長方形 1"/>
          <p:cNvSpPr>
            <a:spLocks noChangeArrowheads="1"/>
          </p:cNvSpPr>
          <p:nvPr/>
        </p:nvSpPr>
        <p:spPr bwMode="auto">
          <a:xfrm>
            <a:off x="395288" y="1739900"/>
            <a:ext cx="8280400" cy="1800225"/>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algn="ctr"/>
            <a:r>
              <a:rPr lang="ja-JP" altLang="en-US" sz="4400">
                <a:solidFill>
                  <a:srgbClr val="000000"/>
                </a:solidFill>
                <a:latin typeface="ＭＳ Ｐゴシック" pitchFamily="50" charset="-128"/>
                <a:ea typeface="ＭＳ Ｐゴシック" pitchFamily="50" charset="-128"/>
              </a:rPr>
              <a:t>第</a:t>
            </a:r>
            <a:r>
              <a:rPr lang="en-US" altLang="ja-JP" sz="4400">
                <a:solidFill>
                  <a:srgbClr val="000000"/>
                </a:solidFill>
                <a:latin typeface="ＭＳ Ｐゴシック" pitchFamily="50" charset="-128"/>
                <a:ea typeface="ＭＳ Ｐゴシック" pitchFamily="50" charset="-128"/>
              </a:rPr>
              <a:t>2</a:t>
            </a:r>
            <a:r>
              <a:rPr lang="ja-JP" altLang="en-US" sz="4400">
                <a:solidFill>
                  <a:srgbClr val="000000"/>
                </a:solidFill>
                <a:latin typeface="ＭＳ Ｐゴシック" pitchFamily="50" charset="-128"/>
                <a:ea typeface="ＭＳ Ｐゴシック" pitchFamily="50" charset="-128"/>
              </a:rPr>
              <a:t>部　コンテンツ産業とビジネス</a:t>
            </a: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3" name="スライド番号プレースホルダー 2"/>
          <p:cNvSpPr>
            <a:spLocks noGrp="1"/>
          </p:cNvSpPr>
          <p:nvPr>
            <p:ph type="sldNum" sz="quarter" idx="12"/>
          </p:nvPr>
        </p:nvSpPr>
        <p:spPr/>
        <p:txBody>
          <a:bodyPr/>
          <a:lstStyle/>
          <a:p>
            <a:pPr>
              <a:defRPr/>
            </a:pPr>
            <a:fld id="{AEB74699-A945-48A0-A808-4CC835C8F49A}" type="slidenum">
              <a:rPr lang="en-US" altLang="ja-JP" smtClean="0"/>
              <a:pPr>
                <a:defRPr/>
              </a:pPr>
              <a:t>8</a:t>
            </a:fld>
            <a:endParaRPr lang="en-US" altLang="ja-JP"/>
          </a:p>
        </p:txBody>
      </p:sp>
    </p:spTree>
    <p:extLst>
      <p:ext uri="{BB962C8B-B14F-4D97-AF65-F5344CB8AC3E}">
        <p14:creationId xmlns:p14="http://schemas.microsoft.com/office/powerpoint/2010/main" val="408240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323850" y="755650"/>
            <a:ext cx="8356600" cy="646113"/>
          </a:xfrm>
          <a:prstGeom prst="rect">
            <a:avLst/>
          </a:prstGeom>
        </p:spPr>
        <p:txBody>
          <a:bodyPr wrap="none">
            <a:spAutoFit/>
          </a:bodyPr>
          <a:lstStyle/>
          <a:p>
            <a:pPr indent="361950" algn="ctr">
              <a:defRPr/>
            </a:pPr>
            <a:r>
              <a:rPr kumimoji="0" lang="ja-JP" altLang="en-US" sz="3600">
                <a:solidFill>
                  <a:srgbClr val="17375E"/>
                </a:solidFill>
                <a:effectLst>
                  <a:outerShdw blurRad="38100" dist="38100" dir="2700000" algn="tl">
                    <a:srgbClr val="C0C0C0"/>
                  </a:outerShdw>
                </a:effectLst>
                <a:latin typeface="ＭＳ Ｐゴシック" pitchFamily="50" charset="-128"/>
                <a:ea typeface="ＭＳ Ｐゴシック" pitchFamily="50" charset="-128"/>
              </a:rPr>
              <a:t>コンテンツ産業のクローバル志向は必然</a:t>
            </a:r>
            <a:endParaRPr kumimoji="0" lang="en-US" altLang="ko-KR" sz="3600">
              <a:solidFill>
                <a:srgbClr val="17375E"/>
              </a:solidFill>
              <a:effectLst>
                <a:outerShdw blurRad="38100" dist="38100" dir="2700000" algn="tl">
                  <a:srgbClr val="C0C0C0"/>
                </a:outerShdw>
              </a:effectLst>
              <a:latin typeface="맑은 고딕" pitchFamily="34" charset="-127"/>
              <a:ea typeface="맑은 고딕" pitchFamily="34" charset="-127"/>
            </a:endParaRPr>
          </a:p>
        </p:txBody>
      </p:sp>
      <p:sp>
        <p:nvSpPr>
          <p:cNvPr id="5" name="제목 4"/>
          <p:cNvSpPr>
            <a:spLocks noGrp="1"/>
          </p:cNvSpPr>
          <p:nvPr>
            <p:ph type="title"/>
          </p:nvPr>
        </p:nvSpPr>
        <p:spPr>
          <a:xfrm>
            <a:off x="900113" y="908050"/>
            <a:ext cx="7920037" cy="792163"/>
          </a:xfrm>
        </p:spPr>
        <p:txBody>
          <a:bodyPr>
            <a:normAutofit/>
          </a:bodyPr>
          <a:lstStyle/>
          <a:p>
            <a:pPr>
              <a:defRPr/>
            </a:pPr>
            <a:r>
              <a:rPr lang="ja-JP" altLang="en-US" dirty="0"/>
              <a:t>　　　</a:t>
            </a:r>
            <a:endParaRPr lang="ko-KR" altLang="en-US" dirty="0"/>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Ⅰa(2014)</a:t>
            </a:r>
          </a:p>
        </p:txBody>
      </p:sp>
      <p:sp>
        <p:nvSpPr>
          <p:cNvPr id="6" name="スライド番号プレースホルダー 5"/>
          <p:cNvSpPr>
            <a:spLocks noGrp="1"/>
          </p:cNvSpPr>
          <p:nvPr>
            <p:ph type="sldNum" sz="quarter" idx="12"/>
          </p:nvPr>
        </p:nvSpPr>
        <p:spPr/>
        <p:txBody>
          <a:bodyPr/>
          <a:lstStyle/>
          <a:p>
            <a:pPr>
              <a:defRPr/>
            </a:pPr>
            <a:fld id="{061A7669-0E87-498A-BA50-7FB9200DF55F}" type="slidenum">
              <a:rPr lang="en-US" altLang="ja-JP" smtClean="0"/>
              <a:pPr>
                <a:defRPr/>
              </a:pPr>
              <a:t>9</a:t>
            </a:fld>
            <a:endParaRPr lang="en-US" altLang="ja-JP"/>
          </a:p>
        </p:txBody>
      </p:sp>
      <p:sp>
        <p:nvSpPr>
          <p:cNvPr id="2" name="角丸四角形 1"/>
          <p:cNvSpPr/>
          <p:nvPr/>
        </p:nvSpPr>
        <p:spPr bwMode="auto">
          <a:xfrm>
            <a:off x="2195736" y="1401763"/>
            <a:ext cx="2664296" cy="1739205"/>
          </a:xfrm>
          <a:prstGeom prst="roundRect">
            <a:avLst/>
          </a:prstGeom>
          <a:grpFill/>
          <a:ln w="12700" algn="ctr">
            <a:noFill/>
            <a:round/>
            <a:headEnd/>
            <a:tailEnd/>
          </a:ln>
          <a:effectLst/>
        </p:spPr>
        <p:txBody>
          <a:bodyPr anchor="ctr"/>
          <a:lstStyle/>
          <a:p>
            <a:pPr algn="ctr">
              <a:defRPr/>
            </a:pPr>
            <a:endParaRPr lang="ja-JP" altLang="en-US"/>
          </a:p>
        </p:txBody>
      </p:sp>
      <p:sp>
        <p:nvSpPr>
          <p:cNvPr id="37893" name="角丸四角形 2"/>
          <p:cNvSpPr>
            <a:spLocks noChangeArrowheads="1"/>
          </p:cNvSpPr>
          <p:nvPr/>
        </p:nvSpPr>
        <p:spPr bwMode="auto">
          <a:xfrm>
            <a:off x="684213" y="1543050"/>
            <a:ext cx="7832725" cy="5157788"/>
          </a:xfrm>
          <a:prstGeom prst="roundRect">
            <a:avLst>
              <a:gd name="adj" fmla="val 16667"/>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p>
            <a:pPr eaLnBrk="0" hangingPunct="0">
              <a:spcBef>
                <a:spcPct val="20000"/>
              </a:spcBef>
              <a:buClr>
                <a:srgbClr val="000000"/>
              </a:buClr>
            </a:pPr>
            <a:r>
              <a:rPr kumimoji="0" lang="ja-JP" altLang="en-US" sz="2300" b="1">
                <a:solidFill>
                  <a:srgbClr val="10253F"/>
                </a:solidFill>
                <a:latin typeface="MS UI Gothic" pitchFamily="50" charset="-128"/>
                <a:ea typeface="MS UI Gothic" pitchFamily="50" charset="-128"/>
              </a:rPr>
              <a:t>□　資本そのものの限りない運動性</a:t>
            </a:r>
            <a:endParaRPr kumimoji="0" lang="ja-JP" altLang="ko-KR" sz="2300" b="1">
              <a:solidFill>
                <a:srgbClr val="10253F"/>
              </a:solidFill>
              <a:latin typeface="MS UI Gothic" pitchFamily="50" charset="-128"/>
              <a:ea typeface="MS UI Gothic" pitchFamily="50" charset="-128"/>
            </a:endParaRPr>
          </a:p>
          <a:p>
            <a:pPr eaLnBrk="0" hangingPunct="0">
              <a:spcBef>
                <a:spcPct val="20000"/>
              </a:spcBef>
              <a:buClr>
                <a:srgbClr val="000000"/>
              </a:buClr>
            </a:pPr>
            <a:r>
              <a:rPr kumimoji="0" lang="ja-JP" altLang="en-US" sz="2300" b="1">
                <a:solidFill>
                  <a:srgbClr val="10253F"/>
                </a:solidFill>
                <a:latin typeface="MS UI Gothic" pitchFamily="50" charset="-128"/>
                <a:ea typeface="MS UI Gothic" pitchFamily="50" charset="-128"/>
                <a:sym typeface="Webdings" pitchFamily="18" charset="2"/>
              </a:rPr>
              <a:t> 　</a:t>
            </a:r>
            <a:r>
              <a:rPr kumimoji="0" lang="en-US" altLang="ja-JP" sz="2300" b="1">
                <a:solidFill>
                  <a:srgbClr val="10253F"/>
                </a:solidFill>
                <a:latin typeface="MS UI Gothic" pitchFamily="50" charset="-128"/>
                <a:ea typeface="MS UI Gothic" pitchFamily="50" charset="-128"/>
                <a:sym typeface="Webdings" pitchFamily="18" charset="2"/>
              </a:rPr>
              <a:t>- </a:t>
            </a:r>
            <a:r>
              <a:rPr kumimoji="0" lang="ja-JP" altLang="en-US" sz="2300" b="1">
                <a:solidFill>
                  <a:srgbClr val="10253F"/>
                </a:solidFill>
                <a:latin typeface="MS UI Gothic" pitchFamily="50" charset="-128"/>
                <a:ea typeface="MS UI Gothic" pitchFamily="50" charset="-128"/>
                <a:sym typeface="Webdings" pitchFamily="18" charset="2"/>
              </a:rPr>
              <a:t>かられる市場拡大への誘惑</a:t>
            </a:r>
            <a:endParaRPr kumimoji="0" lang="ja-JP" altLang="ko-KR" sz="2300" b="1">
              <a:solidFill>
                <a:srgbClr val="10253F"/>
              </a:solidFill>
              <a:latin typeface="MS UI Gothic" pitchFamily="50" charset="-128"/>
              <a:ea typeface="MS UI Gothic" pitchFamily="50" charset="-128"/>
            </a:endParaRPr>
          </a:p>
          <a:p>
            <a:pPr eaLnBrk="0" hangingPunct="0">
              <a:spcBef>
                <a:spcPct val="20000"/>
              </a:spcBef>
              <a:buClr>
                <a:srgbClr val="000000"/>
              </a:buClr>
            </a:pPr>
            <a:r>
              <a:rPr kumimoji="0" lang="ja-JP" altLang="en-US" sz="2300" b="1">
                <a:solidFill>
                  <a:srgbClr val="10253F"/>
                </a:solidFill>
                <a:latin typeface="MS UI Gothic" pitchFamily="50" charset="-128"/>
                <a:ea typeface="MS UI Gothic" pitchFamily="50" charset="-128"/>
                <a:sym typeface="Webdings" pitchFamily="18" charset="2"/>
              </a:rPr>
              <a:t>□　</a:t>
            </a:r>
            <a:r>
              <a:rPr kumimoji="0" lang="en-US" altLang="ko-KR" sz="2300" b="1">
                <a:solidFill>
                  <a:srgbClr val="10253F"/>
                </a:solidFill>
                <a:latin typeface="MS UI Gothic" pitchFamily="50" charset="-128"/>
                <a:ea typeface="MS UI Gothic" pitchFamily="50" charset="-128"/>
                <a:sym typeface="Webdings" pitchFamily="18" charset="2"/>
              </a:rPr>
              <a:t>FTA</a:t>
            </a:r>
            <a:r>
              <a:rPr kumimoji="0" lang="ja-JP" altLang="en-US" sz="2300" b="1">
                <a:solidFill>
                  <a:srgbClr val="10253F"/>
                </a:solidFill>
                <a:latin typeface="MS UI Gothic" pitchFamily="50" charset="-128"/>
                <a:ea typeface="MS UI Gothic" pitchFamily="50" charset="-128"/>
                <a:sym typeface="Webdings" pitchFamily="18" charset="2"/>
              </a:rPr>
              <a:t>など市場統合へのベクトル</a:t>
            </a:r>
            <a:endParaRPr kumimoji="0" lang="en-US" altLang="ko-KR" sz="2300" b="1">
              <a:solidFill>
                <a:srgbClr val="10253F"/>
              </a:solidFill>
              <a:latin typeface="MS UI Gothic" pitchFamily="50" charset="-128"/>
              <a:ea typeface="MS UI Gothic" pitchFamily="50" charset="-128"/>
              <a:sym typeface="Webdings" pitchFamily="18" charset="2"/>
            </a:endParaRPr>
          </a:p>
          <a:p>
            <a:pPr eaLnBrk="0" hangingPunct="0">
              <a:spcBef>
                <a:spcPct val="20000"/>
              </a:spcBef>
              <a:buClr>
                <a:srgbClr val="000000"/>
              </a:buClr>
            </a:pPr>
            <a:r>
              <a:rPr kumimoji="0" lang="en-US" altLang="ko-KR" sz="2300" b="1">
                <a:solidFill>
                  <a:srgbClr val="10253F"/>
                </a:solidFill>
                <a:latin typeface="MS UI Gothic" pitchFamily="50" charset="-128"/>
                <a:ea typeface="MS UI Gothic" pitchFamily="50" charset="-128"/>
                <a:sym typeface="Webdings" pitchFamily="18" charset="2"/>
              </a:rPr>
              <a:t> </a:t>
            </a:r>
            <a:r>
              <a:rPr kumimoji="0" lang="ja-JP" altLang="en-US" sz="2300" b="1">
                <a:solidFill>
                  <a:srgbClr val="10253F"/>
                </a:solidFill>
                <a:latin typeface="MS UI Gothic" pitchFamily="50" charset="-128"/>
                <a:ea typeface="MS UI Gothic" pitchFamily="50" charset="-128"/>
                <a:sym typeface="Webdings" pitchFamily="18" charset="2"/>
              </a:rPr>
              <a:t>　</a:t>
            </a:r>
            <a:r>
              <a:rPr kumimoji="0" lang="en-US" altLang="ko-KR" sz="2300" b="1">
                <a:solidFill>
                  <a:srgbClr val="10253F"/>
                </a:solidFill>
                <a:latin typeface="MS UI Gothic" pitchFamily="50" charset="-128"/>
                <a:ea typeface="MS UI Gothic" pitchFamily="50" charset="-128"/>
                <a:sym typeface="Webdings" pitchFamily="18" charset="2"/>
              </a:rPr>
              <a:t>- </a:t>
            </a:r>
            <a:r>
              <a:rPr kumimoji="0" lang="ja-JP" altLang="en-US" sz="2300" b="1">
                <a:solidFill>
                  <a:srgbClr val="10253F"/>
                </a:solidFill>
                <a:latin typeface="MS UI Gothic" pitchFamily="50" charset="-128"/>
                <a:ea typeface="MS UI Gothic" pitchFamily="50" charset="-128"/>
                <a:sym typeface="Webdings" pitchFamily="18" charset="2"/>
              </a:rPr>
              <a:t>韓米</a:t>
            </a:r>
            <a:r>
              <a:rPr kumimoji="0" lang="en-US" altLang="ko-KR" sz="2300" b="1">
                <a:solidFill>
                  <a:srgbClr val="10253F"/>
                </a:solidFill>
                <a:latin typeface="MS UI Gothic" pitchFamily="50" charset="-128"/>
                <a:ea typeface="MS UI Gothic" pitchFamily="50" charset="-128"/>
                <a:sym typeface="Webdings" pitchFamily="18" charset="2"/>
              </a:rPr>
              <a:t>, </a:t>
            </a:r>
            <a:r>
              <a:rPr kumimoji="0" lang="ja-JP" altLang="en-US" sz="2300" b="1">
                <a:solidFill>
                  <a:srgbClr val="10253F"/>
                </a:solidFill>
                <a:latin typeface="MS UI Gothic" pitchFamily="50" charset="-128"/>
                <a:ea typeface="MS UI Gothic" pitchFamily="50" charset="-128"/>
                <a:sym typeface="Webdings" pitchFamily="18" charset="2"/>
              </a:rPr>
              <a:t>韓</a:t>
            </a:r>
            <a:r>
              <a:rPr kumimoji="0" lang="en-US" altLang="ko-KR" sz="2300" b="1">
                <a:solidFill>
                  <a:srgbClr val="10253F"/>
                </a:solidFill>
                <a:latin typeface="MS UI Gothic" pitchFamily="50" charset="-128"/>
                <a:ea typeface="MS UI Gothic" pitchFamily="50" charset="-128"/>
                <a:sym typeface="Webdings" pitchFamily="18" charset="2"/>
              </a:rPr>
              <a:t>EU</a:t>
            </a:r>
            <a:r>
              <a:rPr kumimoji="0" lang="ja-JP" altLang="en-US" sz="2300" b="1">
                <a:solidFill>
                  <a:srgbClr val="10253F"/>
                </a:solidFill>
                <a:latin typeface="MS UI Gothic" pitchFamily="50" charset="-128"/>
                <a:ea typeface="MS UI Gothic" pitchFamily="50" charset="-128"/>
                <a:sym typeface="Webdings" pitchFamily="18" charset="2"/>
              </a:rPr>
              <a:t>に次いで日本・中国への可能性</a:t>
            </a:r>
            <a:endParaRPr kumimoji="0" lang="ko-KR" altLang="ja-JP" sz="2300" b="1">
              <a:solidFill>
                <a:srgbClr val="10253F"/>
              </a:solidFill>
              <a:latin typeface="MS UI Gothic" pitchFamily="50" charset="-128"/>
              <a:ea typeface="맑은 고딕" pitchFamily="34" charset="-127"/>
            </a:endParaRPr>
          </a:p>
          <a:p>
            <a:pPr eaLnBrk="0" hangingPunct="0">
              <a:spcBef>
                <a:spcPct val="20000"/>
              </a:spcBef>
              <a:buClr>
                <a:srgbClr val="000000"/>
              </a:buClr>
            </a:pPr>
            <a:r>
              <a:rPr kumimoji="0" lang="ja-JP" altLang="en-US" sz="2300" b="1">
                <a:solidFill>
                  <a:srgbClr val="10253F"/>
                </a:solidFill>
                <a:latin typeface="MS UI Gothic" pitchFamily="50" charset="-128"/>
                <a:ea typeface="MS UI Gothic" pitchFamily="50" charset="-128"/>
              </a:rPr>
              <a:t>□　後続市場としてのオイシイ魅力</a:t>
            </a:r>
            <a:endParaRPr kumimoji="0" lang="ja-JP" altLang="ko-KR" sz="2300" b="1">
              <a:solidFill>
                <a:srgbClr val="10253F"/>
              </a:solidFill>
              <a:latin typeface="MS UI Gothic" pitchFamily="50" charset="-128"/>
              <a:ea typeface="MS UI Gothic" pitchFamily="50" charset="-128"/>
            </a:endParaRPr>
          </a:p>
          <a:p>
            <a:pPr eaLnBrk="0" hangingPunct="0">
              <a:spcBef>
                <a:spcPct val="20000"/>
              </a:spcBef>
              <a:buClr>
                <a:srgbClr val="000000"/>
              </a:buClr>
            </a:pPr>
            <a:r>
              <a:rPr kumimoji="0" lang="ja-JP" altLang="ko-KR" sz="2300" b="1">
                <a:solidFill>
                  <a:srgbClr val="10253F"/>
                </a:solidFill>
                <a:latin typeface="MS UI Gothic" pitchFamily="50" charset="-128"/>
                <a:ea typeface="MS UI Gothic" pitchFamily="50" charset="-128"/>
              </a:rPr>
              <a:t> </a:t>
            </a:r>
            <a:r>
              <a:rPr kumimoji="0" lang="ja-JP" altLang="en-US" sz="2300" b="1">
                <a:solidFill>
                  <a:srgbClr val="10253F"/>
                </a:solidFill>
                <a:latin typeface="MS UI Gothic" pitchFamily="50" charset="-128"/>
                <a:ea typeface="MS UI Gothic" pitchFamily="50" charset="-128"/>
              </a:rPr>
              <a:t>　</a:t>
            </a:r>
            <a:r>
              <a:rPr kumimoji="0" lang="en-US" altLang="ja-JP" sz="2300" b="1">
                <a:solidFill>
                  <a:srgbClr val="10253F"/>
                </a:solidFill>
                <a:latin typeface="MS UI Gothic" pitchFamily="50" charset="-128"/>
                <a:ea typeface="MS UI Gothic" pitchFamily="50" charset="-128"/>
              </a:rPr>
              <a:t>- </a:t>
            </a:r>
            <a:r>
              <a:rPr kumimoji="0" lang="ja-JP" altLang="en-US" sz="2300" b="1">
                <a:solidFill>
                  <a:srgbClr val="10253F"/>
                </a:solidFill>
                <a:latin typeface="MS UI Gothic" pitchFamily="50" charset="-128"/>
                <a:ea typeface="MS UI Gothic" pitchFamily="50" charset="-128"/>
              </a:rPr>
              <a:t>制作費は</a:t>
            </a:r>
            <a:r>
              <a:rPr kumimoji="0" lang="en-US" altLang="ja-JP" sz="2300" b="1">
                <a:solidFill>
                  <a:srgbClr val="10253F"/>
                </a:solidFill>
                <a:latin typeface="MS UI Gothic" pitchFamily="50" charset="-128"/>
                <a:ea typeface="MS UI Gothic" pitchFamily="50" charset="-128"/>
              </a:rPr>
              <a:t>High-Risk, </a:t>
            </a:r>
            <a:r>
              <a:rPr kumimoji="0" lang="ja-JP" altLang="en-US" sz="2300" b="1">
                <a:solidFill>
                  <a:srgbClr val="10253F"/>
                </a:solidFill>
                <a:latin typeface="MS UI Gothic" pitchFamily="50" charset="-128"/>
                <a:ea typeface="MS UI Gothic" pitchFamily="50" charset="-128"/>
              </a:rPr>
              <a:t>海外販売に比例して収益も増加</a:t>
            </a:r>
            <a:r>
              <a:rPr kumimoji="0" lang="ko-KR" altLang="en-US" sz="2300" b="1">
                <a:solidFill>
                  <a:srgbClr val="10253F"/>
                </a:solidFill>
                <a:latin typeface="MS UI Gothic" pitchFamily="50" charset="-128"/>
                <a:ea typeface="맑은 고딕" pitchFamily="34" charset="-127"/>
              </a:rPr>
              <a:t> </a:t>
            </a:r>
          </a:p>
          <a:p>
            <a:pPr eaLnBrk="0" hangingPunct="0">
              <a:spcBef>
                <a:spcPct val="20000"/>
              </a:spcBef>
              <a:buClr>
                <a:srgbClr val="000000"/>
              </a:buClr>
            </a:pPr>
            <a:r>
              <a:rPr kumimoji="0" lang="ko-KR" altLang="en-US" sz="2300" b="1">
                <a:solidFill>
                  <a:srgbClr val="10253F"/>
                </a:solidFill>
                <a:latin typeface="MS UI Gothic" pitchFamily="50" charset="-128"/>
                <a:ea typeface="맑은 고딕" pitchFamily="34" charset="-127"/>
              </a:rPr>
              <a:t>   </a:t>
            </a:r>
            <a:r>
              <a:rPr kumimoji="0" lang="en-US" altLang="ja-JP" sz="2300" b="1">
                <a:solidFill>
                  <a:srgbClr val="10253F"/>
                </a:solidFill>
                <a:latin typeface="MS UI Gothic" pitchFamily="50" charset="-128"/>
                <a:ea typeface="MS UI Gothic" pitchFamily="50" charset="-128"/>
              </a:rPr>
              <a:t>※</a:t>
            </a:r>
            <a:r>
              <a:rPr kumimoji="0" lang="ja-JP" altLang="en-US" sz="2300" b="1">
                <a:solidFill>
                  <a:srgbClr val="10253F"/>
                </a:solidFill>
                <a:latin typeface="MS UI Gothic" pitchFamily="50" charset="-128"/>
                <a:ea typeface="MS UI Gothic" pitchFamily="50" charset="-128"/>
              </a:rPr>
              <a:t>限界費用低減の法則</a:t>
            </a:r>
            <a:endParaRPr kumimoji="0" lang="ko-KR" altLang="ja-JP" sz="2300" b="1">
              <a:solidFill>
                <a:srgbClr val="10253F"/>
              </a:solidFill>
              <a:latin typeface="MS UI Gothic" pitchFamily="50" charset="-128"/>
              <a:ea typeface="맑은 고딕" pitchFamily="34" charset="-127"/>
            </a:endParaRPr>
          </a:p>
          <a:p>
            <a:pPr eaLnBrk="0" hangingPunct="0">
              <a:spcBef>
                <a:spcPct val="20000"/>
              </a:spcBef>
              <a:buClr>
                <a:srgbClr val="000000"/>
              </a:buClr>
            </a:pPr>
            <a:r>
              <a:rPr kumimoji="0" lang="ja-JP" altLang="en-US" sz="2300" b="1">
                <a:solidFill>
                  <a:srgbClr val="10253F"/>
                </a:solidFill>
                <a:latin typeface="MS UI Gothic" pitchFamily="50" charset="-128"/>
                <a:ea typeface="MS UI Gothic" pitchFamily="50" charset="-128"/>
              </a:rPr>
              <a:t>□　構造的なコンテンツ生産の不足を補完</a:t>
            </a:r>
            <a:endParaRPr kumimoji="0" lang="ja-JP" altLang="ko-KR" sz="2300" b="1">
              <a:solidFill>
                <a:srgbClr val="10253F"/>
              </a:solidFill>
              <a:latin typeface="MS UI Gothic" pitchFamily="50" charset="-128"/>
              <a:ea typeface="MS UI Gothic" pitchFamily="50" charset="-128"/>
            </a:endParaRPr>
          </a:p>
          <a:p>
            <a:pPr eaLnBrk="0" hangingPunct="0">
              <a:spcBef>
                <a:spcPct val="20000"/>
              </a:spcBef>
              <a:buClr>
                <a:srgbClr val="000000"/>
              </a:buClr>
            </a:pPr>
            <a:r>
              <a:rPr kumimoji="0" lang="ja-JP" altLang="ko-KR" sz="2300" b="1">
                <a:solidFill>
                  <a:srgbClr val="10253F"/>
                </a:solidFill>
                <a:latin typeface="MS UI Gothic" pitchFamily="50" charset="-128"/>
                <a:ea typeface="MS UI Gothic" pitchFamily="50" charset="-128"/>
              </a:rPr>
              <a:t> </a:t>
            </a:r>
            <a:r>
              <a:rPr kumimoji="0" lang="ja-JP" altLang="en-US" sz="2300" b="1">
                <a:solidFill>
                  <a:srgbClr val="10253F"/>
                </a:solidFill>
                <a:latin typeface="MS UI Gothic" pitchFamily="50" charset="-128"/>
                <a:ea typeface="MS UI Gothic" pitchFamily="50" charset="-128"/>
              </a:rPr>
              <a:t>　</a:t>
            </a:r>
            <a:r>
              <a:rPr kumimoji="0" lang="en-US" altLang="ja-JP" sz="2300" b="1">
                <a:solidFill>
                  <a:srgbClr val="10253F"/>
                </a:solidFill>
                <a:latin typeface="MS UI Gothic" pitchFamily="50" charset="-128"/>
                <a:ea typeface="MS UI Gothic" pitchFamily="50" charset="-128"/>
              </a:rPr>
              <a:t>- </a:t>
            </a:r>
            <a:r>
              <a:rPr kumimoji="0" lang="ja-JP" altLang="en-US" sz="2300" b="1">
                <a:solidFill>
                  <a:srgbClr val="10253F"/>
                </a:solidFill>
                <a:latin typeface="MS UI Gothic" pitchFamily="50" charset="-128"/>
                <a:ea typeface="MS UI Gothic" pitchFamily="50" charset="-128"/>
              </a:rPr>
              <a:t>国内制作量は需要を上回らないので、いつも供給難</a:t>
            </a:r>
            <a:endParaRPr kumimoji="0" lang="en-US" altLang="ko-KR" sz="2300" b="1">
              <a:solidFill>
                <a:srgbClr val="10253F"/>
              </a:solidFill>
              <a:latin typeface="MS UI Gothic" pitchFamily="50" charset="-128"/>
              <a:ea typeface="MS UI Gothic" pitchFamily="50" charset="-128"/>
            </a:endParaRPr>
          </a:p>
          <a:p>
            <a:pPr eaLnBrk="0" hangingPunct="0">
              <a:spcBef>
                <a:spcPct val="20000"/>
              </a:spcBef>
              <a:buClr>
                <a:srgbClr val="000000"/>
              </a:buClr>
            </a:pPr>
            <a:r>
              <a:rPr kumimoji="0" lang="en-US" altLang="ko-KR" sz="2300" b="1">
                <a:solidFill>
                  <a:srgbClr val="10253F"/>
                </a:solidFill>
                <a:latin typeface="MS UI Gothic" pitchFamily="50" charset="-128"/>
                <a:ea typeface="MS UI Gothic" pitchFamily="50" charset="-128"/>
              </a:rPr>
              <a:t> </a:t>
            </a:r>
            <a:r>
              <a:rPr kumimoji="0" lang="ja-JP" altLang="en-US" sz="2300" b="1">
                <a:solidFill>
                  <a:srgbClr val="10253F"/>
                </a:solidFill>
                <a:latin typeface="MS UI Gothic" pitchFamily="50" charset="-128"/>
                <a:ea typeface="MS UI Gothic" pitchFamily="50" charset="-128"/>
              </a:rPr>
              <a:t>□　狭い内需マーケット</a:t>
            </a:r>
            <a:endParaRPr kumimoji="0" lang="en-US" altLang="ja-JP" sz="2300" b="1">
              <a:solidFill>
                <a:srgbClr val="10253F"/>
              </a:solidFill>
              <a:latin typeface="MS UI Gothic" pitchFamily="50" charset="-128"/>
              <a:ea typeface="MS UI Gothic" pitchFamily="50" charset="-128"/>
            </a:endParaRPr>
          </a:p>
          <a:p>
            <a:pPr eaLnBrk="0" hangingPunct="0">
              <a:spcBef>
                <a:spcPct val="20000"/>
              </a:spcBef>
              <a:buClr>
                <a:srgbClr val="000000"/>
              </a:buClr>
            </a:pPr>
            <a:r>
              <a:rPr kumimoji="0" lang="ja-JP" altLang="en-US" sz="2300" b="1">
                <a:solidFill>
                  <a:srgbClr val="10253F"/>
                </a:solidFill>
                <a:latin typeface="MS UI Gothic" pitchFamily="50" charset="-128"/>
                <a:ea typeface="MS UI Gothic" pitchFamily="50" charset="-128"/>
              </a:rPr>
              <a:t>　</a:t>
            </a:r>
            <a:r>
              <a:rPr kumimoji="0" lang="en-US" altLang="ja-JP" sz="2300" b="1">
                <a:solidFill>
                  <a:srgbClr val="10253F"/>
                </a:solidFill>
                <a:latin typeface="MS UI Gothic" pitchFamily="50" charset="-128"/>
                <a:ea typeface="MS UI Gothic" pitchFamily="50" charset="-128"/>
              </a:rPr>
              <a:t>-</a:t>
            </a:r>
            <a:r>
              <a:rPr kumimoji="0" lang="ja-JP" altLang="en-US" sz="2300" b="1">
                <a:solidFill>
                  <a:srgbClr val="10253F"/>
                </a:solidFill>
                <a:latin typeface="MS UI Gothic" pitchFamily="50" charset="-128"/>
                <a:ea typeface="MS UI Gothic" pitchFamily="50" charset="-128"/>
              </a:rPr>
              <a:t>　放送広告市場の減少、音盤市場の急激な縮小</a:t>
            </a:r>
            <a:endParaRPr kumimoji="0" lang="ja-JP" altLang="ko-KR" sz="2300" b="1">
              <a:solidFill>
                <a:srgbClr val="10253F"/>
              </a:solidFill>
              <a:latin typeface="MS UI Gothic" pitchFamily="50" charset="-128"/>
              <a:ea typeface="MS UI Gothic" pitchFamily="50" charset="-128"/>
            </a:endParaRPr>
          </a:p>
        </p:txBody>
      </p:sp>
    </p:spTree>
    <p:extLst>
      <p:ext uri="{BB962C8B-B14F-4D97-AF65-F5344CB8AC3E}">
        <p14:creationId xmlns:p14="http://schemas.microsoft.com/office/powerpoint/2010/main" val="3749045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1496</TotalTime>
  <Words>853</Words>
  <Application>Microsoft Office PowerPoint</Application>
  <PresentationFormat>画面に合わせる (4:3)</PresentationFormat>
  <Paragraphs>339</Paragraphs>
  <Slides>26</Slides>
  <Notes>4</Notes>
  <HiddenSlides>0</HiddenSlides>
  <MMClips>0</MMClips>
  <ScaleCrop>false</ScaleCrop>
  <HeadingPairs>
    <vt:vector size="8" baseType="variant">
      <vt:variant>
        <vt:lpstr>使用されているフォント</vt:lpstr>
      </vt:variant>
      <vt:variant>
        <vt:i4>21</vt:i4>
      </vt:variant>
      <vt:variant>
        <vt:lpstr>テーマ</vt:lpstr>
      </vt:variant>
      <vt:variant>
        <vt:i4>1</vt:i4>
      </vt:variant>
      <vt:variant>
        <vt:lpstr>埋め込まれた OLE サーバー</vt:lpstr>
      </vt:variant>
      <vt:variant>
        <vt:i4>1</vt:i4>
      </vt:variant>
      <vt:variant>
        <vt:lpstr>スライド タイトル</vt:lpstr>
      </vt:variant>
      <vt:variant>
        <vt:i4>26</vt:i4>
      </vt:variant>
    </vt:vector>
  </HeadingPairs>
  <TitlesOfParts>
    <vt:vector size="49" baseType="lpstr">
      <vt:lpstr>Arial Unicode MS</vt:lpstr>
      <vt:lpstr>굴림</vt:lpstr>
      <vt:lpstr>HGP明朝E</vt:lpstr>
      <vt:lpstr>HY견고딕</vt:lpstr>
      <vt:lpstr>HY그래픽M</vt:lpstr>
      <vt:lpstr>HY강B</vt:lpstr>
      <vt:lpstr>맑은 고딕</vt:lpstr>
      <vt:lpstr>ＭＳ Ｐゴシック</vt:lpstr>
      <vt:lpstr>ＭＳ Ｐ明朝</vt:lpstr>
      <vt:lpstr>MS UI Gothic</vt:lpstr>
      <vt:lpstr>MS Gothic</vt:lpstr>
      <vt:lpstr>-윤고딕350</vt:lpstr>
      <vt:lpstr>한컴돋움</vt:lpstr>
      <vt:lpstr>한컴바탕</vt:lpstr>
      <vt:lpstr>Arial</vt:lpstr>
      <vt:lpstr>Arial Black</vt:lpstr>
      <vt:lpstr>Candara</vt:lpstr>
      <vt:lpstr>Helvetica</vt:lpstr>
      <vt:lpstr>Symbol</vt:lpstr>
      <vt:lpstr>Times New Roman</vt:lpstr>
      <vt:lpstr>Webdings</vt:lpstr>
      <vt:lpstr>ウェーブ</vt:lpstr>
      <vt:lpstr>Microsoft Excel Chart</vt:lpstr>
      <vt:lpstr>外国ジャーナリズムⅠa:2016 アジア・オセアニアのマス・メディア/ジャーナリズム　</vt:lpstr>
      <vt:lpstr>PowerPoint プレゼンテーション</vt:lpstr>
      <vt:lpstr>考えてみましょう！</vt:lpstr>
      <vt:lpstr>PowerPoint プレゼンテーション</vt:lpstr>
      <vt:lpstr>　　なぜ、コンテンツ(文化産業)なのか</vt:lpstr>
      <vt:lpstr>PowerPoint プレゼンテーション</vt:lpstr>
      <vt:lpstr>コンテンツ振興院の設立(2)</vt:lpstr>
      <vt:lpstr>PowerPoint プレゼンテーション</vt:lpstr>
      <vt:lpstr>　　　</vt:lpstr>
      <vt:lpstr>PowerPoint プレゼンテーション</vt:lpstr>
      <vt:lpstr>PowerPoint プレゼンテーション</vt:lpstr>
      <vt:lpstr>韓国のコンテンツ産業の動向</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専門家の評価</vt:lpstr>
      <vt:lpstr>共同制作から分業まで</vt:lpstr>
      <vt:lpstr>進む日韓のK-POPビジネス</vt:lpstr>
    </vt:vector>
  </TitlesOfParts>
  <Company>Sophia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dc:title>
  <dc:creator>Yuga</dc:creator>
  <cp:lastModifiedBy>syuga</cp:lastModifiedBy>
  <cp:revision>135</cp:revision>
  <cp:lastPrinted>2014-10-23T14:13:47Z</cp:lastPrinted>
  <dcterms:created xsi:type="dcterms:W3CDTF">1999-02-01T04:45:47Z</dcterms:created>
  <dcterms:modified xsi:type="dcterms:W3CDTF">2016-11-10T11:23:41Z</dcterms:modified>
</cp:coreProperties>
</file>