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92" r:id="rId2"/>
    <p:sldId id="302" r:id="rId3"/>
    <p:sldId id="304" r:id="rId4"/>
    <p:sldId id="281" r:id="rId5"/>
    <p:sldId id="286" r:id="rId6"/>
    <p:sldId id="289" r:id="rId7"/>
    <p:sldId id="288" r:id="rId8"/>
    <p:sldId id="290" r:id="rId9"/>
    <p:sldId id="291" r:id="rId10"/>
    <p:sldId id="306" r:id="rId11"/>
    <p:sldId id="307" r:id="rId12"/>
    <p:sldId id="308" r:id="rId13"/>
    <p:sldId id="305" r:id="rId14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28" autoAdjust="0"/>
    <p:restoredTop sz="90929"/>
  </p:normalViewPr>
  <p:slideViewPr>
    <p:cSldViewPr>
      <p:cViewPr varScale="1">
        <p:scale>
          <a:sx n="56" d="100"/>
          <a:sy n="56" d="100"/>
        </p:scale>
        <p:origin x="5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2356" y="4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292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292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5FD47C1-36A1-4A66-BAB9-90BEC7A13A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9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2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2" y="4759643"/>
            <a:ext cx="5051320" cy="450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2" y="9519285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99E6D5D-91D8-4911-A2D7-98A1B427C5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4514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6D5D-91D8-4911-A2D7-98A1B427C56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5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86500" y="0"/>
            <a:ext cx="2857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678180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ja-JP" altLang="ja-JP" noProof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038600"/>
            <a:ext cx="6019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ja-JP" altLang="ja-JP" noProof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0" y="64008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B7DA3318-4D4E-404B-9D08-B15D2015C5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build="p" autoUpdateAnimBg="0">
        <p:tmplLst>
          <p:tmpl lvl="1">
            <p:tnLst>
              <p:par>
                <p:cTn presetID="17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6208C-0218-4545-880B-651D123024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14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81700" y="457200"/>
            <a:ext cx="1943100" cy="5562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5676900" cy="5562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63F6-04F9-42B2-A6E6-8B8F4F5CC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8410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1148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CAA22A-41E5-4E66-A8AE-2A1C20FF75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263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152400" y="457200"/>
            <a:ext cx="7772400" cy="5562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62A25A-67C7-40DC-97AB-536119359D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478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ECB94A-ACBB-41BA-9107-F1DC9F7B11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293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50848-2D23-4CC1-926A-24F8A73518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848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5DDB-9796-4EB4-A227-E41CB3FE97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752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14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3319-1C6F-418D-BFB8-0796C443E2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46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5C6C7-CE84-4C8E-A795-54317C1782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721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36B5-C5C6-447C-860E-FE0C1917C9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280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EFB86-A6F0-42FB-A81D-C81B1776C3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552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EC3B8-B607-400E-8E0F-92C054D3FC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51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4FE74-C55F-499A-B3CA-0328C80311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989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ambo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ja-JP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ja-JP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ja-JP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ja-JP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ja-JP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5FF6C6B5-9625-46CD-85FD-276C99E01D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buChar char="X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buChar char="X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ff.co.nz/about-stuff/2071058/Newspapers" TargetMode="External"/><Relationship Id="rId2" Type="http://schemas.openxmlformats.org/officeDocument/2006/relationships/hyperlink" Target="http://www.apn.com.a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web.sophia.ac.jp/s-yuga/Article/1999cNZ.htm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zherald.co.n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hotoengraving" TargetMode="External"/><Relationship Id="rId2" Type="http://schemas.openxmlformats.org/officeDocument/2006/relationships/hyperlink" Target="http://en.wikipedia.org/wiki/Linotype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meplate_(publishing)" TargetMode="External"/><Relationship Id="rId2" Type="http://schemas.openxmlformats.org/officeDocument/2006/relationships/hyperlink" Target="http://www.odt.co.nz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外国ジャーナリズム</a:t>
            </a:r>
            <a:r>
              <a:rPr kumimoji="1" lang="en-US" altLang="ja-JP" dirty="0" err="1"/>
              <a:t>Ⅰa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600" dirty="0"/>
              <a:t>ニュージーランド社会とマス・メディア</a:t>
            </a:r>
            <a:endParaRPr kumimoji="1" lang="en-US" altLang="ja-JP" sz="3600" dirty="0"/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600" dirty="0"/>
              <a:t>植民地ジャーナリズムの発展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A25A-67C7-40DC-97AB-536119359DF9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06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2400" b="1" dirty="0"/>
              <a:t>　　　　　主要日刊紙</a:t>
            </a:r>
            <a:r>
              <a:rPr kumimoji="1" lang="en-US" altLang="ja-JP" sz="2400" b="1" dirty="0"/>
              <a:t>8</a:t>
            </a:r>
            <a:r>
              <a:rPr kumimoji="1" lang="ja-JP" altLang="en-US" sz="2400" b="1" dirty="0"/>
              <a:t>紙中</a:t>
            </a:r>
            <a:r>
              <a:rPr kumimoji="1" lang="en-US" altLang="ja-JP" sz="2400" b="1" dirty="0"/>
              <a:t>7</a:t>
            </a:r>
            <a:r>
              <a:rPr lang="ja-JP" altLang="en-US" sz="2400" b="1" dirty="0"/>
              <a:t>紙、地方都市紙</a:t>
            </a:r>
            <a:r>
              <a:rPr lang="en-US" altLang="ja-JP" sz="2400" b="1" dirty="0"/>
              <a:t>13</a:t>
            </a:r>
            <a:r>
              <a:rPr lang="ja-JP" altLang="en-US" sz="2400" b="1" dirty="0"/>
              <a:t>紙</a:t>
            </a:r>
            <a:r>
              <a:rPr lang="en-US" altLang="ja-JP" sz="2400" b="1" dirty="0"/>
              <a:t>10</a:t>
            </a:r>
            <a:r>
              <a:rPr lang="ja-JP" altLang="en-US" sz="2400" b="1" dirty="0"/>
              <a:t>紙</a:t>
            </a:r>
            <a:endParaRPr kumimoji="1" lang="ja-JP" altLang="en-US" sz="24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NZ</a:t>
            </a:r>
            <a:r>
              <a:rPr kumimoji="1" lang="ja-JP" altLang="en-US" dirty="0"/>
              <a:t>メディ</a:t>
            </a:r>
            <a:r>
              <a:rPr lang="ja-JP" altLang="en-US" dirty="0"/>
              <a:t>ア</a:t>
            </a:r>
            <a:r>
              <a:rPr kumimoji="1" lang="ja-JP" altLang="en-US" dirty="0"/>
              <a:t>界の特徴：</a:t>
            </a:r>
            <a:br>
              <a:rPr kumimoji="1" lang="en-US" altLang="ja-JP" dirty="0"/>
            </a:br>
            <a:r>
              <a:rPr kumimoji="1" lang="ja-JP" altLang="en-US" sz="3100" dirty="0"/>
              <a:t>自国資本率</a:t>
            </a:r>
            <a:r>
              <a:rPr kumimoji="1" lang="en-US" altLang="ja-JP" sz="3100" dirty="0"/>
              <a:t>1</a:t>
            </a:r>
            <a:r>
              <a:rPr kumimoji="1" lang="ja-JP" altLang="en-US" sz="3100" dirty="0"/>
              <a:t>割以下</a:t>
            </a:r>
          </a:p>
        </p:txBody>
      </p:sp>
      <p:sp>
        <p:nvSpPr>
          <p:cNvPr id="6" name="円/楕円 5"/>
          <p:cNvSpPr/>
          <p:nvPr/>
        </p:nvSpPr>
        <p:spPr>
          <a:xfrm>
            <a:off x="4388400" y="2680799"/>
            <a:ext cx="410445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/>
              <a:t>Wilson &amp; Horton</a:t>
            </a:r>
            <a:r>
              <a:rPr lang="ja-JP" altLang="en-US" sz="2000" dirty="0"/>
              <a:t>古豪系</a:t>
            </a:r>
            <a:endParaRPr lang="en-US" altLang="ja-JP" sz="2000" dirty="0"/>
          </a:p>
          <a:p>
            <a:pPr algn="ctr"/>
            <a:r>
              <a:rPr lang="ja-JP" altLang="en-US" sz="2000" dirty="0"/>
              <a:t>→</a:t>
            </a:r>
            <a:r>
              <a:rPr lang="en-US" altLang="ja-JP" sz="2000" dirty="0">
                <a:hlinkClick r:id="rId2"/>
              </a:rPr>
              <a:t>APN</a:t>
            </a:r>
            <a:r>
              <a:rPr lang="en-US" altLang="ja-JP" sz="2000" dirty="0"/>
              <a:t>(2002)</a:t>
            </a:r>
          </a:p>
          <a:p>
            <a:pPr algn="ctr"/>
            <a:r>
              <a:rPr kumimoji="1" lang="en-US" altLang="ja-JP" sz="2000" dirty="0"/>
              <a:t>NZ Herald</a:t>
            </a:r>
            <a:r>
              <a:rPr kumimoji="1" lang="ja-JP" altLang="en-US" sz="2000" dirty="0"/>
              <a:t>　</a:t>
            </a:r>
            <a:r>
              <a:rPr lang="ja-JP" altLang="en-US" sz="2000" dirty="0"/>
              <a:t>雑誌、ラジオ</a:t>
            </a:r>
            <a:endParaRPr kumimoji="1" lang="ja-JP" altLang="en-US" sz="2000" dirty="0"/>
          </a:p>
        </p:txBody>
      </p:sp>
      <p:sp>
        <p:nvSpPr>
          <p:cNvPr id="7" name="円/楕円 6"/>
          <p:cNvSpPr/>
          <p:nvPr/>
        </p:nvSpPr>
        <p:spPr>
          <a:xfrm>
            <a:off x="179512" y="2852936"/>
            <a:ext cx="379092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INL</a:t>
            </a:r>
            <a:r>
              <a:rPr lang="ja-JP" altLang="en-US" dirty="0"/>
              <a:t>グループ</a:t>
            </a:r>
            <a:r>
              <a:rPr lang="en-US" altLang="ja-JP" dirty="0"/>
              <a:t>: </a:t>
            </a:r>
            <a:r>
              <a:rPr lang="ja-JP" altLang="en-US" dirty="0"/>
              <a:t>マードック系</a:t>
            </a:r>
            <a:endParaRPr lang="en-US" altLang="ja-JP" dirty="0"/>
          </a:p>
          <a:p>
            <a:pPr algn="ctr"/>
            <a:r>
              <a:rPr lang="ja-JP" altLang="en-US" dirty="0"/>
              <a:t>→</a:t>
            </a:r>
            <a:r>
              <a:rPr lang="ja-JP" altLang="en-US" dirty="0">
                <a:hlinkClick r:id="rId3"/>
              </a:rPr>
              <a:t>フェアファックス系に</a:t>
            </a:r>
            <a:r>
              <a:rPr lang="ja-JP" altLang="en-US" dirty="0"/>
              <a:t>（</a:t>
            </a:r>
            <a:r>
              <a:rPr lang="en-US" altLang="ja-JP" dirty="0"/>
              <a:t>2003</a:t>
            </a:r>
            <a:r>
              <a:rPr lang="ja-JP" altLang="en-US" dirty="0"/>
              <a:t>）新聞</a:t>
            </a:r>
            <a:r>
              <a:rPr lang="en-US" altLang="ja-JP" dirty="0"/>
              <a:t>/Sky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297589" y="5445224"/>
            <a:ext cx="3649156" cy="10081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Allied Press</a:t>
            </a:r>
            <a:endParaRPr kumimoji="1" lang="ja-JP" altLang="en-US" dirty="0"/>
          </a:p>
        </p:txBody>
      </p:sp>
      <p:sp>
        <p:nvSpPr>
          <p:cNvPr id="10" name="下矢印 9"/>
          <p:cNvSpPr/>
          <p:nvPr/>
        </p:nvSpPr>
        <p:spPr>
          <a:xfrm>
            <a:off x="4122167" y="2564904"/>
            <a:ext cx="24152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963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3000" dirty="0"/>
              <a:t>NZ Herald</a:t>
            </a:r>
            <a:r>
              <a:rPr lang="en-US" altLang="ja-JP" sz="3000" dirty="0"/>
              <a:t>(</a:t>
            </a:r>
            <a:r>
              <a:rPr lang="ja-JP" altLang="en-US" sz="3000" dirty="0"/>
              <a:t>オークランド</a:t>
            </a:r>
            <a:r>
              <a:rPr lang="en-US" altLang="ja-JP" sz="3000" dirty="0"/>
              <a:t>):NZ</a:t>
            </a:r>
            <a:r>
              <a:rPr lang="ja-JP" altLang="en-US" sz="3000" dirty="0"/>
              <a:t>最大の日刊紙</a:t>
            </a:r>
            <a:endParaRPr lang="en-US" altLang="ja-JP" sz="3000" dirty="0"/>
          </a:p>
          <a:p>
            <a:r>
              <a:rPr kumimoji="1" lang="en-US" altLang="ja-JP" sz="3000" dirty="0"/>
              <a:t>The Press </a:t>
            </a:r>
            <a:r>
              <a:rPr kumimoji="1" lang="ja-JP" altLang="en-US" sz="3000" dirty="0"/>
              <a:t>（</a:t>
            </a:r>
            <a:r>
              <a:rPr lang="ja-JP" altLang="en-US" sz="3000" dirty="0"/>
              <a:t>クライストチャーチ）</a:t>
            </a:r>
            <a:r>
              <a:rPr kumimoji="1" lang="en-US" altLang="ja-JP" sz="3000" dirty="0"/>
              <a:t> </a:t>
            </a:r>
          </a:p>
          <a:p>
            <a:r>
              <a:rPr lang="en-US" altLang="ja-JP" sz="3000" dirty="0"/>
              <a:t>The Dominion Post(</a:t>
            </a:r>
            <a:r>
              <a:rPr lang="ja-JP" altLang="en-US" sz="3000" dirty="0"/>
              <a:t>首都ウェリントン</a:t>
            </a:r>
            <a:r>
              <a:rPr lang="en-US" altLang="ja-JP" sz="3000" dirty="0"/>
              <a:t>)</a:t>
            </a:r>
          </a:p>
          <a:p>
            <a:pPr marL="0" indent="0">
              <a:buNone/>
            </a:pPr>
            <a:r>
              <a:rPr lang="en-US" altLang="ja-JP" sz="3000" dirty="0"/>
              <a:t>-2002: The Dominion +The Evening Post</a:t>
            </a:r>
          </a:p>
          <a:p>
            <a:r>
              <a:rPr kumimoji="1" lang="en-US" altLang="ja-JP" sz="3000" dirty="0" err="1"/>
              <a:t>Otago</a:t>
            </a:r>
            <a:r>
              <a:rPr kumimoji="1" lang="en-US" altLang="ja-JP" sz="3000" dirty="0"/>
              <a:t> Daily Press (</a:t>
            </a:r>
            <a:r>
              <a:rPr lang="ja-JP" altLang="en-US" sz="3000" dirty="0"/>
              <a:t>有力地方紙）</a:t>
            </a:r>
            <a:endParaRPr lang="en-US" altLang="ja-JP" sz="3000" dirty="0"/>
          </a:p>
          <a:p>
            <a:r>
              <a:rPr lang="en-US" altLang="ja-JP" sz="3000" dirty="0"/>
              <a:t>Sunday Star Times(</a:t>
            </a:r>
            <a:r>
              <a:rPr lang="ja-JP" altLang="en-US" sz="3000" dirty="0"/>
              <a:t>有力日曜紙）</a:t>
            </a:r>
            <a:endParaRPr lang="en-US" altLang="ja-JP" sz="3000" dirty="0"/>
          </a:p>
          <a:p>
            <a:r>
              <a:rPr lang="en-US" altLang="ja-JP" sz="3000" dirty="0"/>
              <a:t>Sunday News</a:t>
            </a:r>
            <a:r>
              <a:rPr lang="ja-JP" altLang="en-US" sz="3000" dirty="0"/>
              <a:t>（有力日曜紙）</a:t>
            </a:r>
            <a:endParaRPr lang="en-US" altLang="ja-JP" sz="30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現代</a:t>
            </a:r>
            <a:r>
              <a:rPr lang="en-US" altLang="ja-JP" dirty="0"/>
              <a:t>NZ</a:t>
            </a:r>
            <a:r>
              <a:rPr lang="ja-JP" altLang="en-US" dirty="0"/>
              <a:t>　メディア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2333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412776"/>
            <a:ext cx="8363272" cy="4718149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/>
              <a:t>キース・シンクレア　</a:t>
            </a:r>
            <a:r>
              <a:rPr lang="en-US" altLang="ja-JP" dirty="0"/>
              <a:t>『</a:t>
            </a:r>
            <a:r>
              <a:rPr lang="ja-JP" altLang="en-US" dirty="0"/>
              <a:t>ニュージーランド史</a:t>
            </a:r>
            <a:r>
              <a:rPr lang="en-US" altLang="ja-JP" dirty="0"/>
              <a:t>』</a:t>
            </a:r>
            <a:r>
              <a:rPr lang="ja-JP" altLang="en-US" dirty="0"/>
              <a:t>　（評論社、一九八二年）</a:t>
            </a:r>
          </a:p>
          <a:p>
            <a:r>
              <a:rPr lang="ja-JP" altLang="en-US" dirty="0"/>
              <a:t>地引嘉博</a:t>
            </a:r>
            <a:r>
              <a:rPr lang="en-US" altLang="ja-JP" dirty="0"/>
              <a:t>『</a:t>
            </a:r>
            <a:r>
              <a:rPr lang="ja-JP" altLang="en-US" dirty="0"/>
              <a:t>現代ニュージーランド</a:t>
            </a:r>
            <a:r>
              <a:rPr lang="en-US" altLang="ja-JP" dirty="0"/>
              <a:t>』</a:t>
            </a:r>
            <a:r>
              <a:rPr lang="ja-JP" altLang="en-US" dirty="0"/>
              <a:t>（サイマル出　版会、一九八四年）</a:t>
            </a:r>
          </a:p>
          <a:p>
            <a:r>
              <a:rPr lang="en-US" altLang="ja-JP" dirty="0"/>
              <a:t>Day, Patrick.</a:t>
            </a:r>
            <a:r>
              <a:rPr lang="ja-JP" altLang="en-US" i="1" dirty="0"/>
              <a:t>　</a:t>
            </a:r>
            <a:r>
              <a:rPr lang="en-US" altLang="ja-JP" i="1" dirty="0"/>
              <a:t>The Making of the New Zealand</a:t>
            </a:r>
            <a:r>
              <a:rPr lang="ja-JP" altLang="en-US" i="1" dirty="0"/>
              <a:t>　</a:t>
            </a:r>
            <a:r>
              <a:rPr lang="en-US" altLang="ja-JP" i="1" dirty="0"/>
              <a:t>Press:1840-1880. </a:t>
            </a:r>
            <a:r>
              <a:rPr lang="en-US" altLang="ja-JP" dirty="0"/>
              <a:t>Victoria University Press,</a:t>
            </a:r>
            <a:r>
              <a:rPr lang="ja-JP" altLang="en-US" dirty="0"/>
              <a:t>　</a:t>
            </a:r>
            <a:r>
              <a:rPr lang="en-US" altLang="ja-JP" dirty="0"/>
              <a:t>1990. </a:t>
            </a:r>
            <a:r>
              <a:rPr lang="en-US" altLang="ja-JP" i="1" dirty="0" err="1"/>
              <a:t>Otago</a:t>
            </a:r>
            <a:r>
              <a:rPr lang="en-US" altLang="ja-JP" i="1" dirty="0"/>
              <a:t> DAILY Times Centennial Supplement, Nov.15, 1961.</a:t>
            </a:r>
          </a:p>
          <a:p>
            <a:r>
              <a:rPr lang="en-US" altLang="ja-JP" dirty="0"/>
              <a:t>Schofield, Guy H. </a:t>
            </a:r>
            <a:r>
              <a:rPr lang="en-US" altLang="ja-JP" i="1" dirty="0"/>
              <a:t>Newspaper in New </a:t>
            </a:r>
            <a:r>
              <a:rPr lang="en-US" altLang="ja-JP" i="1" dirty="0" err="1"/>
              <a:t>Zealnad</a:t>
            </a:r>
            <a:r>
              <a:rPr lang="en-US" altLang="ja-JP" i="1" dirty="0"/>
              <a:t>. </a:t>
            </a:r>
            <a:r>
              <a:rPr lang="en-US" altLang="ja-JP" dirty="0" err="1"/>
              <a:t>Welington</a:t>
            </a:r>
            <a:r>
              <a:rPr lang="en-US" altLang="ja-JP" dirty="0"/>
              <a:t>: A.H.&amp; .W.Reed,1962</a:t>
            </a:r>
            <a:r>
              <a:rPr lang="en-US" altLang="ja-JP" i="1" dirty="0"/>
              <a:t>. </a:t>
            </a:r>
          </a:p>
          <a:p>
            <a:r>
              <a:rPr lang="en-US" altLang="ja-JP" i="1" dirty="0"/>
              <a:t>The Weekly News Vol.2:1920s. Auckland: Moa Publications, 1988.</a:t>
            </a:r>
            <a:r>
              <a:rPr lang="ja-JP" altLang="en-US" i="1" dirty="0"/>
              <a:t>　 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F94-873F-4C09-B25A-2E85445357BE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6034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348880"/>
            <a:ext cx="3984443" cy="2988332"/>
          </a:xfrm>
        </p:spPr>
      </p:pic>
      <p:pic>
        <p:nvPicPr>
          <p:cNvPr id="9" name="コンテンツ プレースホルダー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76872"/>
            <a:ext cx="4113444" cy="308508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NZ</a:t>
            </a:r>
            <a:r>
              <a:rPr kumimoji="1" lang="ja-JP" altLang="en-US"/>
              <a:t>の新聞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102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　　　　　　　　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 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　　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　　　　　　　　　　　　　　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7A3C-A049-4D13-B328-BAAD4231292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総督府（植民地政府）</a:t>
            </a:r>
          </a:p>
        </p:txBody>
      </p:sp>
      <p:sp>
        <p:nvSpPr>
          <p:cNvPr id="4" name="円/楕円 3"/>
          <p:cNvSpPr/>
          <p:nvPr/>
        </p:nvSpPr>
        <p:spPr>
          <a:xfrm>
            <a:off x="2987824" y="1844824"/>
            <a:ext cx="302433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+mn-ea"/>
              </a:rPr>
              <a:t>総　督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3092895" y="3356992"/>
            <a:ext cx="29523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dirty="0"/>
          </a:p>
          <a:p>
            <a:pPr algn="ctr"/>
            <a:r>
              <a:rPr lang="ja-JP" altLang="en-US" sz="2400" dirty="0"/>
              <a:t>印刷機　印刷人</a:t>
            </a:r>
            <a:endParaRPr lang="en-US" altLang="ja-JP" sz="2400" dirty="0"/>
          </a:p>
          <a:p>
            <a:pPr algn="ctr"/>
            <a:endParaRPr kumimoji="1" lang="ja-JP" altLang="en-US" dirty="0"/>
          </a:p>
        </p:txBody>
      </p:sp>
      <p:sp>
        <p:nvSpPr>
          <p:cNvPr id="6" name="下矢印 5"/>
          <p:cNvSpPr/>
          <p:nvPr/>
        </p:nvSpPr>
        <p:spPr>
          <a:xfrm>
            <a:off x="4335033" y="4221088"/>
            <a:ext cx="46805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横巻き 6"/>
          <p:cNvSpPr/>
          <p:nvPr/>
        </p:nvSpPr>
        <p:spPr>
          <a:xfrm>
            <a:off x="2693908" y="4725144"/>
            <a:ext cx="3534275" cy="1296144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新聞（官報）</a:t>
            </a:r>
            <a:endParaRPr lang="en-US" altLang="ja-JP" sz="2800" dirty="0"/>
          </a:p>
          <a:p>
            <a:pPr algn="ctr"/>
            <a:r>
              <a:rPr lang="ja-JP" altLang="en-US" sz="2800" dirty="0"/>
              <a:t>民間新聞</a:t>
            </a:r>
          </a:p>
        </p:txBody>
      </p:sp>
    </p:spTree>
    <p:extLst>
      <p:ext uri="{BB962C8B-B14F-4D97-AF65-F5344CB8AC3E}">
        <p14:creationId xmlns:p14="http://schemas.microsoft.com/office/powerpoint/2010/main" val="46201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1. Wellington(Port Nicolson)</a:t>
            </a:r>
          </a:p>
          <a:p>
            <a:r>
              <a:rPr kumimoji="1" lang="en-US" altLang="ja-JP" dirty="0"/>
              <a:t>1840/4: NZ Gazette</a:t>
            </a:r>
          </a:p>
          <a:p>
            <a:r>
              <a:rPr lang="en-US" altLang="ja-JP" dirty="0"/>
              <a:t>1840/6: NZ Advertiser; </a:t>
            </a:r>
            <a:r>
              <a:rPr lang="ja-JP" altLang="en-US" dirty="0"/>
              <a:t>牧師</a:t>
            </a:r>
            <a:endParaRPr lang="en-US" altLang="ja-JP" dirty="0"/>
          </a:p>
          <a:p>
            <a:r>
              <a:rPr kumimoji="1" lang="en-US" altLang="ja-JP" dirty="0"/>
              <a:t>1841/7: Government Gazette</a:t>
            </a:r>
          </a:p>
          <a:p>
            <a:pPr marL="0" indent="0">
              <a:buNone/>
            </a:pPr>
            <a:r>
              <a:rPr lang="en-US" altLang="ja-JP" dirty="0"/>
              <a:t>2. Auckland</a:t>
            </a:r>
          </a:p>
          <a:p>
            <a:r>
              <a:rPr kumimoji="1" lang="en-US" altLang="ja-JP" dirty="0"/>
              <a:t>1841/ NZ Herald &amp; Auckland Gazette</a:t>
            </a:r>
          </a:p>
          <a:p>
            <a:r>
              <a:rPr lang="en-US" altLang="ja-JP" dirty="0"/>
              <a:t>Southern Cross:1843~</a:t>
            </a:r>
          </a:p>
          <a:p>
            <a:r>
              <a:rPr kumimoji="1" lang="en-US" altLang="ja-JP" dirty="0"/>
              <a:t>New Zealander: 1845~63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8-51C0-4E32-9A18-E682191D32EB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NZ</a:t>
            </a:r>
            <a:r>
              <a:rPr kumimoji="1" lang="ja-JP" altLang="en-US" dirty="0"/>
              <a:t>植民地新聞</a:t>
            </a:r>
          </a:p>
        </p:txBody>
      </p:sp>
    </p:spTree>
    <p:extLst>
      <p:ext uri="{BB962C8B-B14F-4D97-AF65-F5344CB8AC3E}">
        <p14:creationId xmlns:p14="http://schemas.microsoft.com/office/powerpoint/2010/main" val="350207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外国ジャーナリズム</a:t>
            </a:r>
            <a:r>
              <a:rPr lang="en-US" altLang="ja-JP"/>
              <a:t>Ia</a:t>
            </a:r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F36C-26F0-41F2-A644-6EB668D576D9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900"/>
              <a:t>ＮＺ史を作った人々</a:t>
            </a:r>
            <a:r>
              <a:rPr lang="en-US" altLang="ja-JP" sz="2900"/>
              <a:t>(1)</a:t>
            </a:r>
            <a:br>
              <a:rPr lang="en-US" altLang="ja-JP" sz="2900"/>
            </a:br>
            <a:r>
              <a:rPr lang="en-US" altLang="ja-JP" sz="2900"/>
              <a:t>Julius Vogel(1835-99)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r>
              <a:rPr lang="ja-JP" altLang="en-US" sz="2600" dirty="0">
                <a:hlinkClick r:id="rId2"/>
              </a:rPr>
              <a:t>最初の日刊紙創刊</a:t>
            </a:r>
            <a:r>
              <a:rPr lang="en-US" altLang="ja-JP" sz="2600" dirty="0"/>
              <a:t>(61): </a:t>
            </a:r>
            <a:r>
              <a:rPr lang="en-US" altLang="ja-JP" sz="2000" i="1" dirty="0" err="1"/>
              <a:t>Otago</a:t>
            </a:r>
            <a:r>
              <a:rPr lang="en-US" altLang="ja-JP" sz="2000" i="1" dirty="0"/>
              <a:t> Daily Times</a:t>
            </a:r>
          </a:p>
          <a:p>
            <a:r>
              <a:rPr lang="en-US" altLang="ja-JP" sz="2000" dirty="0"/>
              <a:t>1861–68 : Editor</a:t>
            </a:r>
            <a:endParaRPr lang="en-US" altLang="ja-JP" sz="2000" i="1" dirty="0"/>
          </a:p>
          <a:p>
            <a:r>
              <a:rPr lang="ja-JP" altLang="en-US" sz="2600" dirty="0"/>
              <a:t>蔵相</a:t>
            </a:r>
            <a:r>
              <a:rPr lang="en-US" altLang="ja-JP" sz="2600" dirty="0"/>
              <a:t>(69);</a:t>
            </a:r>
            <a:r>
              <a:rPr lang="ja-JP" altLang="en-US" sz="2600" dirty="0"/>
              <a:t>首相</a:t>
            </a:r>
            <a:r>
              <a:rPr lang="en-US" altLang="ja-JP" sz="2600" dirty="0"/>
              <a:t>(73-75,76)</a:t>
            </a:r>
          </a:p>
          <a:p>
            <a:r>
              <a:rPr lang="ja-JP" altLang="en-US" sz="2600" dirty="0"/>
              <a:t>英国からの借款；道路、港湾、鉄道、通信施設など基礎的インフラの整備を進める。</a:t>
            </a:r>
          </a:p>
          <a:p>
            <a:r>
              <a:rPr lang="ja-JP" altLang="en-US" sz="2600" dirty="0"/>
              <a:t>電信の事業化</a:t>
            </a:r>
          </a:p>
        </p:txBody>
      </p:sp>
      <p:pic>
        <p:nvPicPr>
          <p:cNvPr id="76805" name="Picture 1029" descr="vogel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9550" y="1692275"/>
            <a:ext cx="2797175" cy="4124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91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hlinkClick r:id="rId2" action="ppaction://hlinksldjump"/>
              </a:rPr>
              <a:t>政治家ヴォ</a:t>
            </a:r>
            <a:r>
              <a:rPr lang="en-US" altLang="ja-JP" dirty="0">
                <a:hlinkClick r:id="rId2" action="ppaction://hlinksldjump"/>
              </a:rPr>
              <a:t>―</a:t>
            </a:r>
            <a:r>
              <a:rPr lang="ja-JP" altLang="en-US" dirty="0">
                <a:hlinkClick r:id="rId2" action="ppaction://hlinksldjump"/>
              </a:rPr>
              <a:t>ゲルと新聞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" y="1484784"/>
            <a:ext cx="7772400" cy="4896544"/>
          </a:xfrm>
        </p:spPr>
        <p:txBody>
          <a:bodyPr/>
          <a:lstStyle/>
          <a:p>
            <a:r>
              <a:rPr kumimoji="1" lang="ja-JP" altLang="en-US" dirty="0"/>
              <a:t>電信の上陸：</a:t>
            </a:r>
            <a:r>
              <a:rPr kumimoji="1" lang="en-US" altLang="ja-JP" dirty="0"/>
              <a:t>1862</a:t>
            </a:r>
            <a:r>
              <a:rPr kumimoji="1" lang="ja-JP" altLang="en-US" dirty="0"/>
              <a:t>～世界とつながる</a:t>
            </a:r>
            <a:endParaRPr kumimoji="1" lang="en-US" altLang="ja-JP" dirty="0"/>
          </a:p>
          <a:p>
            <a:r>
              <a:rPr lang="en-US" altLang="ja-JP" dirty="0"/>
              <a:t>1865</a:t>
            </a:r>
            <a:r>
              <a:rPr lang="ja-JP" altLang="en-US" dirty="0"/>
              <a:t>：</a:t>
            </a:r>
            <a:r>
              <a:rPr lang="en-US" altLang="ja-JP" dirty="0"/>
              <a:t>NZ</a:t>
            </a:r>
            <a:r>
              <a:rPr lang="ja-JP" altLang="en-US" dirty="0"/>
              <a:t>総合電信社；海外ニュース　</a:t>
            </a:r>
            <a:endParaRPr lang="en-US" altLang="ja-JP" dirty="0"/>
          </a:p>
          <a:p>
            <a:r>
              <a:rPr lang="ja-JP" altLang="en-US" dirty="0"/>
              <a:t>　　　　　　　　　</a:t>
            </a:r>
            <a:endParaRPr lang="en-US" altLang="ja-JP" dirty="0"/>
          </a:p>
          <a:p>
            <a:r>
              <a:rPr kumimoji="1" lang="en-US" altLang="ja-JP" dirty="0"/>
              <a:t>1870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27</a:t>
            </a:r>
            <a:r>
              <a:rPr kumimoji="1" lang="ja-JP" altLang="en-US" dirty="0"/>
              <a:t>社からなる</a:t>
            </a:r>
            <a:r>
              <a:rPr kumimoji="1" lang="en-US" altLang="ja-JP" dirty="0"/>
              <a:t>PA</a:t>
            </a:r>
            <a:r>
              <a:rPr kumimoji="1" lang="ja-JP" altLang="en-US" dirty="0"/>
              <a:t>（のち</a:t>
            </a:r>
            <a:r>
              <a:rPr kumimoji="1" lang="en-US" altLang="ja-JP" dirty="0"/>
              <a:t>UPA)-</a:t>
            </a:r>
            <a:r>
              <a:rPr lang="ja-JP" altLang="en-US" dirty="0"/>
              <a:t>ヴォーゲル</a:t>
            </a:r>
            <a:endParaRPr lang="en-US" altLang="ja-JP" dirty="0"/>
          </a:p>
          <a:p>
            <a:r>
              <a:rPr kumimoji="1" lang="ja-JP" altLang="en-US" dirty="0"/>
              <a:t>　　　　</a:t>
            </a:r>
            <a:r>
              <a:rPr kumimoji="1" lang="en-US" altLang="ja-JP" dirty="0"/>
              <a:t>UPA(1879)</a:t>
            </a:r>
            <a:r>
              <a:rPr kumimoji="1" lang="ja-JP" altLang="en-US" dirty="0"/>
              <a:t>→</a:t>
            </a:r>
            <a:r>
              <a:rPr kumimoji="1" lang="en-US" altLang="ja-JP" dirty="0"/>
              <a:t>NZPA(1880)</a:t>
            </a:r>
          </a:p>
          <a:p>
            <a:r>
              <a:rPr lang="en-US" altLang="ja-JP" dirty="0"/>
              <a:t>1920: All red</a:t>
            </a:r>
            <a:r>
              <a:rPr lang="ja-JP" altLang="en-US" dirty="0"/>
              <a:t>　</a:t>
            </a:r>
            <a:r>
              <a:rPr lang="en-US" altLang="ja-JP" dirty="0"/>
              <a:t>route  1941: pence per word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8-51C0-4E32-9A18-E682191D32EB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上下矢印 4"/>
          <p:cNvSpPr/>
          <p:nvPr/>
        </p:nvSpPr>
        <p:spPr>
          <a:xfrm>
            <a:off x="3306558" y="2796617"/>
            <a:ext cx="432048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683568" y="4581128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39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hlinkClick r:id="rId2"/>
              </a:rPr>
              <a:t>NZ Herald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2568"/>
          </a:xfrm>
        </p:spPr>
        <p:txBody>
          <a:bodyPr>
            <a:noAutofit/>
          </a:bodyPr>
          <a:lstStyle/>
          <a:p>
            <a:r>
              <a:rPr kumimoji="1" lang="en-US" altLang="ja-JP" sz="2400" dirty="0"/>
              <a:t>1863/11/13 est.: </a:t>
            </a:r>
            <a:r>
              <a:rPr kumimoji="1" lang="en-US" altLang="ja-JP" sz="2400" dirty="0" err="1"/>
              <a:t>W.C.Willson</a:t>
            </a:r>
            <a:endParaRPr kumimoji="1" lang="en-US" altLang="ja-JP" sz="2400" dirty="0"/>
          </a:p>
          <a:p>
            <a:r>
              <a:rPr lang="en-US" altLang="ja-JP" sz="2400" dirty="0"/>
              <a:t>1865: </a:t>
            </a:r>
            <a:r>
              <a:rPr lang="ja-JP" altLang="en-US" sz="2400" dirty="0"/>
              <a:t>リンカーン大統領暗殺を（</a:t>
            </a:r>
            <a:r>
              <a:rPr lang="en-US" altLang="ja-JP" sz="2400" dirty="0"/>
              <a:t>3</a:t>
            </a:r>
            <a:r>
              <a:rPr lang="ja-JP" altLang="en-US" sz="2400" dirty="0"/>
              <a:t>か月遅れ）で掲載</a:t>
            </a:r>
            <a:endParaRPr kumimoji="1" lang="en-US" altLang="ja-JP" sz="2400" dirty="0"/>
          </a:p>
          <a:p>
            <a:r>
              <a:rPr lang="en-US" altLang="ja-JP" sz="2400" dirty="0"/>
              <a:t>1876/12: Horton; Southern Cross </a:t>
            </a:r>
            <a:r>
              <a:rPr lang="ja-JP" altLang="en-US" sz="2400" dirty="0"/>
              <a:t>を買収</a:t>
            </a:r>
            <a:endParaRPr lang="en-US" altLang="ja-JP" sz="2400" dirty="0"/>
          </a:p>
          <a:p>
            <a:r>
              <a:rPr lang="ja-JP" altLang="ja-JP" sz="2400" dirty="0"/>
              <a:t>技術革新に熱心</a:t>
            </a:r>
            <a:r>
              <a:rPr lang="en-US" altLang="ja-JP" sz="2400" dirty="0"/>
              <a:t>/1883::</a:t>
            </a:r>
            <a:r>
              <a:rPr lang="ja-JP" altLang="ja-JP" sz="2400" dirty="0"/>
              <a:t>ロータリープレスを導入</a:t>
            </a:r>
            <a:r>
              <a:rPr lang="ja-JP" altLang="en-US" sz="2400" dirty="0"/>
              <a:t>→</a:t>
            </a:r>
            <a:r>
              <a:rPr lang="ja-JP" altLang="ja-JP" sz="2400" dirty="0"/>
              <a:t>従来の</a:t>
            </a:r>
            <a:r>
              <a:rPr lang="en-US" altLang="ja-JP" sz="2400" dirty="0"/>
              <a:t>10</a:t>
            </a:r>
            <a:r>
              <a:rPr lang="ja-JP" altLang="ja-JP" sz="2400" dirty="0"/>
              <a:t>倍</a:t>
            </a:r>
            <a:r>
              <a:rPr lang="en-US" altLang="ja-JP" sz="2400" dirty="0"/>
              <a:t>12,000</a:t>
            </a:r>
            <a:r>
              <a:rPr lang="ja-JP" altLang="en-US" sz="2400" dirty="0"/>
              <a:t>部</a:t>
            </a:r>
            <a:r>
              <a:rPr lang="en-US" altLang="ja-JP" sz="2400" dirty="0"/>
              <a:t>/</a:t>
            </a:r>
            <a:r>
              <a:rPr lang="ja-JP" altLang="en-US" sz="2400" dirty="0"/>
              <a:t>時印刷 </a:t>
            </a:r>
            <a:r>
              <a:rPr lang="ja-JP" altLang="ja-JP" sz="2400" dirty="0"/>
              <a:t>ライノ型印刷機</a:t>
            </a:r>
            <a:r>
              <a:rPr lang="en-US" altLang="ja-JP" sz="2400" dirty="0"/>
              <a:t>10</a:t>
            </a:r>
            <a:r>
              <a:rPr lang="ja-JP" altLang="ja-JP" sz="2400" dirty="0"/>
              <a:t>台</a:t>
            </a:r>
            <a:r>
              <a:rPr lang="ja-JP" altLang="en-US" sz="2400" dirty="0"/>
              <a:t>を購入</a:t>
            </a:r>
            <a:endParaRPr lang="en-US" altLang="ja-JP" sz="2400" dirty="0"/>
          </a:p>
          <a:p>
            <a:r>
              <a:rPr lang="en-US" altLang="ja-JP" sz="2400" dirty="0"/>
              <a:t>1909:</a:t>
            </a:r>
            <a:r>
              <a:rPr lang="ja-JP" altLang="ja-JP" sz="2400" dirty="0"/>
              <a:t>クラシファイド・アド</a:t>
            </a:r>
            <a:endParaRPr lang="en-US" altLang="ja-JP" sz="2400" dirty="0"/>
          </a:p>
          <a:p>
            <a:r>
              <a:rPr lang="en-US" altLang="ja-JP" sz="2400" dirty="0"/>
              <a:t>1920s:</a:t>
            </a:r>
            <a:r>
              <a:rPr lang="ja-JP" altLang="ja-JP" sz="2400" dirty="0"/>
              <a:t>ハミルトンへの鉄道輸送</a:t>
            </a:r>
            <a:r>
              <a:rPr lang="en-US" altLang="ja-JP" sz="2400" dirty="0"/>
              <a:t>/</a:t>
            </a:r>
            <a:r>
              <a:rPr lang="ja-JP" altLang="ja-JP" sz="2400" dirty="0"/>
              <a:t>バスやトラックを使って地方への新聞配送</a:t>
            </a:r>
            <a:endParaRPr lang="en-US" altLang="ja-JP" sz="2400" dirty="0"/>
          </a:p>
          <a:p>
            <a:r>
              <a:rPr lang="en-US" altLang="ja-JP" sz="2400" dirty="0"/>
              <a:t>1925:</a:t>
            </a:r>
            <a:r>
              <a:rPr lang="ja-JP" altLang="ja-JP" sz="2400" dirty="0"/>
              <a:t>資本金</a:t>
            </a:r>
            <a:r>
              <a:rPr lang="en-US" altLang="ja-JP" sz="2400" dirty="0"/>
              <a:t>65</a:t>
            </a:r>
            <a:r>
              <a:rPr lang="ja-JP" altLang="ja-JP" sz="2400" dirty="0"/>
              <a:t>万</a:t>
            </a:r>
            <a:r>
              <a:rPr lang="ja-JP" altLang="en-US" sz="2400" dirty="0"/>
              <a:t>￡　</a:t>
            </a:r>
            <a:r>
              <a:rPr lang="en-US" altLang="ja-JP" sz="2400" dirty="0"/>
              <a:t>Horton &amp; </a:t>
            </a:r>
            <a:r>
              <a:rPr lang="en-US" altLang="ja-JP" sz="2400" dirty="0" err="1"/>
              <a:t>Willson</a:t>
            </a:r>
            <a:r>
              <a:rPr lang="en-US" altLang="ja-JP" sz="2400" dirty="0"/>
              <a:t> </a:t>
            </a:r>
            <a:r>
              <a:rPr lang="ja-JP" altLang="ja-JP" sz="2400" dirty="0"/>
              <a:t>社に改組</a:t>
            </a:r>
            <a:endParaRPr lang="en-US" altLang="ja-JP" sz="2400" dirty="0"/>
          </a:p>
          <a:p>
            <a:r>
              <a:rPr lang="en-US" altLang="ja-JP" sz="2400" dirty="0"/>
              <a:t>1928:</a:t>
            </a:r>
            <a:r>
              <a:rPr lang="ja-JP" altLang="ja-JP" sz="2400" dirty="0"/>
              <a:t>飛行機を導入、</a:t>
            </a:r>
            <a:r>
              <a:rPr lang="en-US" altLang="ja-JP" sz="2400" dirty="0"/>
              <a:t>1930s:</a:t>
            </a:r>
            <a:r>
              <a:rPr lang="ja-JP" altLang="ja-JP" sz="2400" dirty="0"/>
              <a:t>電送写真とともにニュースの近代化を成し遂げたのである。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8-51C0-4E32-9A18-E682191D32E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17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850106"/>
          </a:xfrm>
        </p:spPr>
        <p:txBody>
          <a:bodyPr>
            <a:normAutofit/>
          </a:bodyPr>
          <a:lstStyle/>
          <a:p>
            <a:r>
              <a:rPr lang="en-US" altLang="ja-JP" dirty="0"/>
              <a:t>Nelson, </a:t>
            </a:r>
            <a:r>
              <a:rPr lang="en-US" altLang="ja-JP" dirty="0" err="1"/>
              <a:t>Otago,Canterbury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Autofit/>
          </a:bodyPr>
          <a:lstStyle/>
          <a:p>
            <a:r>
              <a:rPr lang="en-US" altLang="ja-JP" dirty="0"/>
              <a:t>Dunedin: </a:t>
            </a:r>
            <a:r>
              <a:rPr lang="en-US" altLang="ja-JP" dirty="0" err="1"/>
              <a:t>Otago</a:t>
            </a:r>
            <a:r>
              <a:rPr lang="en-US" altLang="ja-JP" dirty="0"/>
              <a:t> Daily Times;1861~</a:t>
            </a:r>
          </a:p>
          <a:p>
            <a:r>
              <a:rPr lang="en-US" altLang="ja-JP" dirty="0"/>
              <a:t>Christchurch: The Press; 1861~</a:t>
            </a:r>
          </a:p>
          <a:p>
            <a:r>
              <a:rPr lang="en-US" altLang="ja-JP" dirty="0"/>
              <a:t>1860s:</a:t>
            </a:r>
            <a:r>
              <a:rPr lang="ja-JP" altLang="ja-JP" dirty="0"/>
              <a:t>新聞の日刊化</a:t>
            </a:r>
            <a:endParaRPr lang="en-US" altLang="ja-JP" dirty="0"/>
          </a:p>
          <a:p>
            <a:r>
              <a:rPr lang="en-US" altLang="ja-JP" dirty="0"/>
              <a:t>1840~60:15</a:t>
            </a:r>
            <a:r>
              <a:rPr lang="ja-JP" altLang="ja-JP" dirty="0"/>
              <a:t>紙</a:t>
            </a:r>
            <a:r>
              <a:rPr lang="en-US" altLang="ja-JP" dirty="0"/>
              <a:t>/</a:t>
            </a:r>
            <a:r>
              <a:rPr lang="ja-JP" altLang="en-US" dirty="0"/>
              <a:t>～</a:t>
            </a:r>
            <a:r>
              <a:rPr lang="en-US" altLang="ja-JP" dirty="0"/>
              <a:t>1880:181</a:t>
            </a:r>
            <a:r>
              <a:rPr lang="ja-JP" altLang="en-US" dirty="0"/>
              <a:t>紙</a:t>
            </a:r>
            <a:endParaRPr lang="en-US" altLang="ja-JP" dirty="0"/>
          </a:p>
          <a:p>
            <a:r>
              <a:rPr lang="ja-JP" altLang="ja-JP" sz="2000" dirty="0"/>
              <a:t>初期の新聞</a:t>
            </a:r>
            <a:r>
              <a:rPr lang="en-US" altLang="ja-JP" sz="2000" dirty="0"/>
              <a:t>:</a:t>
            </a:r>
            <a:r>
              <a:rPr lang="ja-JP" altLang="ja-JP" sz="2000" dirty="0"/>
              <a:t>入植者が上陸した港に現れ、印刷人が編集人であり、かつ経営者ともなった。</a:t>
            </a:r>
            <a:endParaRPr lang="en-US" altLang="ja-JP" sz="2000" dirty="0"/>
          </a:p>
          <a:p>
            <a:r>
              <a:rPr lang="en-US" altLang="ja-JP" sz="2000" dirty="0"/>
              <a:t>1851:6</a:t>
            </a:r>
            <a:r>
              <a:rPr lang="ja-JP" altLang="en-US" sz="2000" dirty="0"/>
              <a:t>居住地＝</a:t>
            </a:r>
            <a:r>
              <a:rPr lang="en-US" altLang="ja-JP" sz="2000" dirty="0"/>
              <a:t>26,000</a:t>
            </a:r>
            <a:r>
              <a:rPr lang="ja-JP" altLang="en-US" sz="2000" dirty="0"/>
              <a:t>人＝人口の</a:t>
            </a:r>
            <a:r>
              <a:rPr lang="ja-JP" altLang="ja-JP" sz="2000" dirty="0"/>
              <a:t>少なさが新聞経営を困惑させた最大の要因であった。</a:t>
            </a:r>
            <a:endParaRPr lang="en-US" altLang="ja-JP" sz="2000" dirty="0"/>
          </a:p>
          <a:p>
            <a:r>
              <a:rPr lang="ja-JP" altLang="ja-JP" sz="2000" dirty="0"/>
              <a:t>北東では自治政府、南島ではニュージランド会社の強い影響下にあったこと、電信がまだ到達せずニュース収集に組織性がなかったことなどが、この時代の新聞の性格を形作った。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8-51C0-4E32-9A18-E682191D32E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42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Otago</a:t>
            </a:r>
            <a:r>
              <a:rPr lang="en-US" altLang="ja-JP" dirty="0"/>
              <a:t> Daily Times-1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9256" cy="4530725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1861 - November 15: first edition</a:t>
            </a:r>
          </a:p>
          <a:p>
            <a:r>
              <a:rPr lang="en-US" altLang="ja-JP" dirty="0"/>
              <a:t>1881 - price dropped to one penny</a:t>
            </a:r>
          </a:p>
          <a:p>
            <a:r>
              <a:rPr lang="en-US" altLang="ja-JP" dirty="0"/>
              <a:t>1898 - first </a:t>
            </a:r>
            <a:r>
              <a:rPr lang="en-US" altLang="ja-JP" dirty="0">
                <a:hlinkClick r:id="rId2" action="ppaction://hlinkfile" tooltip="Linotype"/>
              </a:rPr>
              <a:t>linotype</a:t>
            </a:r>
            <a:r>
              <a:rPr lang="en-US" altLang="ja-JP" dirty="0"/>
              <a:t> machines installed</a:t>
            </a:r>
          </a:p>
          <a:p>
            <a:r>
              <a:rPr lang="en-US" altLang="ja-JP" dirty="0"/>
              <a:t>1900 - first </a:t>
            </a:r>
            <a:r>
              <a:rPr lang="en-US" altLang="ja-JP" dirty="0">
                <a:hlinkClick r:id="rId3" action="ppaction://hlinkfile" tooltip="Photoengraving"/>
              </a:rPr>
              <a:t>photoengraving</a:t>
            </a:r>
            <a:r>
              <a:rPr lang="en-US" altLang="ja-JP" dirty="0"/>
              <a:t> plant installed</a:t>
            </a:r>
          </a:p>
          <a:p>
            <a:r>
              <a:rPr lang="en-US" altLang="ja-JP" dirty="0"/>
              <a:t>1949 - first full time cartoonist employed</a:t>
            </a:r>
          </a:p>
          <a:p>
            <a:r>
              <a:rPr lang="en-US" altLang="ja-JP" dirty="0"/>
              <a:t>1952 - November: the ODT became the first New Zealand metropolitan paper to print news rather than classified advertisements on the front page</a:t>
            </a:r>
          </a:p>
          <a:p>
            <a:r>
              <a:rPr lang="en-US" altLang="ja-JP" dirty="0"/>
              <a:t>1955 - new general printing department inaugurated</a:t>
            </a:r>
          </a:p>
          <a:p>
            <a:r>
              <a:rPr lang="en-US" altLang="ja-JP" dirty="0"/>
              <a:t>1956 - wire photographic equipment installed</a:t>
            </a:r>
          </a:p>
          <a:p>
            <a:r>
              <a:rPr lang="en-US" altLang="ja-JP" dirty="0"/>
              <a:t>1961 - new enlarged format</a:t>
            </a:r>
          </a:p>
          <a:p>
            <a:r>
              <a:rPr lang="en-US" altLang="ja-JP" dirty="0"/>
              <a:t>1966 - first full </a:t>
            </a:r>
            <a:r>
              <a:rPr lang="en-US" altLang="ja-JP" dirty="0" err="1"/>
              <a:t>colour</a:t>
            </a:r>
            <a:r>
              <a:rPr lang="en-US" altLang="ja-JP" dirty="0"/>
              <a:t> gravure preprinting</a:t>
            </a:r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F94-873F-4C09-B25A-2E85445357BE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211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hlinkClick r:id="rId2"/>
              </a:rPr>
              <a:t>Otago</a:t>
            </a:r>
            <a:r>
              <a:rPr kumimoji="1" lang="en-US" altLang="ja-JP" dirty="0">
                <a:hlinkClick r:id="rId2"/>
              </a:rPr>
              <a:t> Daily Times-2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9256" cy="4530725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1978 - October 13 and 20: no edition due to journalists' strike; first </a:t>
            </a:r>
            <a:r>
              <a:rPr lang="en-US" altLang="ja-JP" dirty="0" err="1"/>
              <a:t>fissed</a:t>
            </a:r>
            <a:r>
              <a:rPr lang="en-US" altLang="ja-JP" dirty="0"/>
              <a:t> days of publication in 117 years</a:t>
            </a:r>
          </a:p>
          <a:p>
            <a:r>
              <a:rPr lang="en-US" altLang="ja-JP" dirty="0"/>
              <a:t>1979 - November: </a:t>
            </a:r>
            <a:r>
              <a:rPr lang="en-US" altLang="ja-JP" i="1" dirty="0"/>
              <a:t>Evening Star</a:t>
            </a:r>
            <a:r>
              <a:rPr lang="en-US" altLang="ja-JP" dirty="0"/>
              <a:t> ceased publication; ODT size increased to compensate</a:t>
            </a:r>
          </a:p>
          <a:p>
            <a:r>
              <a:rPr lang="en-US" altLang="ja-JP" dirty="0"/>
              <a:t>1980 - August: three separate editions published for first time, serving Dunedin city, North </a:t>
            </a:r>
            <a:r>
              <a:rPr lang="en-US" altLang="ja-JP" dirty="0" err="1"/>
              <a:t>Otago</a:t>
            </a:r>
            <a:r>
              <a:rPr lang="en-US" altLang="ja-JP" dirty="0"/>
              <a:t>, and Central/South </a:t>
            </a:r>
            <a:r>
              <a:rPr lang="en-US" altLang="ja-JP" dirty="0" err="1"/>
              <a:t>Otago</a:t>
            </a:r>
            <a:endParaRPr lang="en-US" altLang="ja-JP" dirty="0"/>
          </a:p>
          <a:p>
            <a:r>
              <a:rPr lang="en-US" altLang="ja-JP" dirty="0"/>
              <a:t>1981 - </a:t>
            </a:r>
            <a:r>
              <a:rPr lang="en-US" altLang="ja-JP" dirty="0" err="1"/>
              <a:t>july</a:t>
            </a:r>
            <a:r>
              <a:rPr lang="en-US" altLang="ja-JP" dirty="0"/>
              <a:t>: first </a:t>
            </a:r>
            <a:r>
              <a:rPr lang="en-US" altLang="ja-JP" dirty="0" err="1"/>
              <a:t>computerised</a:t>
            </a:r>
            <a:r>
              <a:rPr lang="en-US" altLang="ja-JP" dirty="0"/>
              <a:t> publishing</a:t>
            </a:r>
          </a:p>
          <a:p>
            <a:r>
              <a:rPr lang="en-US" altLang="ja-JP" dirty="0"/>
              <a:t>1987 - December: change to </a:t>
            </a:r>
            <a:r>
              <a:rPr lang="en-US" altLang="ja-JP" dirty="0" err="1"/>
              <a:t>coloured</a:t>
            </a:r>
            <a:r>
              <a:rPr lang="en-US" altLang="ja-JP" dirty="0"/>
              <a:t> </a:t>
            </a:r>
            <a:r>
              <a:rPr lang="en-US" altLang="ja-JP" dirty="0">
                <a:hlinkClick r:id="rId3" action="ppaction://hlinkfile" tooltip="Nameplate (publishing)"/>
              </a:rPr>
              <a:t>masthead</a:t>
            </a:r>
            <a:endParaRPr lang="en-US" altLang="ja-JP" dirty="0"/>
          </a:p>
          <a:p>
            <a:r>
              <a:rPr lang="en-US" altLang="ja-JP" dirty="0"/>
              <a:t>1988 - November: new typeface and formatting</a:t>
            </a:r>
          </a:p>
          <a:p>
            <a:r>
              <a:rPr lang="en-US" altLang="ja-JP" dirty="0"/>
              <a:t>1990 - June: first full-process </a:t>
            </a:r>
            <a:r>
              <a:rPr lang="en-US" altLang="ja-JP" dirty="0" err="1"/>
              <a:t>colour</a:t>
            </a:r>
            <a:r>
              <a:rPr lang="en-US" altLang="ja-JP" dirty="0"/>
              <a:t> printing</a:t>
            </a:r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F94-873F-4C09-B25A-2E85445357BE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8125350"/>
      </p:ext>
    </p:extLst>
  </p:cSld>
  <p:clrMapOvr>
    <a:masterClrMapping/>
  </p:clrMapOvr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80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0AA"/>
      </a:accent5>
      <a:accent6>
        <a:srgbClr val="B98A00"/>
      </a:accent6>
      <a:hlink>
        <a:srgbClr val="FF0000"/>
      </a:hlink>
      <a:folHlink>
        <a:srgbClr val="663300"/>
      </a:folHlink>
    </a:clrScheme>
    <a:fontScheme name="Bamboo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80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0AA"/>
        </a:accent5>
        <a:accent6>
          <a:srgbClr val="B98A00"/>
        </a:accent6>
        <a:hlink>
          <a:srgbClr val="FF00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8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B98A00"/>
        </a:accent6>
        <a:hlink>
          <a:srgbClr val="FF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B9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Office\Template\ﾌﾟﾚｾﾞﾝﾃｰｼｮﾝ ﾃﾞｻﾞｲﾝ\BAMBOO.POT</Template>
  <TotalTime>1269</TotalTime>
  <Words>622</Words>
  <Application>Microsoft Office PowerPoint</Application>
  <PresentationFormat>画面に合わせる (4:3)</PresentationFormat>
  <Paragraphs>114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Monotype Sorts</vt:lpstr>
      <vt:lpstr>ＭＳ Ｐゴシック</vt:lpstr>
      <vt:lpstr>ＭＳ Ｐ明朝</vt:lpstr>
      <vt:lpstr>Arial</vt:lpstr>
      <vt:lpstr>Arial Black</vt:lpstr>
      <vt:lpstr>Times New Roman</vt:lpstr>
      <vt:lpstr>Wingdings</vt:lpstr>
      <vt:lpstr>Bamboo</vt:lpstr>
      <vt:lpstr>外国ジャーナリズムⅠa</vt:lpstr>
      <vt:lpstr>総督府（植民地政府）</vt:lpstr>
      <vt:lpstr>NZ植民地新聞</vt:lpstr>
      <vt:lpstr>ＮＺ史を作った人々(1) Julius Vogel(1835-99)</vt:lpstr>
      <vt:lpstr>政治家ヴォ―ゲルと新聞</vt:lpstr>
      <vt:lpstr>NZ Herald</vt:lpstr>
      <vt:lpstr>Nelson, Otago,Canterbury</vt:lpstr>
      <vt:lpstr>Otago Daily Times-1</vt:lpstr>
      <vt:lpstr>Otago Daily Times-2</vt:lpstr>
      <vt:lpstr>NZメディア界の特徴： 自国資本率1割以下</vt:lpstr>
      <vt:lpstr>現代NZ　メディア</vt:lpstr>
      <vt:lpstr>PowerPoint プレゼンテーション</vt:lpstr>
      <vt:lpstr>NZの新聞</vt:lpstr>
    </vt:vector>
  </TitlesOfParts>
  <Company>上智大学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オセアニア研究第２回</dc:title>
  <dc:creator>鈴木雄雅</dc:creator>
  <cp:lastModifiedBy>syuga</cp:lastModifiedBy>
  <cp:revision>84</cp:revision>
  <cp:lastPrinted>2015-11-12T14:15:19Z</cp:lastPrinted>
  <dcterms:created xsi:type="dcterms:W3CDTF">1999-04-15T14:40:35Z</dcterms:created>
  <dcterms:modified xsi:type="dcterms:W3CDTF">2016-11-17T12:35:23Z</dcterms:modified>
</cp:coreProperties>
</file>