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23" r:id="rId4"/>
    <p:sldId id="300" r:id="rId5"/>
    <p:sldId id="322" r:id="rId6"/>
    <p:sldId id="328" r:id="rId7"/>
    <p:sldId id="329" r:id="rId8"/>
    <p:sldId id="288" r:id="rId9"/>
    <p:sldId id="291" r:id="rId10"/>
    <p:sldId id="292" r:id="rId11"/>
    <p:sldId id="293" r:id="rId12"/>
    <p:sldId id="257" r:id="rId13"/>
    <p:sldId id="316" r:id="rId14"/>
    <p:sldId id="317" r:id="rId15"/>
    <p:sldId id="320" r:id="rId16"/>
    <p:sldId id="318" r:id="rId17"/>
    <p:sldId id="319" r:id="rId18"/>
    <p:sldId id="321" r:id="rId19"/>
    <p:sldId id="299" r:id="rId20"/>
    <p:sldId id="275" r:id="rId21"/>
    <p:sldId id="294" r:id="rId22"/>
    <p:sldId id="295" r:id="rId23"/>
    <p:sldId id="286" r:id="rId24"/>
    <p:sldId id="311" r:id="rId25"/>
    <p:sldId id="312" r:id="rId26"/>
    <p:sldId id="314" r:id="rId27"/>
    <p:sldId id="277" r:id="rId28"/>
    <p:sldId id="315" r:id="rId29"/>
    <p:sldId id="324" r:id="rId30"/>
    <p:sldId id="325" r:id="rId31"/>
    <p:sldId id="326" r:id="rId32"/>
    <p:sldId id="327" r:id="rId33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15" autoAdjust="0"/>
  </p:normalViewPr>
  <p:slideViewPr>
    <p:cSldViewPr>
      <p:cViewPr>
        <p:scale>
          <a:sx n="68" d="100"/>
          <a:sy n="68" d="100"/>
        </p:scale>
        <p:origin x="-11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D59C21-1207-4746-95E0-E49985E59B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1883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0CD5D-706A-4B44-ACCD-EAD8ACB41C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230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361E5-A43B-4ADE-B885-0B4029CFF9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262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C18F-4C03-4A9B-B323-35508260BD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835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C7D9C-05F7-423A-91A6-56C18746A8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903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ja-JP" altLang="ja-JP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ja-JP" altLang="ja-JP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ja-JP" altLang="ja-JP" sz="1800">
              <a:latin typeface="Arial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211AF9FA-68FE-4E1D-995E-9F3BA1327DC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2A7F9-4ACF-4ABA-BD4B-B0483AB4E0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557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94C3D-682B-4741-8584-840D0C1A2F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629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6E4E-CC50-46F5-9E28-6468369D25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4575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F2C9-29E0-41BD-A838-86AE4A085C1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769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67AC-B4AA-41F6-AD59-2F6A604B0E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2367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BE79A-6350-4E07-B4F6-14ED949A64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4217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F999C-5C3F-4C9D-BF40-04F2FB570D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4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3561-5590-42B9-B257-BEAC59A418A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883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89A34-EE7D-43D2-A0C5-8BAE96C5FA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8220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7CF0-240E-468D-BBF9-D24D4CDCF7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9252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E6E93-9462-4C7B-AE47-DF36ECF5DF5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858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89CB31B-4040-46B9-9EC4-EF110572CA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9978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8C77DD0E-A498-499E-AD5E-7B112A6179A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717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D420-2A34-41F3-955F-51DBBFB3115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488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F22E7-F6FB-48BA-9EDB-BFABFDCD14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14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CF31-04C7-4A08-8C5A-6424D406B9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022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6EA6F-0B45-4B9A-B742-653263762C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485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AE170-DE4A-46E6-B7F2-6A027C86E7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34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26F6-D4D6-4937-8A05-A2BB1A768E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302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A0B37-5ADB-4124-A786-F5555144FE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243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0BAB4-2B77-4B7A-9521-247C5118DF8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fld id="{4415204F-5631-4811-A966-17A3FE08F292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ja-JP" altLang="ja-JP"/>
            </a:p>
          </p:txBody>
        </p:sp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web.cc.sophia.ac.jp/s-yuga/gakubu/Oceanialec17.htm" TargetMode="External"/><Relationship Id="rId2" Type="http://schemas.openxmlformats.org/officeDocument/2006/relationships/hyperlink" Target="http://www.mofa.go.jp/mofaj/area/australia/data.html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p.or.jp/bd/978-4-13-003206-3.html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web.sophia.ac.jp/~s-yuga/asaj2/ronbun.html" TargetMode="External"/><Relationship Id="rId2" Type="http://schemas.openxmlformats.org/officeDocument/2006/relationships/hyperlink" Target="http://www.otemon.ac.jp/cas/indexjp.htm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web.sophia.ac.jp/s-yuga/australiamedialink.html" TargetMode="External"/><Relationship Id="rId2" Type="http://schemas.openxmlformats.org/officeDocument/2006/relationships/hyperlink" Target="http://www.australia.or.jp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law.keio.ac.jp/~sekine" TargetMode="External"/><Relationship Id="rId4" Type="http://schemas.openxmlformats.org/officeDocument/2006/relationships/hyperlink" Target="http://pweb.cc.sophia.ac.jp/s-yuga/australi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a.gov.au/oz/histsite.html" TargetMode="External"/><Relationship Id="rId2" Type="http://schemas.openxmlformats.org/officeDocument/2006/relationships/hyperlink" Target="http://www.abs.gov.a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pweb.sophia.ac.jp/~s-yuga/australiamedialink.html" TargetMode="External"/><Relationship Id="rId4" Type="http://schemas.openxmlformats.org/officeDocument/2006/relationships/hyperlink" Target="http://www.australia.or.jp/cultur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887880A-211B-47AF-9F44-93C5350D63C0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  <a:r>
              <a:rPr lang="ja-JP" altLang="en-US" i="0" dirty="0"/>
              <a:t>外国ジャーナリズム</a:t>
            </a:r>
            <a:r>
              <a:rPr lang="en-US" altLang="ja-JP" i="0" dirty="0" err="1"/>
              <a:t>Ⅰa</a:t>
            </a:r>
            <a:r>
              <a:rPr lang="en-US" altLang="ja-JP" i="0" dirty="0"/>
              <a:t/>
            </a:r>
            <a:br>
              <a:rPr lang="en-US" altLang="ja-JP" i="0" dirty="0"/>
            </a:br>
            <a:r>
              <a:rPr lang="ja-JP" altLang="en-US" dirty="0"/>
              <a:t>第</a:t>
            </a:r>
            <a:r>
              <a:rPr lang="en-US" altLang="ja-JP" dirty="0" smtClean="0"/>
              <a:t>11</a:t>
            </a:r>
            <a:r>
              <a:rPr lang="ja-JP" altLang="en-US" dirty="0" smtClean="0"/>
              <a:t>回</a:t>
            </a:r>
            <a:r>
              <a:rPr lang="en-US" altLang="ja-JP" dirty="0" smtClean="0"/>
              <a:t>~14</a:t>
            </a:r>
            <a:r>
              <a:rPr lang="ja-JP" altLang="en-US" smtClean="0"/>
              <a:t>回</a:t>
            </a:r>
            <a:endParaRPr lang="en-US" altLang="ja-JP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6275" y="3567113"/>
            <a:ext cx="5650061" cy="1905000"/>
          </a:xfrm>
        </p:spPr>
        <p:txBody>
          <a:bodyPr/>
          <a:lstStyle/>
          <a:p>
            <a:r>
              <a:rPr lang="ja-JP" altLang="en-US" dirty="0">
                <a:hlinkClick r:id="rId2"/>
              </a:rPr>
              <a:t>オーストラリア</a:t>
            </a:r>
            <a:r>
              <a:rPr lang="ja-JP" altLang="en-US" dirty="0"/>
              <a:t>のメディア</a:t>
            </a:r>
          </a:p>
          <a:p>
            <a:r>
              <a:rPr lang="ja-JP" altLang="en-US" dirty="0"/>
              <a:t>植民地社会とジャーナリズム</a:t>
            </a:r>
            <a:endParaRPr lang="en-US" altLang="ja-JP" dirty="0"/>
          </a:p>
          <a:p>
            <a:r>
              <a:rPr lang="ja-JP" altLang="en-US" dirty="0">
                <a:hlinkClick r:id="rId3"/>
              </a:rPr>
              <a:t>授業ページ</a:t>
            </a:r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B06E-C9B2-461B-A3D9-6E6F0DB63AD5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1850"/>
            <a:ext cx="7696200" cy="768350"/>
          </a:xfrm>
        </p:spPr>
        <p:txBody>
          <a:bodyPr/>
          <a:lstStyle/>
          <a:p>
            <a:r>
              <a:rPr lang="ja-JP" altLang="en-US" sz="2900" dirty="0"/>
              <a:t>太平洋国家としてのｵｰｽﾄﾗﾘｱ</a:t>
            </a:r>
            <a:br>
              <a:rPr lang="ja-JP" altLang="en-US" sz="2900" dirty="0"/>
            </a:br>
            <a:endParaRPr lang="ja-JP" altLang="en-US" sz="17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200" dirty="0"/>
              <a:t>史的諸段段階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第一段階：</a:t>
            </a:r>
            <a:r>
              <a:rPr lang="en-US" altLang="ja-JP" dirty="0"/>
              <a:t>19</a:t>
            </a:r>
            <a:r>
              <a:rPr lang="ja-JP" altLang="en-US" dirty="0"/>
              <a:t>世紀－－対英依存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第二段階：</a:t>
            </a:r>
            <a:r>
              <a:rPr lang="en-US" altLang="ja-JP" dirty="0"/>
              <a:t>20</a:t>
            </a:r>
            <a:r>
              <a:rPr lang="ja-JP" altLang="en-US" dirty="0"/>
              <a:t>世紀初頭～第二次世界大戦勃発－－日本の覇権確立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第三段階：</a:t>
            </a:r>
            <a:r>
              <a:rPr lang="en-US" altLang="ja-JP" dirty="0"/>
              <a:t>1950</a:t>
            </a:r>
            <a:r>
              <a:rPr lang="ja-JP" altLang="en-US" dirty="0" err="1"/>
              <a:t>、</a:t>
            </a:r>
            <a:r>
              <a:rPr lang="en-US" altLang="ja-JP" dirty="0"/>
              <a:t>60</a:t>
            </a:r>
            <a:r>
              <a:rPr lang="ja-JP" altLang="en-US" dirty="0"/>
              <a:t>年代末</a:t>
            </a:r>
          </a:p>
          <a:p>
            <a:pPr lvl="1">
              <a:lnSpc>
                <a:spcPct val="90000"/>
              </a:lnSpc>
            </a:pPr>
            <a:r>
              <a:rPr lang="ja-JP" altLang="en-US" dirty="0"/>
              <a:t>冷戦下の対米協調・依存期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第四段階：</a:t>
            </a:r>
            <a:r>
              <a:rPr lang="en-US" altLang="ja-JP" dirty="0"/>
              <a:t>1970</a:t>
            </a:r>
            <a:r>
              <a:rPr lang="ja-JP" altLang="en-US" dirty="0"/>
              <a:t>年代以降～現在</a:t>
            </a:r>
          </a:p>
          <a:p>
            <a:pPr lvl="1">
              <a:lnSpc>
                <a:spcPct val="90000"/>
              </a:lnSpc>
            </a:pPr>
            <a:r>
              <a:rPr lang="ja-JP" altLang="en-US" dirty="0"/>
              <a:t>「アジア化」の時代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EC29-FD48-426E-ABE4-7F3778D1F224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１．植民地社会の形成：</a:t>
            </a:r>
            <a:r>
              <a:rPr lang="en-US" altLang="ja-JP" dirty="0"/>
              <a:t>18</a:t>
            </a:r>
            <a:r>
              <a:rPr lang="ja-JP" altLang="en-US" dirty="0"/>
              <a:t>世紀末から</a:t>
            </a:r>
            <a:r>
              <a:rPr lang="en-US" altLang="ja-JP" dirty="0"/>
              <a:t>19</a:t>
            </a:r>
            <a:r>
              <a:rPr lang="ja-JP" altLang="en-US" dirty="0"/>
              <a:t>世紀半ばまで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2816"/>
            <a:ext cx="7914456" cy="4320480"/>
          </a:xfrm>
        </p:spPr>
        <p:txBody>
          <a:bodyPr/>
          <a:lstStyle/>
          <a:p>
            <a:r>
              <a:rPr lang="ja-JP" altLang="en-US" dirty="0"/>
              <a:t>入植初期：政治、社会状況：囚人、自由移民</a:t>
            </a:r>
          </a:p>
          <a:p>
            <a:r>
              <a:rPr lang="ja-JP" altLang="en-US" dirty="0"/>
              <a:t>牧羊業の発展：経済的発展</a:t>
            </a:r>
          </a:p>
          <a:p>
            <a:r>
              <a:rPr lang="ja-JP" altLang="en-US" dirty="0"/>
              <a:t>植民地の拡大</a:t>
            </a:r>
          </a:p>
          <a:p>
            <a:r>
              <a:rPr lang="ja-JP" altLang="en-US" dirty="0"/>
              <a:t>政治的対立</a:t>
            </a:r>
            <a:endParaRPr lang="en-US" altLang="ja-JP" dirty="0"/>
          </a:p>
          <a:p>
            <a:r>
              <a:rPr lang="ja-JP" altLang="en-US" dirty="0"/>
              <a:t>ゴールドラッシュと都市化</a:t>
            </a:r>
          </a:p>
          <a:p>
            <a:r>
              <a:rPr lang="ja-JP" altLang="en-US" dirty="0"/>
              <a:t>政治制度の確立</a:t>
            </a:r>
          </a:p>
          <a:p>
            <a:r>
              <a:rPr lang="ja-JP" altLang="en-US" dirty="0"/>
              <a:t>不況の時代</a:t>
            </a:r>
          </a:p>
          <a:p>
            <a:endParaRPr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8129-BCAE-416C-BA83-6E3FC130D88F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800"/>
              <a:t>オーストラリアー日本：幕末、明治期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848"/>
            <a:ext cx="4105275" cy="3958952"/>
          </a:xfrm>
        </p:spPr>
        <p:txBody>
          <a:bodyPr/>
          <a:lstStyle/>
          <a:p>
            <a:r>
              <a:rPr lang="en-US" altLang="ja-JP" dirty="0"/>
              <a:t>J.R.Black(1826-80)</a:t>
            </a:r>
          </a:p>
          <a:p>
            <a:pPr lvl="1"/>
            <a:r>
              <a:rPr lang="ja-JP" altLang="en-US" sz="2200" dirty="0"/>
              <a:t>南オーストラリア植民地</a:t>
            </a:r>
          </a:p>
          <a:p>
            <a:pPr lvl="1"/>
            <a:r>
              <a:rPr lang="ja-JP" altLang="en-US" sz="2200" dirty="0"/>
              <a:t>幕末に英字紙を発行</a:t>
            </a:r>
          </a:p>
          <a:p>
            <a:pPr lvl="1"/>
            <a:r>
              <a:rPr lang="en-US" altLang="ja-JP" sz="2200" dirty="0"/>
              <a:t>『</a:t>
            </a:r>
            <a:r>
              <a:rPr lang="ja-JP" altLang="en-US" sz="2200" dirty="0"/>
              <a:t>日新真事誌</a:t>
            </a:r>
            <a:r>
              <a:rPr lang="en-US" altLang="ja-JP" sz="2200" dirty="0"/>
              <a:t>』</a:t>
            </a:r>
            <a:r>
              <a:rPr lang="ja-JP" altLang="en-US" sz="2200" dirty="0"/>
              <a:t>（明</a:t>
            </a:r>
            <a:r>
              <a:rPr lang="en-US" altLang="ja-JP" sz="2200" dirty="0"/>
              <a:t>5</a:t>
            </a:r>
            <a:r>
              <a:rPr lang="ja-JP" altLang="en-US" sz="2200" dirty="0"/>
              <a:t>）</a:t>
            </a:r>
          </a:p>
          <a:p>
            <a:pPr lvl="1"/>
            <a:r>
              <a:rPr lang="en-US" altLang="ja-JP" sz="2200" dirty="0"/>
              <a:t>Young Japan(1888)</a:t>
            </a:r>
          </a:p>
          <a:p>
            <a:r>
              <a:rPr lang="en-US" altLang="ja-JP" dirty="0" err="1"/>
              <a:t>H.Brooke</a:t>
            </a:r>
            <a:r>
              <a:rPr lang="en-US" altLang="ja-JP" dirty="0"/>
              <a:t>(1826-1902)</a:t>
            </a:r>
          </a:p>
          <a:p>
            <a:pPr lvl="1"/>
            <a:r>
              <a:rPr lang="en-US" altLang="ja-JP" sz="2200" dirty="0"/>
              <a:t>1850s:</a:t>
            </a:r>
            <a:r>
              <a:rPr lang="ja-JP" altLang="en-US" sz="2200" dirty="0"/>
              <a:t>ビクトリア植民地の政治家</a:t>
            </a:r>
          </a:p>
          <a:p>
            <a:pPr lvl="1"/>
            <a:r>
              <a:rPr lang="en-US" altLang="ja-JP" sz="2200" dirty="0"/>
              <a:t>Japan Herald </a:t>
            </a:r>
            <a:r>
              <a:rPr lang="ja-JP" altLang="en-US" sz="2200" dirty="0"/>
              <a:t>を経営</a:t>
            </a:r>
            <a:r>
              <a:rPr lang="en-US" altLang="ja-JP" sz="2200" dirty="0"/>
              <a:t>(1871-1902)</a:t>
            </a:r>
          </a:p>
          <a:p>
            <a:endParaRPr lang="en-US" altLang="ja-JP" sz="2400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060848"/>
            <a:ext cx="4175125" cy="3958952"/>
          </a:xfrm>
        </p:spPr>
        <p:txBody>
          <a:bodyPr/>
          <a:lstStyle/>
          <a:p>
            <a:r>
              <a:rPr lang="en-US" altLang="ja-JP" sz="3200" dirty="0" err="1"/>
              <a:t>A.H.Prince</a:t>
            </a:r>
            <a:endParaRPr lang="en-US" altLang="ja-JP" sz="3200" dirty="0"/>
          </a:p>
          <a:p>
            <a:pPr lvl="1"/>
            <a:r>
              <a:rPr lang="en-US" altLang="ja-JP" sz="2600" dirty="0"/>
              <a:t>Japan Mail </a:t>
            </a:r>
            <a:r>
              <a:rPr lang="ja-JP" altLang="en-US" sz="2600" dirty="0"/>
              <a:t>の支配人</a:t>
            </a:r>
          </a:p>
          <a:p>
            <a:r>
              <a:rPr lang="en-US" altLang="ja-JP" sz="3200" dirty="0" err="1"/>
              <a:t>J.Murdoch</a:t>
            </a:r>
            <a:r>
              <a:rPr lang="en-US" altLang="ja-JP" sz="3200" dirty="0"/>
              <a:t>(1856-1921)</a:t>
            </a:r>
          </a:p>
          <a:p>
            <a:pPr lvl="1"/>
            <a:r>
              <a:rPr lang="ja-JP" altLang="en-US" sz="2600" dirty="0"/>
              <a:t>英字紙発行</a:t>
            </a:r>
          </a:p>
          <a:p>
            <a:pPr lvl="1"/>
            <a:r>
              <a:rPr lang="ja-JP" altLang="en-US" sz="2600" dirty="0"/>
              <a:t>夏目漱石（旧制一高）</a:t>
            </a:r>
          </a:p>
          <a:p>
            <a:pPr lvl="1"/>
            <a:r>
              <a:rPr lang="ja-JP" altLang="en-US" sz="2600" dirty="0"/>
              <a:t>陸軍士官学校－シドニー大学東洋学部</a:t>
            </a:r>
          </a:p>
          <a:p>
            <a:pPr>
              <a:buFont typeface="Wingdings" pitchFamily="2" charset="2"/>
              <a:buNone/>
            </a:pPr>
            <a:endParaRPr lang="ja-JP" altLang="en-US" sz="3200" dirty="0"/>
          </a:p>
          <a:p>
            <a:pPr>
              <a:buFont typeface="Wingdings" pitchFamily="2" charset="2"/>
              <a:buNone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6616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3012-BAAD-4823-A348-7000893FDDEC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800"/>
              <a:t>オーストラリアー日本：幕末、明治期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16832"/>
            <a:ext cx="3889375" cy="4102968"/>
          </a:xfrm>
        </p:spPr>
        <p:txBody>
          <a:bodyPr/>
          <a:lstStyle/>
          <a:p>
            <a:r>
              <a:rPr lang="en-US" altLang="ja-JP" dirty="0" err="1"/>
              <a:t>J.R.Black</a:t>
            </a:r>
            <a:endParaRPr lang="en-US" altLang="ja-JP" dirty="0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3889375" cy="4419600"/>
          </a:xfrm>
        </p:spPr>
        <p:txBody>
          <a:bodyPr/>
          <a:lstStyle/>
          <a:p>
            <a:endParaRPr lang="ja-JP" altLang="ja-JP" dirty="0"/>
          </a:p>
        </p:txBody>
      </p:sp>
      <p:pic>
        <p:nvPicPr>
          <p:cNvPr id="14343" name="Picture 7" descr="J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565400"/>
            <a:ext cx="2219325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344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81118334"/>
              </p:ext>
            </p:extLst>
          </p:nvPr>
        </p:nvGraphicFramePr>
        <p:xfrm>
          <a:off x="5220072" y="1844824"/>
          <a:ext cx="2936696" cy="403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9" name="HotShots ｲﾒｰｼﾞ ﾄﾞｷｭﾒﾝﾄ" r:id="rId4" imgW="5811061" imgH="7980952" progId="HotShots_IMAGE.Document">
                  <p:embed/>
                </p:oleObj>
              </mc:Choice>
              <mc:Fallback>
                <p:oleObj name="HotShots ｲﾒｰｼﾞ ﾄﾞｷｭﾒﾝﾄ" r:id="rId4" imgW="5811061" imgH="7980952" progId="HotShots_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844824"/>
                        <a:ext cx="2936696" cy="4033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4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A888-5C84-48DA-8D33-CB32B5D1CE9E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植民地時代のｼﾞｬｰﾅﾘｽﾞﾑ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800" dirty="0"/>
              <a:t>植民地最初の新聞：</a:t>
            </a:r>
            <a:r>
              <a:rPr lang="en-US" altLang="ja-JP" sz="2800" dirty="0"/>
              <a:t>1803</a:t>
            </a:r>
          </a:p>
          <a:p>
            <a:pPr lvl="1">
              <a:lnSpc>
                <a:spcPct val="80000"/>
              </a:lnSpc>
            </a:pPr>
            <a:r>
              <a:rPr lang="en-US" altLang="ja-JP" sz="2400" i="1" dirty="0">
                <a:hlinkClick r:id="rId2" action="ppaction://hlinksldjump"/>
              </a:rPr>
              <a:t>Sydney Gazette and NSW Advertiser</a:t>
            </a:r>
            <a:endParaRPr lang="en-US" altLang="ja-JP" sz="2400" i="1" dirty="0"/>
          </a:p>
          <a:p>
            <a:pPr>
              <a:lnSpc>
                <a:spcPct val="80000"/>
              </a:lnSpc>
            </a:pPr>
            <a:r>
              <a:rPr lang="ja-JP" altLang="en-US" sz="2800" dirty="0"/>
              <a:t>言論の自由をめぐって</a:t>
            </a:r>
          </a:p>
          <a:p>
            <a:pPr lvl="1">
              <a:lnSpc>
                <a:spcPct val="80000"/>
              </a:lnSpc>
            </a:pPr>
            <a:r>
              <a:rPr lang="en-US" altLang="ja-JP" sz="2400" i="1" dirty="0">
                <a:hlinkClick r:id="rId3" action="ppaction://hlinksldjump"/>
              </a:rPr>
              <a:t>The Australian</a:t>
            </a:r>
            <a:r>
              <a:rPr lang="en-US" altLang="ja-JP" sz="2400" dirty="0">
                <a:hlinkClick r:id="rId3" action="ppaction://hlinksldjump"/>
              </a:rPr>
              <a:t> </a:t>
            </a:r>
            <a:r>
              <a:rPr lang="en-US" altLang="ja-JP" sz="2400" dirty="0"/>
              <a:t>: 1821</a:t>
            </a:r>
          </a:p>
          <a:p>
            <a:pPr>
              <a:lnSpc>
                <a:spcPct val="80000"/>
              </a:lnSpc>
            </a:pPr>
            <a:r>
              <a:rPr lang="ja-JP" altLang="en-US" sz="2800" dirty="0"/>
              <a:t>日刊紙の登場と植民地新聞の氾濫</a:t>
            </a:r>
          </a:p>
          <a:p>
            <a:pPr lvl="1">
              <a:lnSpc>
                <a:spcPct val="80000"/>
              </a:lnSpc>
            </a:pPr>
            <a:r>
              <a:rPr lang="en-US" altLang="ja-JP" sz="2400" i="1" dirty="0"/>
              <a:t>Sydney Morning Herald</a:t>
            </a:r>
            <a:r>
              <a:rPr lang="en-US" altLang="ja-JP" sz="2400" dirty="0"/>
              <a:t> :1831 </a:t>
            </a:r>
            <a:r>
              <a:rPr lang="en-US" altLang="ja-JP" sz="2400" dirty="0" err="1">
                <a:hlinkClick r:id="rId4" action="ppaction://hlinksldjump"/>
              </a:rPr>
              <a:t>J.Fairfax</a:t>
            </a:r>
            <a:endParaRPr lang="en-US" altLang="ja-JP" sz="2400" dirty="0"/>
          </a:p>
          <a:p>
            <a:pPr>
              <a:lnSpc>
                <a:spcPct val="80000"/>
              </a:lnSpc>
            </a:pPr>
            <a:r>
              <a:rPr lang="en-US" altLang="ja-JP" sz="2800" dirty="0"/>
              <a:t>19</a:t>
            </a:r>
            <a:r>
              <a:rPr lang="ja-JP" altLang="en-US" sz="2800" dirty="0"/>
              <a:t>世紀後半のｼﾞｬｰﾅﾘｽﾞﾑ</a:t>
            </a:r>
          </a:p>
          <a:p>
            <a:pPr lvl="1">
              <a:lnSpc>
                <a:spcPct val="80000"/>
              </a:lnSpc>
            </a:pPr>
            <a:r>
              <a:rPr lang="en-US" altLang="ja-JP" sz="2400" i="1" dirty="0"/>
              <a:t>The Age</a:t>
            </a:r>
            <a:r>
              <a:rPr lang="en-US" altLang="ja-JP" sz="2400" dirty="0"/>
              <a:t> :1854 </a:t>
            </a:r>
            <a:r>
              <a:rPr lang="en-US" altLang="ja-JP" sz="2400" dirty="0">
                <a:hlinkClick r:id="rId4" action="ppaction://hlinksldjump"/>
              </a:rPr>
              <a:t> </a:t>
            </a:r>
            <a:r>
              <a:rPr lang="en-US" altLang="ja-JP" sz="2400" dirty="0" err="1">
                <a:hlinkClick r:id="rId4" action="ppaction://hlinksldjump"/>
              </a:rPr>
              <a:t>D.Syme</a:t>
            </a:r>
            <a:endParaRPr lang="en-US" altLang="ja-JP" sz="2400" dirty="0"/>
          </a:p>
          <a:p>
            <a:pPr lvl="1">
              <a:lnSpc>
                <a:spcPct val="80000"/>
              </a:lnSpc>
            </a:pPr>
            <a:r>
              <a:rPr lang="ja-JP" altLang="en-US" sz="2400" dirty="0"/>
              <a:t>コミュニケーション革命</a:t>
            </a:r>
          </a:p>
          <a:p>
            <a:pPr lvl="1">
              <a:lnSpc>
                <a:spcPct val="80000"/>
              </a:lnSpc>
            </a:pPr>
            <a:r>
              <a:rPr lang="ja-JP" altLang="en-US" sz="2400" dirty="0"/>
              <a:t>蒸気船の周航、電信（ＯＴ線）の開通 </a:t>
            </a:r>
          </a:p>
          <a:p>
            <a:pPr>
              <a:lnSpc>
                <a:spcPct val="80000"/>
              </a:lnSpc>
            </a:pPr>
            <a:r>
              <a:rPr lang="ja-JP" altLang="en-US" sz="2800" dirty="0"/>
              <a:t>連邦結成</a:t>
            </a:r>
            <a:r>
              <a:rPr lang="en-US" altLang="ja-JP" sz="2800" dirty="0"/>
              <a:t>(1901)</a:t>
            </a:r>
            <a:r>
              <a:rPr lang="ja-JP" altLang="en-US" sz="2800" dirty="0"/>
              <a:t>に向けて</a:t>
            </a:r>
          </a:p>
        </p:txBody>
      </p:sp>
    </p:spTree>
    <p:extLst>
      <p:ext uri="{BB962C8B-B14F-4D97-AF65-F5344CB8AC3E}">
        <p14:creationId xmlns:p14="http://schemas.microsoft.com/office/powerpoint/2010/main" val="134568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84EA-24B9-4F12-AD2D-BB8E2C434F5A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376"/>
          </a:xfrm>
        </p:spPr>
        <p:txBody>
          <a:bodyPr/>
          <a:lstStyle/>
          <a:p>
            <a:r>
              <a:rPr lang="ja-JP" altLang="en-US" dirty="0"/>
              <a:t>オーストラリアのメディア史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オーストラリアのメディア発展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1803</a:t>
            </a:r>
            <a:r>
              <a:rPr lang="ja-JP" altLang="en-US" sz="2400" dirty="0"/>
              <a:t>：</a:t>
            </a:r>
            <a:r>
              <a:rPr lang="en-US" altLang="ja-JP" sz="2400" i="1" dirty="0">
                <a:hlinkClick r:id="rId2" action="ppaction://hlinksldjump"/>
              </a:rPr>
              <a:t>Sydney Gazette</a:t>
            </a:r>
            <a:r>
              <a:rPr lang="ja-JP" altLang="en-US" sz="2400" dirty="0">
                <a:hlinkClick r:id="rId2" action="ppaction://hlinksldjump"/>
              </a:rPr>
              <a:t>；</a:t>
            </a:r>
            <a:r>
              <a:rPr lang="en-US" altLang="ja-JP" sz="2400" dirty="0">
                <a:hlinkClick r:id="rId2" action="ppaction://hlinksldjump"/>
              </a:rPr>
              <a:t>Published by Authority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19</a:t>
            </a:r>
            <a:r>
              <a:rPr lang="ja-JP" altLang="en-US" sz="2400" dirty="0"/>
              <a:t>世紀植民地時代⇒</a:t>
            </a:r>
            <a:r>
              <a:rPr lang="en-US" altLang="ja-JP" sz="2400" dirty="0"/>
              <a:t>[</a:t>
            </a:r>
            <a:r>
              <a:rPr lang="ja-JP" altLang="en-US" sz="2400" dirty="0"/>
              <a:t>資料</a:t>
            </a:r>
            <a:r>
              <a:rPr lang="en-US" altLang="ja-JP" sz="2400" dirty="0"/>
              <a:t>]</a:t>
            </a:r>
          </a:p>
          <a:p>
            <a:pPr lvl="1">
              <a:lnSpc>
                <a:spcPct val="90000"/>
              </a:lnSpc>
            </a:pPr>
            <a:r>
              <a:rPr lang="en-US" altLang="ja-JP" sz="2400" i="1" dirty="0"/>
              <a:t>Sydney Morning Herald</a:t>
            </a:r>
            <a:r>
              <a:rPr lang="en-US" altLang="ja-JP" sz="2400" dirty="0"/>
              <a:t> (1831+), </a:t>
            </a:r>
            <a:r>
              <a:rPr lang="en-US" altLang="ja-JP" sz="2400" i="1" dirty="0"/>
              <a:t>The Age</a:t>
            </a:r>
            <a:r>
              <a:rPr lang="en-US" altLang="ja-JP" sz="2400" dirty="0"/>
              <a:t> (1954+)</a:t>
            </a:r>
          </a:p>
        </p:txBody>
      </p:sp>
    </p:spTree>
    <p:extLst>
      <p:ext uri="{BB962C8B-B14F-4D97-AF65-F5344CB8AC3E}">
        <p14:creationId xmlns:p14="http://schemas.microsoft.com/office/powerpoint/2010/main" val="15402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48D7-729A-42F6-A42B-8E4D1A66202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草創期の新聞</a:t>
            </a:r>
          </a:p>
        </p:txBody>
      </p:sp>
      <p:pic>
        <p:nvPicPr>
          <p:cNvPr id="50183" name="Picture 7" descr="S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1600200"/>
            <a:ext cx="297815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4" name="Picture 8" descr="Austral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6188" y="1600200"/>
            <a:ext cx="3070225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6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94C1-8095-4EC1-AAC3-4A42C1C50875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J.F.Fairfax/D.Syme</a:t>
            </a:r>
          </a:p>
        </p:txBody>
      </p:sp>
      <p:pic>
        <p:nvPicPr>
          <p:cNvPr id="27655" name="Picture 7" descr="JFairfa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" y="1600200"/>
            <a:ext cx="358775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8" descr="DavidSy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600200"/>
            <a:ext cx="3033712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2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2EB0-A125-4B69-ACB6-8613753A65BD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2" action="ppaction://hlinksldjump"/>
              </a:rPr>
              <a:t>Cook, James </a:t>
            </a:r>
            <a:r>
              <a:rPr lang="en-US" altLang="ja-JP" dirty="0"/>
              <a:t>(1728-79)</a:t>
            </a:r>
          </a:p>
          <a:p>
            <a:r>
              <a:rPr lang="ja-JP" altLang="en-US" dirty="0">
                <a:hlinkClick r:id="rId3" action="ppaction://hlinksldjump"/>
              </a:rPr>
              <a:t>フィリップ総督、第一次船隊（</a:t>
            </a:r>
            <a:r>
              <a:rPr lang="en-US" altLang="ja-JP" dirty="0">
                <a:hlinkClick r:id="rId3" action="ppaction://hlinksldjump"/>
              </a:rPr>
              <a:t>First  Fleet</a:t>
            </a:r>
            <a:r>
              <a:rPr lang="ja-JP" altLang="en-US" dirty="0">
                <a:hlinkClick r:id="rId3" action="ppaction://hlinksldjump"/>
              </a:rPr>
              <a:t>）</a:t>
            </a:r>
            <a:endParaRPr lang="ja-JP" altLang="en-US" dirty="0"/>
          </a:p>
          <a:p>
            <a:r>
              <a:rPr lang="ja-JP" altLang="en-US" dirty="0">
                <a:hlinkClick r:id="rId4" action="ppaction://hlinksldjump"/>
              </a:rPr>
              <a:t>流刑植民地</a:t>
            </a:r>
            <a:r>
              <a:rPr lang="ja-JP" altLang="en-US" dirty="0"/>
              <a:t>、囚人、自由移民</a:t>
            </a:r>
          </a:p>
          <a:p>
            <a:r>
              <a:rPr lang="ja-JP" altLang="en-US" dirty="0"/>
              <a:t>ゴールドラッシュ</a:t>
            </a:r>
          </a:p>
          <a:p>
            <a:r>
              <a:rPr lang="ja-JP" altLang="en-US" dirty="0"/>
              <a:t>羊の背に乗った植民地</a:t>
            </a:r>
          </a:p>
          <a:p>
            <a:r>
              <a:rPr lang="ja-JP" altLang="en-US" dirty="0"/>
              <a:t>オーストラリアン・ナショナリズム、保護政策</a:t>
            </a:r>
          </a:p>
          <a:p>
            <a:r>
              <a:rPr lang="ja-JP" altLang="en-US" dirty="0"/>
              <a:t>鎖国社会オーストラリアの形成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102C-EB75-48EA-92BD-40E0169B6E76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 err="1"/>
              <a:t>．</a:t>
            </a:r>
            <a:r>
              <a:rPr lang="ja-JP" altLang="en-US" dirty="0"/>
              <a:t>鎖国社会オーストラリア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1700213"/>
            <a:ext cx="7267575" cy="421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700"/>
              <a:t>英帝国の存在</a:t>
            </a:r>
          </a:p>
          <a:p>
            <a:pPr>
              <a:lnSpc>
                <a:spcPct val="90000"/>
              </a:lnSpc>
            </a:pPr>
            <a:r>
              <a:rPr lang="ja-JP" altLang="en-US" sz="2700"/>
              <a:t>植民地ナショナリズム</a:t>
            </a:r>
          </a:p>
          <a:p>
            <a:pPr lvl="1">
              <a:lnSpc>
                <a:spcPct val="90000"/>
              </a:lnSpc>
            </a:pPr>
            <a:r>
              <a:rPr lang="ja-JP" altLang="en-US" sz="2200"/>
              <a:t>内向きのナショナリズム</a:t>
            </a:r>
            <a:br>
              <a:rPr lang="ja-JP" altLang="en-US" sz="2200"/>
            </a:br>
            <a:r>
              <a:rPr lang="ja-JP" altLang="en-US" sz="2200"/>
              <a:t>白豪主義</a:t>
            </a:r>
            <a:r>
              <a:rPr lang="en-US" altLang="ja-JP" sz="2200"/>
              <a:t>/</a:t>
            </a:r>
            <a:r>
              <a:rPr lang="ja-JP" altLang="en-US" sz="2200"/>
              <a:t>植民地防衛力</a:t>
            </a:r>
            <a:r>
              <a:rPr lang="en-US" altLang="ja-JP" sz="2200"/>
              <a:t>/</a:t>
            </a:r>
            <a:r>
              <a:rPr lang="ja-JP" altLang="en-US" sz="2200"/>
              <a:t>移住制限法⇔日英同盟</a:t>
            </a:r>
          </a:p>
          <a:p>
            <a:pPr>
              <a:lnSpc>
                <a:spcPct val="90000"/>
              </a:lnSpc>
            </a:pPr>
            <a:r>
              <a:rPr lang="ja-JP" altLang="en-US" sz="2700"/>
              <a:t>オーストラリアの「独立」</a:t>
            </a:r>
          </a:p>
          <a:p>
            <a:pPr>
              <a:lnSpc>
                <a:spcPct val="90000"/>
              </a:lnSpc>
            </a:pPr>
            <a:r>
              <a:rPr lang="ja-JP" altLang="en-US" sz="2700"/>
              <a:t>二重構造のナショナリズム</a:t>
            </a:r>
          </a:p>
          <a:p>
            <a:pPr lvl="1">
              <a:lnSpc>
                <a:spcPct val="90000"/>
              </a:lnSpc>
            </a:pPr>
            <a:r>
              <a:rPr lang="ja-JP" altLang="en-US" sz="2200"/>
              <a:t>世界大戦とナショナリズム</a:t>
            </a:r>
          </a:p>
          <a:p>
            <a:pPr lvl="1">
              <a:lnSpc>
                <a:spcPct val="90000"/>
              </a:lnSpc>
            </a:pPr>
            <a:r>
              <a:rPr lang="ja-JP" altLang="en-US" sz="2200"/>
              <a:t>第一次世界大戦とオーストラリア</a:t>
            </a:r>
          </a:p>
          <a:p>
            <a:pPr lvl="1">
              <a:lnSpc>
                <a:spcPct val="90000"/>
              </a:lnSpc>
            </a:pPr>
            <a:r>
              <a:rPr lang="ja-JP" altLang="en-US" sz="2200"/>
              <a:t>ガリポリ・ナショナリズム</a:t>
            </a:r>
            <a:r>
              <a:rPr lang="en-US" altLang="ja-JP" sz="2200"/>
              <a:t>/</a:t>
            </a:r>
            <a:r>
              <a:rPr lang="ja-JP" altLang="en-US" sz="2200"/>
              <a:t>ドミニオン意識の高揚</a:t>
            </a:r>
          </a:p>
          <a:p>
            <a:pPr lvl="1">
              <a:lnSpc>
                <a:spcPct val="90000"/>
              </a:lnSpc>
            </a:pPr>
            <a:r>
              <a:rPr lang="ja-JP" altLang="en-US" sz="2200"/>
              <a:t>対日防衛政策</a:t>
            </a:r>
            <a:r>
              <a:rPr lang="en-US" altLang="ja-JP" sz="2200"/>
              <a:t>/</a:t>
            </a:r>
            <a:r>
              <a:rPr lang="ja-JP" altLang="en-US" sz="2200"/>
              <a:t>第</a:t>
            </a:r>
            <a:r>
              <a:rPr lang="en-US" altLang="ja-JP" sz="2200"/>
              <a:t>2</a:t>
            </a:r>
            <a:r>
              <a:rPr lang="ja-JP" altLang="en-US" sz="2200"/>
              <a:t>次世界大戦とオーストラリア</a:t>
            </a:r>
          </a:p>
          <a:p>
            <a:pPr lvl="1">
              <a:lnSpc>
                <a:spcPct val="90000"/>
              </a:lnSpc>
            </a:pPr>
            <a:r>
              <a:rPr lang="ja-JP" altLang="en-US" sz="2200"/>
              <a:t>英国から対米依存への転換</a:t>
            </a:r>
            <a:r>
              <a:rPr lang="en-US" altLang="ja-JP" sz="2200"/>
              <a:t>/</a:t>
            </a:r>
            <a:r>
              <a:rPr lang="ja-JP" altLang="en-US" sz="2200"/>
              <a:t>戦後の対日政策</a:t>
            </a:r>
            <a:br>
              <a:rPr lang="ja-JP" altLang="en-US" sz="2200"/>
            </a:br>
            <a:endParaRPr lang="ja-JP" altLang="en-US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1058863" y="742950"/>
            <a:ext cx="2844800" cy="4329113"/>
          </a:xfrm>
          <a:custGeom>
            <a:avLst/>
            <a:gdLst>
              <a:gd name="T0" fmla="*/ 880 w 984"/>
              <a:gd name="T1" fmla="*/ 86 h 1499"/>
              <a:gd name="T2" fmla="*/ 859 w 984"/>
              <a:gd name="T3" fmla="*/ 41 h 1499"/>
              <a:gd name="T4" fmla="*/ 806 w 984"/>
              <a:gd name="T5" fmla="*/ 9 h 1499"/>
              <a:gd name="T6" fmla="*/ 787 w 984"/>
              <a:gd name="T7" fmla="*/ 17 h 1499"/>
              <a:gd name="T8" fmla="*/ 760 w 984"/>
              <a:gd name="T9" fmla="*/ 18 h 1499"/>
              <a:gd name="T10" fmla="*/ 732 w 984"/>
              <a:gd name="T11" fmla="*/ 41 h 1499"/>
              <a:gd name="T12" fmla="*/ 717 w 984"/>
              <a:gd name="T13" fmla="*/ 50 h 1499"/>
              <a:gd name="T14" fmla="*/ 694 w 984"/>
              <a:gd name="T15" fmla="*/ 96 h 1499"/>
              <a:gd name="T16" fmla="*/ 641 w 984"/>
              <a:gd name="T17" fmla="*/ 116 h 1499"/>
              <a:gd name="T18" fmla="*/ 655 w 984"/>
              <a:gd name="T19" fmla="*/ 168 h 1499"/>
              <a:gd name="T20" fmla="*/ 626 w 984"/>
              <a:gd name="T21" fmla="*/ 190 h 1499"/>
              <a:gd name="T22" fmla="*/ 571 w 984"/>
              <a:gd name="T23" fmla="*/ 180 h 1499"/>
              <a:gd name="T24" fmla="*/ 586 w 984"/>
              <a:gd name="T25" fmla="*/ 210 h 1499"/>
              <a:gd name="T26" fmla="*/ 598 w 984"/>
              <a:gd name="T27" fmla="*/ 249 h 1499"/>
              <a:gd name="T28" fmla="*/ 558 w 984"/>
              <a:gd name="T29" fmla="*/ 205 h 1499"/>
              <a:gd name="T30" fmla="*/ 503 w 984"/>
              <a:gd name="T31" fmla="*/ 271 h 1499"/>
              <a:gd name="T32" fmla="*/ 516 w 984"/>
              <a:gd name="T33" fmla="*/ 318 h 1499"/>
              <a:gd name="T34" fmla="*/ 446 w 984"/>
              <a:gd name="T35" fmla="*/ 428 h 1499"/>
              <a:gd name="T36" fmla="*/ 315 w 984"/>
              <a:gd name="T37" fmla="*/ 468 h 1499"/>
              <a:gd name="T38" fmla="*/ 260 w 984"/>
              <a:gd name="T39" fmla="*/ 500 h 1499"/>
              <a:gd name="T40" fmla="*/ 193 w 984"/>
              <a:gd name="T41" fmla="*/ 530 h 1499"/>
              <a:gd name="T42" fmla="*/ 80 w 984"/>
              <a:gd name="T43" fmla="*/ 621 h 1499"/>
              <a:gd name="T44" fmla="*/ 38 w 984"/>
              <a:gd name="T45" fmla="*/ 639 h 1499"/>
              <a:gd name="T46" fmla="*/ 27 w 984"/>
              <a:gd name="T47" fmla="*/ 725 h 1499"/>
              <a:gd name="T48" fmla="*/ 56 w 984"/>
              <a:gd name="T49" fmla="*/ 856 h 1499"/>
              <a:gd name="T50" fmla="*/ 37 w 984"/>
              <a:gd name="T51" fmla="*/ 886 h 1499"/>
              <a:gd name="T52" fmla="*/ 60 w 984"/>
              <a:gd name="T53" fmla="*/ 947 h 1499"/>
              <a:gd name="T54" fmla="*/ 5 w 984"/>
              <a:gd name="T55" fmla="*/ 889 h 1499"/>
              <a:gd name="T56" fmla="*/ 104 w 984"/>
              <a:gd name="T57" fmla="*/ 1029 h 1499"/>
              <a:gd name="T58" fmla="*/ 165 w 984"/>
              <a:gd name="T59" fmla="*/ 1136 h 1499"/>
              <a:gd name="T60" fmla="*/ 232 w 984"/>
              <a:gd name="T61" fmla="*/ 1298 h 1499"/>
              <a:gd name="T62" fmla="*/ 233 w 984"/>
              <a:gd name="T63" fmla="*/ 1400 h 1499"/>
              <a:gd name="T64" fmla="*/ 225 w 984"/>
              <a:gd name="T65" fmla="*/ 1469 h 1499"/>
              <a:gd name="T66" fmla="*/ 274 w 984"/>
              <a:gd name="T67" fmla="*/ 1488 h 1499"/>
              <a:gd name="T68" fmla="*/ 389 w 984"/>
              <a:gd name="T69" fmla="*/ 1483 h 1499"/>
              <a:gd name="T70" fmla="*/ 454 w 984"/>
              <a:gd name="T71" fmla="*/ 1436 h 1499"/>
              <a:gd name="T72" fmla="*/ 513 w 984"/>
              <a:gd name="T73" fmla="*/ 1393 h 1499"/>
              <a:gd name="T74" fmla="*/ 616 w 984"/>
              <a:gd name="T75" fmla="*/ 1387 h 1499"/>
              <a:gd name="T76" fmla="*/ 672 w 984"/>
              <a:gd name="T77" fmla="*/ 1379 h 1499"/>
              <a:gd name="T78" fmla="*/ 729 w 984"/>
              <a:gd name="T79" fmla="*/ 1308 h 1499"/>
              <a:gd name="T80" fmla="*/ 929 w 984"/>
              <a:gd name="T81" fmla="*/ 1239 h 1499"/>
              <a:gd name="T82" fmla="*/ 984 w 984"/>
              <a:gd name="T83" fmla="*/ 1210 h 1499"/>
              <a:gd name="T84" fmla="*/ 915 w 984"/>
              <a:gd name="T85" fmla="*/ 75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84" h="1499">
                <a:moveTo>
                  <a:pt x="915" y="75"/>
                </a:moveTo>
                <a:cubicBezTo>
                  <a:pt x="905" y="78"/>
                  <a:pt x="881" y="89"/>
                  <a:pt x="880" y="86"/>
                </a:cubicBezTo>
                <a:cubicBezTo>
                  <a:pt x="879" y="83"/>
                  <a:pt x="890" y="69"/>
                  <a:pt x="885" y="64"/>
                </a:cubicBezTo>
                <a:cubicBezTo>
                  <a:pt x="880" y="59"/>
                  <a:pt x="870" y="52"/>
                  <a:pt x="859" y="41"/>
                </a:cubicBezTo>
                <a:cubicBezTo>
                  <a:pt x="848" y="29"/>
                  <a:pt x="825" y="11"/>
                  <a:pt x="820" y="12"/>
                </a:cubicBezTo>
                <a:cubicBezTo>
                  <a:pt x="815" y="13"/>
                  <a:pt x="810" y="14"/>
                  <a:pt x="806" y="9"/>
                </a:cubicBezTo>
                <a:cubicBezTo>
                  <a:pt x="802" y="4"/>
                  <a:pt x="799" y="2"/>
                  <a:pt x="795" y="1"/>
                </a:cubicBezTo>
                <a:cubicBezTo>
                  <a:pt x="791" y="0"/>
                  <a:pt x="790" y="14"/>
                  <a:pt x="787" y="17"/>
                </a:cubicBezTo>
                <a:cubicBezTo>
                  <a:pt x="783" y="20"/>
                  <a:pt x="772" y="29"/>
                  <a:pt x="768" y="25"/>
                </a:cubicBezTo>
                <a:cubicBezTo>
                  <a:pt x="764" y="22"/>
                  <a:pt x="763" y="17"/>
                  <a:pt x="760" y="18"/>
                </a:cubicBezTo>
                <a:cubicBezTo>
                  <a:pt x="756" y="19"/>
                  <a:pt x="745" y="22"/>
                  <a:pt x="743" y="26"/>
                </a:cubicBezTo>
                <a:cubicBezTo>
                  <a:pt x="741" y="30"/>
                  <a:pt x="732" y="35"/>
                  <a:pt x="732" y="41"/>
                </a:cubicBezTo>
                <a:cubicBezTo>
                  <a:pt x="732" y="46"/>
                  <a:pt x="736" y="55"/>
                  <a:pt x="730" y="55"/>
                </a:cubicBezTo>
                <a:cubicBezTo>
                  <a:pt x="724" y="55"/>
                  <a:pt x="721" y="49"/>
                  <a:pt x="717" y="50"/>
                </a:cubicBezTo>
                <a:cubicBezTo>
                  <a:pt x="713" y="51"/>
                  <a:pt x="681" y="68"/>
                  <a:pt x="679" y="76"/>
                </a:cubicBezTo>
                <a:cubicBezTo>
                  <a:pt x="677" y="84"/>
                  <a:pt x="698" y="97"/>
                  <a:pt x="694" y="96"/>
                </a:cubicBezTo>
                <a:cubicBezTo>
                  <a:pt x="690" y="95"/>
                  <a:pt x="661" y="116"/>
                  <a:pt x="656" y="116"/>
                </a:cubicBezTo>
                <a:cubicBezTo>
                  <a:pt x="651" y="116"/>
                  <a:pt x="643" y="113"/>
                  <a:pt x="641" y="116"/>
                </a:cubicBezTo>
                <a:cubicBezTo>
                  <a:pt x="639" y="120"/>
                  <a:pt x="644" y="133"/>
                  <a:pt x="642" y="141"/>
                </a:cubicBezTo>
                <a:cubicBezTo>
                  <a:pt x="639" y="148"/>
                  <a:pt x="662" y="161"/>
                  <a:pt x="655" y="168"/>
                </a:cubicBezTo>
                <a:cubicBezTo>
                  <a:pt x="649" y="175"/>
                  <a:pt x="640" y="180"/>
                  <a:pt x="640" y="185"/>
                </a:cubicBezTo>
                <a:cubicBezTo>
                  <a:pt x="640" y="190"/>
                  <a:pt x="637" y="192"/>
                  <a:pt x="626" y="190"/>
                </a:cubicBezTo>
                <a:cubicBezTo>
                  <a:pt x="615" y="187"/>
                  <a:pt x="594" y="190"/>
                  <a:pt x="587" y="186"/>
                </a:cubicBezTo>
                <a:cubicBezTo>
                  <a:pt x="580" y="183"/>
                  <a:pt x="576" y="175"/>
                  <a:pt x="571" y="180"/>
                </a:cubicBezTo>
                <a:cubicBezTo>
                  <a:pt x="566" y="185"/>
                  <a:pt x="566" y="191"/>
                  <a:pt x="574" y="192"/>
                </a:cubicBezTo>
                <a:cubicBezTo>
                  <a:pt x="581" y="193"/>
                  <a:pt x="575" y="207"/>
                  <a:pt x="586" y="210"/>
                </a:cubicBezTo>
                <a:cubicBezTo>
                  <a:pt x="597" y="213"/>
                  <a:pt x="607" y="227"/>
                  <a:pt x="607" y="239"/>
                </a:cubicBezTo>
                <a:cubicBezTo>
                  <a:pt x="607" y="252"/>
                  <a:pt x="602" y="247"/>
                  <a:pt x="598" y="249"/>
                </a:cubicBezTo>
                <a:cubicBezTo>
                  <a:pt x="594" y="252"/>
                  <a:pt x="587" y="261"/>
                  <a:pt x="578" y="252"/>
                </a:cubicBezTo>
                <a:cubicBezTo>
                  <a:pt x="569" y="243"/>
                  <a:pt x="565" y="205"/>
                  <a:pt x="558" y="205"/>
                </a:cubicBezTo>
                <a:cubicBezTo>
                  <a:pt x="552" y="205"/>
                  <a:pt x="539" y="224"/>
                  <a:pt x="537" y="228"/>
                </a:cubicBezTo>
                <a:cubicBezTo>
                  <a:pt x="534" y="231"/>
                  <a:pt x="505" y="254"/>
                  <a:pt x="503" y="271"/>
                </a:cubicBezTo>
                <a:cubicBezTo>
                  <a:pt x="500" y="289"/>
                  <a:pt x="499" y="291"/>
                  <a:pt x="505" y="298"/>
                </a:cubicBezTo>
                <a:cubicBezTo>
                  <a:pt x="510" y="306"/>
                  <a:pt x="521" y="311"/>
                  <a:pt x="516" y="318"/>
                </a:cubicBezTo>
                <a:cubicBezTo>
                  <a:pt x="511" y="324"/>
                  <a:pt x="502" y="340"/>
                  <a:pt x="495" y="345"/>
                </a:cubicBezTo>
                <a:cubicBezTo>
                  <a:pt x="489" y="351"/>
                  <a:pt x="468" y="412"/>
                  <a:pt x="446" y="428"/>
                </a:cubicBezTo>
                <a:cubicBezTo>
                  <a:pt x="423" y="444"/>
                  <a:pt x="377" y="464"/>
                  <a:pt x="368" y="465"/>
                </a:cubicBezTo>
                <a:cubicBezTo>
                  <a:pt x="359" y="466"/>
                  <a:pt x="321" y="462"/>
                  <a:pt x="315" y="468"/>
                </a:cubicBezTo>
                <a:cubicBezTo>
                  <a:pt x="309" y="475"/>
                  <a:pt x="301" y="495"/>
                  <a:pt x="290" y="498"/>
                </a:cubicBezTo>
                <a:cubicBezTo>
                  <a:pt x="279" y="500"/>
                  <a:pt x="266" y="494"/>
                  <a:pt x="260" y="500"/>
                </a:cubicBezTo>
                <a:cubicBezTo>
                  <a:pt x="254" y="507"/>
                  <a:pt x="232" y="523"/>
                  <a:pt x="221" y="526"/>
                </a:cubicBezTo>
                <a:cubicBezTo>
                  <a:pt x="209" y="528"/>
                  <a:pt x="197" y="527"/>
                  <a:pt x="193" y="530"/>
                </a:cubicBezTo>
                <a:cubicBezTo>
                  <a:pt x="189" y="532"/>
                  <a:pt x="145" y="563"/>
                  <a:pt x="140" y="568"/>
                </a:cubicBezTo>
                <a:cubicBezTo>
                  <a:pt x="135" y="573"/>
                  <a:pt x="90" y="615"/>
                  <a:pt x="80" y="621"/>
                </a:cubicBezTo>
                <a:cubicBezTo>
                  <a:pt x="70" y="627"/>
                  <a:pt x="59" y="682"/>
                  <a:pt x="49" y="676"/>
                </a:cubicBezTo>
                <a:cubicBezTo>
                  <a:pt x="39" y="669"/>
                  <a:pt x="46" y="636"/>
                  <a:pt x="38" y="639"/>
                </a:cubicBezTo>
                <a:cubicBezTo>
                  <a:pt x="29" y="643"/>
                  <a:pt x="21" y="672"/>
                  <a:pt x="21" y="687"/>
                </a:cubicBezTo>
                <a:cubicBezTo>
                  <a:pt x="21" y="703"/>
                  <a:pt x="29" y="714"/>
                  <a:pt x="27" y="725"/>
                </a:cubicBezTo>
                <a:cubicBezTo>
                  <a:pt x="24" y="735"/>
                  <a:pt x="10" y="785"/>
                  <a:pt x="13" y="796"/>
                </a:cubicBezTo>
                <a:cubicBezTo>
                  <a:pt x="15" y="807"/>
                  <a:pt x="48" y="839"/>
                  <a:pt x="56" y="856"/>
                </a:cubicBezTo>
                <a:cubicBezTo>
                  <a:pt x="63" y="873"/>
                  <a:pt x="91" y="938"/>
                  <a:pt x="83" y="931"/>
                </a:cubicBezTo>
                <a:cubicBezTo>
                  <a:pt x="74" y="924"/>
                  <a:pt x="40" y="882"/>
                  <a:pt x="37" y="886"/>
                </a:cubicBezTo>
                <a:cubicBezTo>
                  <a:pt x="35" y="890"/>
                  <a:pt x="39" y="912"/>
                  <a:pt x="48" y="918"/>
                </a:cubicBezTo>
                <a:cubicBezTo>
                  <a:pt x="57" y="924"/>
                  <a:pt x="68" y="953"/>
                  <a:pt x="60" y="947"/>
                </a:cubicBezTo>
                <a:cubicBezTo>
                  <a:pt x="51" y="941"/>
                  <a:pt x="45" y="921"/>
                  <a:pt x="36" y="921"/>
                </a:cubicBezTo>
                <a:cubicBezTo>
                  <a:pt x="28" y="921"/>
                  <a:pt x="10" y="888"/>
                  <a:pt x="5" y="889"/>
                </a:cubicBezTo>
                <a:cubicBezTo>
                  <a:pt x="0" y="890"/>
                  <a:pt x="14" y="917"/>
                  <a:pt x="20" y="928"/>
                </a:cubicBezTo>
                <a:cubicBezTo>
                  <a:pt x="26" y="938"/>
                  <a:pt x="104" y="1015"/>
                  <a:pt x="104" y="1029"/>
                </a:cubicBezTo>
                <a:cubicBezTo>
                  <a:pt x="104" y="1044"/>
                  <a:pt x="111" y="1060"/>
                  <a:pt x="124" y="1072"/>
                </a:cubicBezTo>
                <a:cubicBezTo>
                  <a:pt x="136" y="1085"/>
                  <a:pt x="165" y="1122"/>
                  <a:pt x="165" y="1136"/>
                </a:cubicBezTo>
                <a:cubicBezTo>
                  <a:pt x="165" y="1149"/>
                  <a:pt x="180" y="1205"/>
                  <a:pt x="200" y="1236"/>
                </a:cubicBezTo>
                <a:cubicBezTo>
                  <a:pt x="221" y="1266"/>
                  <a:pt x="240" y="1278"/>
                  <a:pt x="232" y="1298"/>
                </a:cubicBezTo>
                <a:cubicBezTo>
                  <a:pt x="225" y="1318"/>
                  <a:pt x="218" y="1342"/>
                  <a:pt x="228" y="1363"/>
                </a:cubicBezTo>
                <a:cubicBezTo>
                  <a:pt x="238" y="1384"/>
                  <a:pt x="243" y="1392"/>
                  <a:pt x="233" y="1400"/>
                </a:cubicBezTo>
                <a:cubicBezTo>
                  <a:pt x="224" y="1408"/>
                  <a:pt x="202" y="1412"/>
                  <a:pt x="203" y="1418"/>
                </a:cubicBezTo>
                <a:cubicBezTo>
                  <a:pt x="204" y="1424"/>
                  <a:pt x="217" y="1472"/>
                  <a:pt x="225" y="1469"/>
                </a:cubicBezTo>
                <a:cubicBezTo>
                  <a:pt x="232" y="1466"/>
                  <a:pt x="243" y="1467"/>
                  <a:pt x="249" y="1472"/>
                </a:cubicBezTo>
                <a:cubicBezTo>
                  <a:pt x="255" y="1477"/>
                  <a:pt x="266" y="1488"/>
                  <a:pt x="274" y="1488"/>
                </a:cubicBezTo>
                <a:cubicBezTo>
                  <a:pt x="281" y="1488"/>
                  <a:pt x="303" y="1499"/>
                  <a:pt x="311" y="1499"/>
                </a:cubicBezTo>
                <a:cubicBezTo>
                  <a:pt x="318" y="1499"/>
                  <a:pt x="380" y="1488"/>
                  <a:pt x="389" y="1483"/>
                </a:cubicBezTo>
                <a:cubicBezTo>
                  <a:pt x="398" y="1477"/>
                  <a:pt x="424" y="1437"/>
                  <a:pt x="432" y="1439"/>
                </a:cubicBezTo>
                <a:cubicBezTo>
                  <a:pt x="440" y="1440"/>
                  <a:pt x="447" y="1445"/>
                  <a:pt x="454" y="1436"/>
                </a:cubicBezTo>
                <a:cubicBezTo>
                  <a:pt x="461" y="1427"/>
                  <a:pt x="456" y="1411"/>
                  <a:pt x="464" y="1406"/>
                </a:cubicBezTo>
                <a:cubicBezTo>
                  <a:pt x="473" y="1401"/>
                  <a:pt x="504" y="1398"/>
                  <a:pt x="513" y="1393"/>
                </a:cubicBezTo>
                <a:cubicBezTo>
                  <a:pt x="522" y="1388"/>
                  <a:pt x="587" y="1382"/>
                  <a:pt x="596" y="1382"/>
                </a:cubicBezTo>
                <a:cubicBezTo>
                  <a:pt x="606" y="1382"/>
                  <a:pt x="603" y="1391"/>
                  <a:pt x="616" y="1387"/>
                </a:cubicBezTo>
                <a:cubicBezTo>
                  <a:pt x="628" y="1382"/>
                  <a:pt x="659" y="1393"/>
                  <a:pt x="661" y="1388"/>
                </a:cubicBezTo>
                <a:cubicBezTo>
                  <a:pt x="664" y="1383"/>
                  <a:pt x="664" y="1381"/>
                  <a:pt x="672" y="1379"/>
                </a:cubicBezTo>
                <a:cubicBezTo>
                  <a:pt x="681" y="1376"/>
                  <a:pt x="693" y="1363"/>
                  <a:pt x="703" y="1335"/>
                </a:cubicBezTo>
                <a:cubicBezTo>
                  <a:pt x="713" y="1307"/>
                  <a:pt x="716" y="1314"/>
                  <a:pt x="729" y="1308"/>
                </a:cubicBezTo>
                <a:cubicBezTo>
                  <a:pt x="741" y="1302"/>
                  <a:pt x="793" y="1261"/>
                  <a:pt x="804" y="1261"/>
                </a:cubicBezTo>
                <a:cubicBezTo>
                  <a:pt x="815" y="1261"/>
                  <a:pt x="912" y="1252"/>
                  <a:pt x="929" y="1239"/>
                </a:cubicBezTo>
                <a:cubicBezTo>
                  <a:pt x="946" y="1227"/>
                  <a:pt x="958" y="1219"/>
                  <a:pt x="970" y="1215"/>
                </a:cubicBezTo>
                <a:cubicBezTo>
                  <a:pt x="974" y="1213"/>
                  <a:pt x="979" y="1212"/>
                  <a:pt x="984" y="1210"/>
                </a:cubicBezTo>
                <a:cubicBezTo>
                  <a:pt x="948" y="80"/>
                  <a:pt x="948" y="80"/>
                  <a:pt x="948" y="80"/>
                </a:cubicBezTo>
                <a:cubicBezTo>
                  <a:pt x="935" y="77"/>
                  <a:pt x="920" y="74"/>
                  <a:pt x="915" y="7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3868738" y="3090863"/>
            <a:ext cx="2062162" cy="2455862"/>
          </a:xfrm>
          <a:custGeom>
            <a:avLst/>
            <a:gdLst>
              <a:gd name="T0" fmla="*/ 12 w 713"/>
              <a:gd name="T1" fmla="*/ 397 h 850"/>
              <a:gd name="T2" fmla="*/ 100 w 713"/>
              <a:gd name="T3" fmla="*/ 389 h 850"/>
              <a:gd name="T4" fmla="*/ 191 w 713"/>
              <a:gd name="T5" fmla="*/ 417 h 850"/>
              <a:gd name="T6" fmla="*/ 242 w 713"/>
              <a:gd name="T7" fmla="*/ 435 h 850"/>
              <a:gd name="T8" fmla="*/ 288 w 713"/>
              <a:gd name="T9" fmla="*/ 462 h 850"/>
              <a:gd name="T10" fmla="*/ 313 w 713"/>
              <a:gd name="T11" fmla="*/ 506 h 850"/>
              <a:gd name="T12" fmla="*/ 352 w 713"/>
              <a:gd name="T13" fmla="*/ 559 h 850"/>
              <a:gd name="T14" fmla="*/ 376 w 713"/>
              <a:gd name="T15" fmla="*/ 612 h 850"/>
              <a:gd name="T16" fmla="*/ 398 w 713"/>
              <a:gd name="T17" fmla="*/ 584 h 850"/>
              <a:gd name="T18" fmla="*/ 472 w 713"/>
              <a:gd name="T19" fmla="*/ 515 h 850"/>
              <a:gd name="T20" fmla="*/ 498 w 713"/>
              <a:gd name="T21" fmla="*/ 463 h 850"/>
              <a:gd name="T22" fmla="*/ 500 w 713"/>
              <a:gd name="T23" fmla="*/ 515 h 850"/>
              <a:gd name="T24" fmla="*/ 479 w 713"/>
              <a:gd name="T25" fmla="*/ 574 h 850"/>
              <a:gd name="T26" fmla="*/ 445 w 713"/>
              <a:gd name="T27" fmla="*/ 624 h 850"/>
              <a:gd name="T28" fmla="*/ 462 w 713"/>
              <a:gd name="T29" fmla="*/ 637 h 850"/>
              <a:gd name="T30" fmla="*/ 499 w 713"/>
              <a:gd name="T31" fmla="*/ 594 h 850"/>
              <a:gd name="T32" fmla="*/ 526 w 713"/>
              <a:gd name="T33" fmla="*/ 607 h 850"/>
              <a:gd name="T34" fmla="*/ 513 w 713"/>
              <a:gd name="T35" fmla="*/ 661 h 850"/>
              <a:gd name="T36" fmla="*/ 568 w 713"/>
              <a:gd name="T37" fmla="*/ 658 h 850"/>
              <a:gd name="T38" fmla="*/ 595 w 713"/>
              <a:gd name="T39" fmla="*/ 755 h 850"/>
              <a:gd name="T40" fmla="*/ 627 w 713"/>
              <a:gd name="T41" fmla="*/ 836 h 850"/>
              <a:gd name="T42" fmla="*/ 662 w 713"/>
              <a:gd name="T43" fmla="*/ 850 h 850"/>
              <a:gd name="T44" fmla="*/ 0 w 713"/>
              <a:gd name="T45" fmla="*/ 8 h 850"/>
              <a:gd name="T46" fmla="*/ 497 w 713"/>
              <a:gd name="T47" fmla="*/ 407 h 850"/>
              <a:gd name="T48" fmla="*/ 488 w 713"/>
              <a:gd name="T49" fmla="*/ 363 h 850"/>
              <a:gd name="T50" fmla="*/ 498 w 713"/>
              <a:gd name="T51" fmla="*/ 348 h 850"/>
              <a:gd name="T52" fmla="*/ 474 w 713"/>
              <a:gd name="T53" fmla="*/ 306 h 850"/>
              <a:gd name="T54" fmla="*/ 488 w 713"/>
              <a:gd name="T55" fmla="*/ 308 h 850"/>
              <a:gd name="T56" fmla="*/ 513 w 713"/>
              <a:gd name="T57" fmla="*/ 331 h 850"/>
              <a:gd name="T58" fmla="*/ 513 w 713"/>
              <a:gd name="T59" fmla="*/ 388 h 850"/>
              <a:gd name="T60" fmla="*/ 509 w 713"/>
              <a:gd name="T61" fmla="*/ 226 h 850"/>
              <a:gd name="T62" fmla="*/ 471 w 713"/>
              <a:gd name="T63" fmla="*/ 245 h 850"/>
              <a:gd name="T64" fmla="*/ 499 w 713"/>
              <a:gd name="T65" fmla="*/ 217 h 850"/>
              <a:gd name="T66" fmla="*/ 461 w 713"/>
              <a:gd name="T67" fmla="*/ 213 h 850"/>
              <a:gd name="T68" fmla="*/ 470 w 713"/>
              <a:gd name="T69" fmla="*/ 175 h 850"/>
              <a:gd name="T70" fmla="*/ 495 w 713"/>
              <a:gd name="T71" fmla="*/ 148 h 850"/>
              <a:gd name="T72" fmla="*/ 520 w 713"/>
              <a:gd name="T73" fmla="*/ 175 h 850"/>
              <a:gd name="T74" fmla="*/ 523 w 713"/>
              <a:gd name="T75" fmla="*/ 2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3" h="850">
                <a:moveTo>
                  <a:pt x="0" y="8"/>
                </a:moveTo>
                <a:cubicBezTo>
                  <a:pt x="12" y="397"/>
                  <a:pt x="12" y="397"/>
                  <a:pt x="12" y="397"/>
                </a:cubicBezTo>
                <a:cubicBezTo>
                  <a:pt x="23" y="395"/>
                  <a:pt x="35" y="392"/>
                  <a:pt x="49" y="392"/>
                </a:cubicBezTo>
                <a:cubicBezTo>
                  <a:pt x="69" y="392"/>
                  <a:pt x="91" y="392"/>
                  <a:pt x="100" y="389"/>
                </a:cubicBezTo>
                <a:cubicBezTo>
                  <a:pt x="109" y="386"/>
                  <a:pt x="120" y="380"/>
                  <a:pt x="132" y="384"/>
                </a:cubicBezTo>
                <a:cubicBezTo>
                  <a:pt x="144" y="388"/>
                  <a:pt x="182" y="417"/>
                  <a:pt x="191" y="417"/>
                </a:cubicBezTo>
                <a:cubicBezTo>
                  <a:pt x="200" y="417"/>
                  <a:pt x="215" y="415"/>
                  <a:pt x="221" y="419"/>
                </a:cubicBezTo>
                <a:cubicBezTo>
                  <a:pt x="227" y="422"/>
                  <a:pt x="225" y="434"/>
                  <a:pt x="242" y="435"/>
                </a:cubicBezTo>
                <a:cubicBezTo>
                  <a:pt x="259" y="435"/>
                  <a:pt x="266" y="430"/>
                  <a:pt x="279" y="441"/>
                </a:cubicBezTo>
                <a:cubicBezTo>
                  <a:pt x="291" y="452"/>
                  <a:pt x="296" y="453"/>
                  <a:pt x="288" y="462"/>
                </a:cubicBezTo>
                <a:cubicBezTo>
                  <a:pt x="280" y="472"/>
                  <a:pt x="279" y="478"/>
                  <a:pt x="291" y="485"/>
                </a:cubicBezTo>
                <a:cubicBezTo>
                  <a:pt x="304" y="493"/>
                  <a:pt x="305" y="505"/>
                  <a:pt x="313" y="506"/>
                </a:cubicBezTo>
                <a:cubicBezTo>
                  <a:pt x="322" y="507"/>
                  <a:pt x="323" y="526"/>
                  <a:pt x="332" y="534"/>
                </a:cubicBezTo>
                <a:cubicBezTo>
                  <a:pt x="341" y="542"/>
                  <a:pt x="351" y="554"/>
                  <a:pt x="352" y="559"/>
                </a:cubicBezTo>
                <a:cubicBezTo>
                  <a:pt x="353" y="564"/>
                  <a:pt x="360" y="571"/>
                  <a:pt x="360" y="582"/>
                </a:cubicBezTo>
                <a:cubicBezTo>
                  <a:pt x="360" y="593"/>
                  <a:pt x="369" y="610"/>
                  <a:pt x="376" y="612"/>
                </a:cubicBezTo>
                <a:cubicBezTo>
                  <a:pt x="382" y="615"/>
                  <a:pt x="392" y="622"/>
                  <a:pt x="392" y="610"/>
                </a:cubicBezTo>
                <a:cubicBezTo>
                  <a:pt x="392" y="598"/>
                  <a:pt x="387" y="591"/>
                  <a:pt x="398" y="584"/>
                </a:cubicBezTo>
                <a:cubicBezTo>
                  <a:pt x="408" y="578"/>
                  <a:pt x="408" y="557"/>
                  <a:pt x="422" y="550"/>
                </a:cubicBezTo>
                <a:cubicBezTo>
                  <a:pt x="436" y="543"/>
                  <a:pt x="465" y="526"/>
                  <a:pt x="472" y="515"/>
                </a:cubicBezTo>
                <a:cubicBezTo>
                  <a:pt x="478" y="505"/>
                  <a:pt x="488" y="493"/>
                  <a:pt x="492" y="483"/>
                </a:cubicBezTo>
                <a:cubicBezTo>
                  <a:pt x="496" y="472"/>
                  <a:pt x="495" y="457"/>
                  <a:pt x="498" y="463"/>
                </a:cubicBezTo>
                <a:cubicBezTo>
                  <a:pt x="500" y="469"/>
                  <a:pt x="507" y="487"/>
                  <a:pt x="502" y="492"/>
                </a:cubicBezTo>
                <a:cubicBezTo>
                  <a:pt x="497" y="497"/>
                  <a:pt x="497" y="512"/>
                  <a:pt x="500" y="515"/>
                </a:cubicBezTo>
                <a:cubicBezTo>
                  <a:pt x="504" y="517"/>
                  <a:pt x="504" y="526"/>
                  <a:pt x="495" y="533"/>
                </a:cubicBezTo>
                <a:cubicBezTo>
                  <a:pt x="486" y="540"/>
                  <a:pt x="483" y="556"/>
                  <a:pt x="479" y="574"/>
                </a:cubicBezTo>
                <a:cubicBezTo>
                  <a:pt x="475" y="593"/>
                  <a:pt x="477" y="619"/>
                  <a:pt x="465" y="619"/>
                </a:cubicBezTo>
                <a:cubicBezTo>
                  <a:pt x="453" y="619"/>
                  <a:pt x="450" y="618"/>
                  <a:pt x="445" y="624"/>
                </a:cubicBezTo>
                <a:cubicBezTo>
                  <a:pt x="440" y="630"/>
                  <a:pt x="433" y="645"/>
                  <a:pt x="440" y="645"/>
                </a:cubicBezTo>
                <a:cubicBezTo>
                  <a:pt x="446" y="645"/>
                  <a:pt x="455" y="643"/>
                  <a:pt x="462" y="637"/>
                </a:cubicBezTo>
                <a:cubicBezTo>
                  <a:pt x="468" y="631"/>
                  <a:pt x="484" y="640"/>
                  <a:pt x="486" y="636"/>
                </a:cubicBezTo>
                <a:cubicBezTo>
                  <a:pt x="488" y="632"/>
                  <a:pt x="494" y="606"/>
                  <a:pt x="499" y="594"/>
                </a:cubicBezTo>
                <a:cubicBezTo>
                  <a:pt x="503" y="582"/>
                  <a:pt x="501" y="563"/>
                  <a:pt x="510" y="574"/>
                </a:cubicBezTo>
                <a:cubicBezTo>
                  <a:pt x="518" y="586"/>
                  <a:pt x="520" y="605"/>
                  <a:pt x="526" y="607"/>
                </a:cubicBezTo>
                <a:cubicBezTo>
                  <a:pt x="532" y="610"/>
                  <a:pt x="543" y="622"/>
                  <a:pt x="536" y="628"/>
                </a:cubicBezTo>
                <a:cubicBezTo>
                  <a:pt x="530" y="634"/>
                  <a:pt x="512" y="652"/>
                  <a:pt x="513" y="661"/>
                </a:cubicBezTo>
                <a:cubicBezTo>
                  <a:pt x="514" y="670"/>
                  <a:pt x="527" y="667"/>
                  <a:pt x="535" y="665"/>
                </a:cubicBezTo>
                <a:cubicBezTo>
                  <a:pt x="542" y="662"/>
                  <a:pt x="573" y="653"/>
                  <a:pt x="568" y="658"/>
                </a:cubicBezTo>
                <a:cubicBezTo>
                  <a:pt x="564" y="663"/>
                  <a:pt x="560" y="669"/>
                  <a:pt x="566" y="676"/>
                </a:cubicBezTo>
                <a:cubicBezTo>
                  <a:pt x="572" y="684"/>
                  <a:pt x="601" y="741"/>
                  <a:pt x="595" y="755"/>
                </a:cubicBezTo>
                <a:cubicBezTo>
                  <a:pt x="590" y="768"/>
                  <a:pt x="587" y="782"/>
                  <a:pt x="598" y="793"/>
                </a:cubicBezTo>
                <a:cubicBezTo>
                  <a:pt x="609" y="804"/>
                  <a:pt x="625" y="830"/>
                  <a:pt x="627" y="836"/>
                </a:cubicBezTo>
                <a:cubicBezTo>
                  <a:pt x="628" y="843"/>
                  <a:pt x="649" y="841"/>
                  <a:pt x="659" y="848"/>
                </a:cubicBezTo>
                <a:cubicBezTo>
                  <a:pt x="660" y="849"/>
                  <a:pt x="661" y="849"/>
                  <a:pt x="662" y="850"/>
                </a:cubicBezTo>
                <a:cubicBezTo>
                  <a:pt x="713" y="19"/>
                  <a:pt x="713" y="19"/>
                  <a:pt x="713" y="19"/>
                </a:cubicBezTo>
                <a:cubicBezTo>
                  <a:pt x="335" y="0"/>
                  <a:pt x="89" y="5"/>
                  <a:pt x="0" y="8"/>
                </a:cubicBezTo>
                <a:close/>
                <a:moveTo>
                  <a:pt x="513" y="388"/>
                </a:moveTo>
                <a:cubicBezTo>
                  <a:pt x="505" y="393"/>
                  <a:pt x="501" y="407"/>
                  <a:pt x="497" y="407"/>
                </a:cubicBezTo>
                <a:cubicBezTo>
                  <a:pt x="494" y="406"/>
                  <a:pt x="498" y="387"/>
                  <a:pt x="501" y="379"/>
                </a:cubicBezTo>
                <a:cubicBezTo>
                  <a:pt x="504" y="372"/>
                  <a:pt x="496" y="365"/>
                  <a:pt x="488" y="363"/>
                </a:cubicBezTo>
                <a:cubicBezTo>
                  <a:pt x="481" y="360"/>
                  <a:pt x="493" y="356"/>
                  <a:pt x="495" y="356"/>
                </a:cubicBezTo>
                <a:cubicBezTo>
                  <a:pt x="497" y="356"/>
                  <a:pt x="501" y="352"/>
                  <a:pt x="498" y="348"/>
                </a:cubicBezTo>
                <a:cubicBezTo>
                  <a:pt x="495" y="344"/>
                  <a:pt x="488" y="337"/>
                  <a:pt x="488" y="330"/>
                </a:cubicBezTo>
                <a:cubicBezTo>
                  <a:pt x="488" y="323"/>
                  <a:pt x="479" y="312"/>
                  <a:pt x="474" y="306"/>
                </a:cubicBezTo>
                <a:cubicBezTo>
                  <a:pt x="469" y="299"/>
                  <a:pt x="473" y="292"/>
                  <a:pt x="479" y="292"/>
                </a:cubicBezTo>
                <a:cubicBezTo>
                  <a:pt x="485" y="292"/>
                  <a:pt x="485" y="300"/>
                  <a:pt x="488" y="308"/>
                </a:cubicBezTo>
                <a:cubicBezTo>
                  <a:pt x="490" y="313"/>
                  <a:pt x="493" y="310"/>
                  <a:pt x="496" y="309"/>
                </a:cubicBezTo>
                <a:cubicBezTo>
                  <a:pt x="499" y="309"/>
                  <a:pt x="507" y="320"/>
                  <a:pt x="513" y="331"/>
                </a:cubicBezTo>
                <a:cubicBezTo>
                  <a:pt x="519" y="342"/>
                  <a:pt x="518" y="348"/>
                  <a:pt x="521" y="361"/>
                </a:cubicBezTo>
                <a:cubicBezTo>
                  <a:pt x="524" y="374"/>
                  <a:pt x="521" y="384"/>
                  <a:pt x="513" y="388"/>
                </a:cubicBezTo>
                <a:close/>
                <a:moveTo>
                  <a:pt x="523" y="221"/>
                </a:moveTo>
                <a:cubicBezTo>
                  <a:pt x="521" y="226"/>
                  <a:pt x="513" y="221"/>
                  <a:pt x="509" y="226"/>
                </a:cubicBezTo>
                <a:cubicBezTo>
                  <a:pt x="505" y="230"/>
                  <a:pt x="493" y="245"/>
                  <a:pt x="489" y="246"/>
                </a:cubicBezTo>
                <a:cubicBezTo>
                  <a:pt x="485" y="247"/>
                  <a:pt x="474" y="251"/>
                  <a:pt x="471" y="245"/>
                </a:cubicBezTo>
                <a:cubicBezTo>
                  <a:pt x="469" y="240"/>
                  <a:pt x="465" y="233"/>
                  <a:pt x="470" y="232"/>
                </a:cubicBezTo>
                <a:cubicBezTo>
                  <a:pt x="475" y="231"/>
                  <a:pt x="509" y="229"/>
                  <a:pt x="499" y="217"/>
                </a:cubicBezTo>
                <a:cubicBezTo>
                  <a:pt x="493" y="210"/>
                  <a:pt x="483" y="197"/>
                  <a:pt x="480" y="200"/>
                </a:cubicBezTo>
                <a:cubicBezTo>
                  <a:pt x="478" y="202"/>
                  <a:pt x="464" y="221"/>
                  <a:pt x="461" y="213"/>
                </a:cubicBezTo>
                <a:cubicBezTo>
                  <a:pt x="457" y="204"/>
                  <a:pt x="456" y="186"/>
                  <a:pt x="461" y="182"/>
                </a:cubicBezTo>
                <a:cubicBezTo>
                  <a:pt x="465" y="178"/>
                  <a:pt x="473" y="181"/>
                  <a:pt x="470" y="175"/>
                </a:cubicBezTo>
                <a:cubicBezTo>
                  <a:pt x="467" y="168"/>
                  <a:pt x="453" y="142"/>
                  <a:pt x="460" y="141"/>
                </a:cubicBezTo>
                <a:cubicBezTo>
                  <a:pt x="466" y="140"/>
                  <a:pt x="492" y="142"/>
                  <a:pt x="495" y="148"/>
                </a:cubicBezTo>
                <a:cubicBezTo>
                  <a:pt x="499" y="154"/>
                  <a:pt x="501" y="167"/>
                  <a:pt x="505" y="167"/>
                </a:cubicBezTo>
                <a:cubicBezTo>
                  <a:pt x="509" y="167"/>
                  <a:pt x="524" y="172"/>
                  <a:pt x="520" y="175"/>
                </a:cubicBezTo>
                <a:cubicBezTo>
                  <a:pt x="517" y="178"/>
                  <a:pt x="501" y="187"/>
                  <a:pt x="506" y="196"/>
                </a:cubicBezTo>
                <a:cubicBezTo>
                  <a:pt x="511" y="204"/>
                  <a:pt x="524" y="217"/>
                  <a:pt x="523" y="22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5422900" y="152400"/>
            <a:ext cx="2598738" cy="3779838"/>
          </a:xfrm>
          <a:custGeom>
            <a:avLst/>
            <a:gdLst>
              <a:gd name="T0" fmla="*/ 660 w 899"/>
              <a:gd name="T1" fmla="*/ 1274 h 1308"/>
              <a:gd name="T2" fmla="*/ 712 w 899"/>
              <a:gd name="T3" fmla="*/ 1277 h 1308"/>
              <a:gd name="T4" fmla="*/ 759 w 899"/>
              <a:gd name="T5" fmla="*/ 1307 h 1308"/>
              <a:gd name="T6" fmla="*/ 804 w 899"/>
              <a:gd name="T7" fmla="*/ 1286 h 1308"/>
              <a:gd name="T8" fmla="*/ 895 w 899"/>
              <a:gd name="T9" fmla="*/ 1264 h 1308"/>
              <a:gd name="T10" fmla="*/ 887 w 899"/>
              <a:gd name="T11" fmla="*/ 1209 h 1308"/>
              <a:gd name="T12" fmla="*/ 884 w 899"/>
              <a:gd name="T13" fmla="*/ 1152 h 1308"/>
              <a:gd name="T14" fmla="*/ 886 w 899"/>
              <a:gd name="T15" fmla="*/ 1081 h 1308"/>
              <a:gd name="T16" fmla="*/ 845 w 899"/>
              <a:gd name="T17" fmla="*/ 1009 h 1308"/>
              <a:gd name="T18" fmla="*/ 806 w 899"/>
              <a:gd name="T19" fmla="*/ 956 h 1308"/>
              <a:gd name="T20" fmla="*/ 784 w 899"/>
              <a:gd name="T21" fmla="*/ 916 h 1308"/>
              <a:gd name="T22" fmla="*/ 774 w 899"/>
              <a:gd name="T23" fmla="*/ 853 h 1308"/>
              <a:gd name="T24" fmla="*/ 754 w 899"/>
              <a:gd name="T25" fmla="*/ 860 h 1308"/>
              <a:gd name="T26" fmla="*/ 733 w 899"/>
              <a:gd name="T27" fmla="*/ 862 h 1308"/>
              <a:gd name="T28" fmla="*/ 715 w 899"/>
              <a:gd name="T29" fmla="*/ 800 h 1308"/>
              <a:gd name="T30" fmla="*/ 676 w 899"/>
              <a:gd name="T31" fmla="*/ 724 h 1308"/>
              <a:gd name="T32" fmla="*/ 656 w 899"/>
              <a:gd name="T33" fmla="*/ 692 h 1308"/>
              <a:gd name="T34" fmla="*/ 613 w 899"/>
              <a:gd name="T35" fmla="*/ 654 h 1308"/>
              <a:gd name="T36" fmla="*/ 584 w 899"/>
              <a:gd name="T37" fmla="*/ 630 h 1308"/>
              <a:gd name="T38" fmla="*/ 556 w 899"/>
              <a:gd name="T39" fmla="*/ 610 h 1308"/>
              <a:gd name="T40" fmla="*/ 535 w 899"/>
              <a:gd name="T41" fmla="*/ 547 h 1308"/>
              <a:gd name="T42" fmla="*/ 533 w 899"/>
              <a:gd name="T43" fmla="*/ 494 h 1308"/>
              <a:gd name="T44" fmla="*/ 496 w 899"/>
              <a:gd name="T45" fmla="*/ 408 h 1308"/>
              <a:gd name="T46" fmla="*/ 488 w 899"/>
              <a:gd name="T47" fmla="*/ 347 h 1308"/>
              <a:gd name="T48" fmla="*/ 478 w 899"/>
              <a:gd name="T49" fmla="*/ 298 h 1308"/>
              <a:gd name="T50" fmla="*/ 451 w 899"/>
              <a:gd name="T51" fmla="*/ 264 h 1308"/>
              <a:gd name="T52" fmla="*/ 426 w 899"/>
              <a:gd name="T53" fmla="*/ 266 h 1308"/>
              <a:gd name="T54" fmla="*/ 397 w 899"/>
              <a:gd name="T55" fmla="*/ 251 h 1308"/>
              <a:gd name="T56" fmla="*/ 389 w 899"/>
              <a:gd name="T57" fmla="*/ 174 h 1308"/>
              <a:gd name="T58" fmla="*/ 377 w 899"/>
              <a:gd name="T59" fmla="*/ 133 h 1308"/>
              <a:gd name="T60" fmla="*/ 373 w 899"/>
              <a:gd name="T61" fmla="*/ 101 h 1308"/>
              <a:gd name="T62" fmla="*/ 347 w 899"/>
              <a:gd name="T63" fmla="*/ 31 h 1308"/>
              <a:gd name="T64" fmla="*/ 314 w 899"/>
              <a:gd name="T65" fmla="*/ 27 h 1308"/>
              <a:gd name="T66" fmla="*/ 277 w 899"/>
              <a:gd name="T67" fmla="*/ 111 h 1308"/>
              <a:gd name="T68" fmla="*/ 272 w 899"/>
              <a:gd name="T69" fmla="*/ 160 h 1308"/>
              <a:gd name="T70" fmla="*/ 255 w 899"/>
              <a:gd name="T71" fmla="*/ 248 h 1308"/>
              <a:gd name="T72" fmla="*/ 254 w 899"/>
              <a:gd name="T73" fmla="*/ 320 h 1308"/>
              <a:gd name="T74" fmla="*/ 229 w 899"/>
              <a:gd name="T75" fmla="*/ 399 h 1308"/>
              <a:gd name="T76" fmla="*/ 180 w 899"/>
              <a:gd name="T77" fmla="*/ 468 h 1308"/>
              <a:gd name="T78" fmla="*/ 90 w 899"/>
              <a:gd name="T79" fmla="*/ 449 h 1308"/>
              <a:gd name="T80" fmla="*/ 23 w 899"/>
              <a:gd name="T81" fmla="*/ 405 h 1308"/>
              <a:gd name="T82" fmla="*/ 176 w 899"/>
              <a:gd name="T83" fmla="*/ 1036 h 1308"/>
              <a:gd name="T84" fmla="*/ 616 w 899"/>
              <a:gd name="T85" fmla="*/ 128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9" h="1308">
                <a:moveTo>
                  <a:pt x="645" y="1270"/>
                </a:moveTo>
                <a:cubicBezTo>
                  <a:pt x="654" y="1274"/>
                  <a:pt x="655" y="1277"/>
                  <a:pt x="660" y="1274"/>
                </a:cubicBezTo>
                <a:cubicBezTo>
                  <a:pt x="665" y="1270"/>
                  <a:pt x="672" y="1261"/>
                  <a:pt x="679" y="1264"/>
                </a:cubicBezTo>
                <a:cubicBezTo>
                  <a:pt x="686" y="1266"/>
                  <a:pt x="707" y="1280"/>
                  <a:pt x="712" y="1277"/>
                </a:cubicBezTo>
                <a:cubicBezTo>
                  <a:pt x="717" y="1275"/>
                  <a:pt x="729" y="1270"/>
                  <a:pt x="733" y="1274"/>
                </a:cubicBezTo>
                <a:cubicBezTo>
                  <a:pt x="738" y="1278"/>
                  <a:pt x="755" y="1308"/>
                  <a:pt x="759" y="1307"/>
                </a:cubicBezTo>
                <a:cubicBezTo>
                  <a:pt x="762" y="1306"/>
                  <a:pt x="779" y="1296"/>
                  <a:pt x="785" y="1294"/>
                </a:cubicBezTo>
                <a:cubicBezTo>
                  <a:pt x="791" y="1292"/>
                  <a:pt x="802" y="1293"/>
                  <a:pt x="804" y="1286"/>
                </a:cubicBezTo>
                <a:cubicBezTo>
                  <a:pt x="806" y="1279"/>
                  <a:pt x="813" y="1266"/>
                  <a:pt x="828" y="1264"/>
                </a:cubicBezTo>
                <a:cubicBezTo>
                  <a:pt x="840" y="1262"/>
                  <a:pt x="876" y="1264"/>
                  <a:pt x="895" y="1264"/>
                </a:cubicBezTo>
                <a:cubicBezTo>
                  <a:pt x="895" y="1254"/>
                  <a:pt x="895" y="1245"/>
                  <a:pt x="895" y="1241"/>
                </a:cubicBezTo>
                <a:cubicBezTo>
                  <a:pt x="893" y="1229"/>
                  <a:pt x="887" y="1217"/>
                  <a:pt x="887" y="1209"/>
                </a:cubicBezTo>
                <a:cubicBezTo>
                  <a:pt x="887" y="1201"/>
                  <a:pt x="891" y="1185"/>
                  <a:pt x="890" y="1180"/>
                </a:cubicBezTo>
                <a:cubicBezTo>
                  <a:pt x="888" y="1174"/>
                  <a:pt x="883" y="1165"/>
                  <a:pt x="884" y="1152"/>
                </a:cubicBezTo>
                <a:cubicBezTo>
                  <a:pt x="885" y="1138"/>
                  <a:pt x="899" y="1124"/>
                  <a:pt x="898" y="1118"/>
                </a:cubicBezTo>
                <a:cubicBezTo>
                  <a:pt x="897" y="1112"/>
                  <a:pt x="886" y="1093"/>
                  <a:pt x="886" y="1081"/>
                </a:cubicBezTo>
                <a:cubicBezTo>
                  <a:pt x="886" y="1069"/>
                  <a:pt x="873" y="1064"/>
                  <a:pt x="870" y="1052"/>
                </a:cubicBezTo>
                <a:cubicBezTo>
                  <a:pt x="868" y="1041"/>
                  <a:pt x="854" y="1022"/>
                  <a:pt x="845" y="1009"/>
                </a:cubicBezTo>
                <a:cubicBezTo>
                  <a:pt x="837" y="997"/>
                  <a:pt x="828" y="983"/>
                  <a:pt x="821" y="977"/>
                </a:cubicBezTo>
                <a:cubicBezTo>
                  <a:pt x="813" y="971"/>
                  <a:pt x="806" y="967"/>
                  <a:pt x="806" y="956"/>
                </a:cubicBezTo>
                <a:cubicBezTo>
                  <a:pt x="806" y="945"/>
                  <a:pt x="796" y="933"/>
                  <a:pt x="791" y="933"/>
                </a:cubicBezTo>
                <a:cubicBezTo>
                  <a:pt x="786" y="933"/>
                  <a:pt x="783" y="929"/>
                  <a:pt x="784" y="916"/>
                </a:cubicBezTo>
                <a:cubicBezTo>
                  <a:pt x="784" y="903"/>
                  <a:pt x="790" y="902"/>
                  <a:pt x="789" y="890"/>
                </a:cubicBezTo>
                <a:cubicBezTo>
                  <a:pt x="788" y="878"/>
                  <a:pt x="779" y="853"/>
                  <a:pt x="774" y="853"/>
                </a:cubicBezTo>
                <a:cubicBezTo>
                  <a:pt x="769" y="853"/>
                  <a:pt x="777" y="870"/>
                  <a:pt x="773" y="870"/>
                </a:cubicBezTo>
                <a:cubicBezTo>
                  <a:pt x="768" y="870"/>
                  <a:pt x="758" y="862"/>
                  <a:pt x="754" y="860"/>
                </a:cubicBezTo>
                <a:cubicBezTo>
                  <a:pt x="751" y="859"/>
                  <a:pt x="747" y="840"/>
                  <a:pt x="738" y="842"/>
                </a:cubicBezTo>
                <a:cubicBezTo>
                  <a:pt x="729" y="843"/>
                  <a:pt x="737" y="865"/>
                  <a:pt x="733" y="862"/>
                </a:cubicBezTo>
                <a:cubicBezTo>
                  <a:pt x="729" y="859"/>
                  <a:pt x="714" y="846"/>
                  <a:pt x="714" y="842"/>
                </a:cubicBezTo>
                <a:cubicBezTo>
                  <a:pt x="714" y="838"/>
                  <a:pt x="717" y="808"/>
                  <a:pt x="715" y="800"/>
                </a:cubicBezTo>
                <a:cubicBezTo>
                  <a:pt x="714" y="791"/>
                  <a:pt x="707" y="768"/>
                  <a:pt x="700" y="761"/>
                </a:cubicBezTo>
                <a:cubicBezTo>
                  <a:pt x="694" y="753"/>
                  <a:pt x="672" y="731"/>
                  <a:pt x="676" y="724"/>
                </a:cubicBezTo>
                <a:cubicBezTo>
                  <a:pt x="679" y="717"/>
                  <a:pt x="683" y="712"/>
                  <a:pt x="675" y="704"/>
                </a:cubicBezTo>
                <a:cubicBezTo>
                  <a:pt x="667" y="695"/>
                  <a:pt x="662" y="699"/>
                  <a:pt x="656" y="692"/>
                </a:cubicBezTo>
                <a:cubicBezTo>
                  <a:pt x="651" y="684"/>
                  <a:pt x="636" y="673"/>
                  <a:pt x="631" y="667"/>
                </a:cubicBezTo>
                <a:cubicBezTo>
                  <a:pt x="626" y="662"/>
                  <a:pt x="614" y="662"/>
                  <a:pt x="613" y="654"/>
                </a:cubicBezTo>
                <a:cubicBezTo>
                  <a:pt x="611" y="646"/>
                  <a:pt x="614" y="635"/>
                  <a:pt x="608" y="635"/>
                </a:cubicBezTo>
                <a:cubicBezTo>
                  <a:pt x="601" y="635"/>
                  <a:pt x="589" y="637"/>
                  <a:pt x="584" y="630"/>
                </a:cubicBezTo>
                <a:cubicBezTo>
                  <a:pt x="579" y="624"/>
                  <a:pt x="578" y="619"/>
                  <a:pt x="574" y="619"/>
                </a:cubicBezTo>
                <a:cubicBezTo>
                  <a:pt x="570" y="619"/>
                  <a:pt x="560" y="615"/>
                  <a:pt x="556" y="610"/>
                </a:cubicBezTo>
                <a:cubicBezTo>
                  <a:pt x="553" y="605"/>
                  <a:pt x="539" y="599"/>
                  <a:pt x="539" y="584"/>
                </a:cubicBezTo>
                <a:cubicBezTo>
                  <a:pt x="540" y="569"/>
                  <a:pt x="544" y="552"/>
                  <a:pt x="535" y="547"/>
                </a:cubicBezTo>
                <a:cubicBezTo>
                  <a:pt x="526" y="542"/>
                  <a:pt x="524" y="538"/>
                  <a:pt x="526" y="532"/>
                </a:cubicBezTo>
                <a:cubicBezTo>
                  <a:pt x="528" y="526"/>
                  <a:pt x="533" y="503"/>
                  <a:pt x="533" y="494"/>
                </a:cubicBezTo>
                <a:cubicBezTo>
                  <a:pt x="532" y="485"/>
                  <a:pt x="517" y="453"/>
                  <a:pt x="509" y="443"/>
                </a:cubicBezTo>
                <a:cubicBezTo>
                  <a:pt x="501" y="434"/>
                  <a:pt x="494" y="414"/>
                  <a:pt x="496" y="408"/>
                </a:cubicBezTo>
                <a:cubicBezTo>
                  <a:pt x="497" y="402"/>
                  <a:pt x="501" y="396"/>
                  <a:pt x="500" y="390"/>
                </a:cubicBezTo>
                <a:cubicBezTo>
                  <a:pt x="499" y="384"/>
                  <a:pt x="488" y="359"/>
                  <a:pt x="488" y="347"/>
                </a:cubicBezTo>
                <a:cubicBezTo>
                  <a:pt x="488" y="336"/>
                  <a:pt x="503" y="316"/>
                  <a:pt x="498" y="311"/>
                </a:cubicBezTo>
                <a:cubicBezTo>
                  <a:pt x="493" y="306"/>
                  <a:pt x="483" y="304"/>
                  <a:pt x="478" y="298"/>
                </a:cubicBezTo>
                <a:cubicBezTo>
                  <a:pt x="473" y="291"/>
                  <a:pt x="466" y="287"/>
                  <a:pt x="460" y="279"/>
                </a:cubicBezTo>
                <a:cubicBezTo>
                  <a:pt x="454" y="272"/>
                  <a:pt x="456" y="262"/>
                  <a:pt x="451" y="264"/>
                </a:cubicBezTo>
                <a:cubicBezTo>
                  <a:pt x="446" y="266"/>
                  <a:pt x="447" y="268"/>
                  <a:pt x="439" y="266"/>
                </a:cubicBezTo>
                <a:cubicBezTo>
                  <a:pt x="432" y="263"/>
                  <a:pt x="429" y="260"/>
                  <a:pt x="426" y="266"/>
                </a:cubicBezTo>
                <a:cubicBezTo>
                  <a:pt x="422" y="273"/>
                  <a:pt x="418" y="283"/>
                  <a:pt x="411" y="277"/>
                </a:cubicBezTo>
                <a:cubicBezTo>
                  <a:pt x="403" y="270"/>
                  <a:pt x="399" y="260"/>
                  <a:pt x="397" y="251"/>
                </a:cubicBezTo>
                <a:cubicBezTo>
                  <a:pt x="395" y="243"/>
                  <a:pt x="395" y="198"/>
                  <a:pt x="390" y="192"/>
                </a:cubicBezTo>
                <a:cubicBezTo>
                  <a:pt x="386" y="185"/>
                  <a:pt x="397" y="179"/>
                  <a:pt x="389" y="174"/>
                </a:cubicBezTo>
                <a:cubicBezTo>
                  <a:pt x="382" y="169"/>
                  <a:pt x="384" y="163"/>
                  <a:pt x="386" y="156"/>
                </a:cubicBezTo>
                <a:cubicBezTo>
                  <a:pt x="389" y="149"/>
                  <a:pt x="384" y="138"/>
                  <a:pt x="377" y="133"/>
                </a:cubicBezTo>
                <a:cubicBezTo>
                  <a:pt x="369" y="128"/>
                  <a:pt x="359" y="122"/>
                  <a:pt x="365" y="117"/>
                </a:cubicBezTo>
                <a:cubicBezTo>
                  <a:pt x="371" y="111"/>
                  <a:pt x="379" y="102"/>
                  <a:pt x="373" y="101"/>
                </a:cubicBezTo>
                <a:cubicBezTo>
                  <a:pt x="368" y="99"/>
                  <a:pt x="360" y="87"/>
                  <a:pt x="357" y="80"/>
                </a:cubicBezTo>
                <a:cubicBezTo>
                  <a:pt x="353" y="72"/>
                  <a:pt x="354" y="37"/>
                  <a:pt x="347" y="31"/>
                </a:cubicBezTo>
                <a:cubicBezTo>
                  <a:pt x="341" y="24"/>
                  <a:pt x="338" y="0"/>
                  <a:pt x="333" y="4"/>
                </a:cubicBezTo>
                <a:cubicBezTo>
                  <a:pt x="328" y="7"/>
                  <a:pt x="316" y="17"/>
                  <a:pt x="314" y="27"/>
                </a:cubicBezTo>
                <a:cubicBezTo>
                  <a:pt x="311" y="37"/>
                  <a:pt x="312" y="62"/>
                  <a:pt x="298" y="76"/>
                </a:cubicBezTo>
                <a:cubicBezTo>
                  <a:pt x="285" y="90"/>
                  <a:pt x="283" y="96"/>
                  <a:pt x="277" y="111"/>
                </a:cubicBezTo>
                <a:cubicBezTo>
                  <a:pt x="272" y="126"/>
                  <a:pt x="266" y="133"/>
                  <a:pt x="274" y="138"/>
                </a:cubicBezTo>
                <a:cubicBezTo>
                  <a:pt x="282" y="142"/>
                  <a:pt x="282" y="149"/>
                  <a:pt x="272" y="160"/>
                </a:cubicBezTo>
                <a:cubicBezTo>
                  <a:pt x="262" y="170"/>
                  <a:pt x="265" y="184"/>
                  <a:pt x="261" y="197"/>
                </a:cubicBezTo>
                <a:cubicBezTo>
                  <a:pt x="256" y="211"/>
                  <a:pt x="258" y="242"/>
                  <a:pt x="255" y="248"/>
                </a:cubicBezTo>
                <a:cubicBezTo>
                  <a:pt x="251" y="254"/>
                  <a:pt x="250" y="261"/>
                  <a:pt x="254" y="266"/>
                </a:cubicBezTo>
                <a:cubicBezTo>
                  <a:pt x="257" y="271"/>
                  <a:pt x="265" y="300"/>
                  <a:pt x="254" y="320"/>
                </a:cubicBezTo>
                <a:cubicBezTo>
                  <a:pt x="243" y="341"/>
                  <a:pt x="245" y="355"/>
                  <a:pt x="242" y="362"/>
                </a:cubicBezTo>
                <a:cubicBezTo>
                  <a:pt x="239" y="368"/>
                  <a:pt x="229" y="382"/>
                  <a:pt x="229" y="399"/>
                </a:cubicBezTo>
                <a:cubicBezTo>
                  <a:pt x="229" y="416"/>
                  <a:pt x="218" y="416"/>
                  <a:pt x="209" y="437"/>
                </a:cubicBezTo>
                <a:cubicBezTo>
                  <a:pt x="201" y="459"/>
                  <a:pt x="191" y="463"/>
                  <a:pt x="180" y="468"/>
                </a:cubicBezTo>
                <a:cubicBezTo>
                  <a:pt x="169" y="473"/>
                  <a:pt x="144" y="485"/>
                  <a:pt x="133" y="477"/>
                </a:cubicBezTo>
                <a:cubicBezTo>
                  <a:pt x="121" y="469"/>
                  <a:pt x="90" y="454"/>
                  <a:pt x="90" y="449"/>
                </a:cubicBezTo>
                <a:cubicBezTo>
                  <a:pt x="90" y="444"/>
                  <a:pt x="91" y="437"/>
                  <a:pt x="80" y="427"/>
                </a:cubicBezTo>
                <a:cubicBezTo>
                  <a:pt x="70" y="417"/>
                  <a:pt x="35" y="416"/>
                  <a:pt x="23" y="405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55" y="1030"/>
                  <a:pt x="114" y="1033"/>
                  <a:pt x="176" y="1036"/>
                </a:cubicBezTo>
                <a:cubicBezTo>
                  <a:pt x="164" y="1237"/>
                  <a:pt x="164" y="1237"/>
                  <a:pt x="164" y="1237"/>
                </a:cubicBezTo>
                <a:cubicBezTo>
                  <a:pt x="240" y="1244"/>
                  <a:pt x="574" y="1272"/>
                  <a:pt x="616" y="1281"/>
                </a:cubicBezTo>
                <a:cubicBezTo>
                  <a:pt x="616" y="1281"/>
                  <a:pt x="635" y="1267"/>
                  <a:pt x="645" y="1270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3800475" y="173038"/>
            <a:ext cx="1689100" cy="2949575"/>
          </a:xfrm>
          <a:custGeom>
            <a:avLst/>
            <a:gdLst>
              <a:gd name="T0" fmla="*/ 583 w 584"/>
              <a:gd name="T1" fmla="*/ 398 h 1021"/>
              <a:gd name="T2" fmla="*/ 563 w 584"/>
              <a:gd name="T3" fmla="*/ 369 h 1021"/>
              <a:gd name="T4" fmla="*/ 541 w 584"/>
              <a:gd name="T5" fmla="*/ 366 h 1021"/>
              <a:gd name="T6" fmla="*/ 512 w 584"/>
              <a:gd name="T7" fmla="*/ 340 h 1021"/>
              <a:gd name="T8" fmla="*/ 491 w 584"/>
              <a:gd name="T9" fmla="*/ 332 h 1021"/>
              <a:gd name="T10" fmla="*/ 482 w 584"/>
              <a:gd name="T11" fmla="*/ 318 h 1021"/>
              <a:gd name="T12" fmla="*/ 466 w 584"/>
              <a:gd name="T13" fmla="*/ 315 h 1021"/>
              <a:gd name="T14" fmla="*/ 437 w 584"/>
              <a:gd name="T15" fmla="*/ 282 h 1021"/>
              <a:gd name="T16" fmla="*/ 422 w 584"/>
              <a:gd name="T17" fmla="*/ 265 h 1021"/>
              <a:gd name="T18" fmla="*/ 438 w 584"/>
              <a:gd name="T19" fmla="*/ 220 h 1021"/>
              <a:gd name="T20" fmla="*/ 454 w 584"/>
              <a:gd name="T21" fmla="*/ 180 h 1021"/>
              <a:gd name="T22" fmla="*/ 449 w 584"/>
              <a:gd name="T23" fmla="*/ 158 h 1021"/>
              <a:gd name="T24" fmla="*/ 486 w 584"/>
              <a:gd name="T25" fmla="*/ 148 h 1021"/>
              <a:gd name="T26" fmla="*/ 501 w 584"/>
              <a:gd name="T27" fmla="*/ 112 h 1021"/>
              <a:gd name="T28" fmla="*/ 520 w 584"/>
              <a:gd name="T29" fmla="*/ 85 h 1021"/>
              <a:gd name="T30" fmla="*/ 509 w 584"/>
              <a:gd name="T31" fmla="*/ 75 h 1021"/>
              <a:gd name="T32" fmla="*/ 492 w 584"/>
              <a:gd name="T33" fmla="*/ 77 h 1021"/>
              <a:gd name="T34" fmla="*/ 475 w 584"/>
              <a:gd name="T35" fmla="*/ 72 h 1021"/>
              <a:gd name="T36" fmla="*/ 469 w 584"/>
              <a:gd name="T37" fmla="*/ 89 h 1021"/>
              <a:gd name="T38" fmla="*/ 454 w 584"/>
              <a:gd name="T39" fmla="*/ 82 h 1021"/>
              <a:gd name="T40" fmla="*/ 451 w 584"/>
              <a:gd name="T41" fmla="*/ 73 h 1021"/>
              <a:gd name="T42" fmla="*/ 447 w 584"/>
              <a:gd name="T43" fmla="*/ 67 h 1021"/>
              <a:gd name="T44" fmla="*/ 486 w 584"/>
              <a:gd name="T45" fmla="*/ 44 h 1021"/>
              <a:gd name="T46" fmla="*/ 506 w 584"/>
              <a:gd name="T47" fmla="*/ 10 h 1021"/>
              <a:gd name="T48" fmla="*/ 483 w 584"/>
              <a:gd name="T49" fmla="*/ 25 h 1021"/>
              <a:gd name="T50" fmla="*/ 455 w 584"/>
              <a:gd name="T51" fmla="*/ 45 h 1021"/>
              <a:gd name="T52" fmla="*/ 428 w 584"/>
              <a:gd name="T53" fmla="*/ 67 h 1021"/>
              <a:gd name="T54" fmla="*/ 397 w 584"/>
              <a:gd name="T55" fmla="*/ 79 h 1021"/>
              <a:gd name="T56" fmla="*/ 376 w 584"/>
              <a:gd name="T57" fmla="*/ 58 h 1021"/>
              <a:gd name="T58" fmla="*/ 347 w 584"/>
              <a:gd name="T59" fmla="*/ 69 h 1021"/>
              <a:gd name="T60" fmla="*/ 320 w 584"/>
              <a:gd name="T61" fmla="*/ 57 h 1021"/>
              <a:gd name="T62" fmla="*/ 307 w 584"/>
              <a:gd name="T63" fmla="*/ 48 h 1021"/>
              <a:gd name="T64" fmla="*/ 287 w 584"/>
              <a:gd name="T65" fmla="*/ 51 h 1021"/>
              <a:gd name="T66" fmla="*/ 277 w 584"/>
              <a:gd name="T67" fmla="*/ 46 h 1021"/>
              <a:gd name="T68" fmla="*/ 262 w 584"/>
              <a:gd name="T69" fmla="*/ 44 h 1021"/>
              <a:gd name="T70" fmla="*/ 250 w 584"/>
              <a:gd name="T71" fmla="*/ 25 h 1021"/>
              <a:gd name="T72" fmla="*/ 234 w 584"/>
              <a:gd name="T73" fmla="*/ 29 h 1021"/>
              <a:gd name="T74" fmla="*/ 229 w 584"/>
              <a:gd name="T75" fmla="*/ 13 h 1021"/>
              <a:gd name="T76" fmla="*/ 213 w 584"/>
              <a:gd name="T77" fmla="*/ 5 h 1021"/>
              <a:gd name="T78" fmla="*/ 193 w 584"/>
              <a:gd name="T79" fmla="*/ 12 h 1021"/>
              <a:gd name="T80" fmla="*/ 181 w 584"/>
              <a:gd name="T81" fmla="*/ 25 h 1021"/>
              <a:gd name="T82" fmla="*/ 213 w 584"/>
              <a:gd name="T83" fmla="*/ 34 h 1021"/>
              <a:gd name="T84" fmla="*/ 229 w 584"/>
              <a:gd name="T85" fmla="*/ 59 h 1021"/>
              <a:gd name="T86" fmla="*/ 202 w 584"/>
              <a:gd name="T87" fmla="*/ 83 h 1021"/>
              <a:gd name="T88" fmla="*/ 180 w 584"/>
              <a:gd name="T89" fmla="*/ 81 h 1021"/>
              <a:gd name="T90" fmla="*/ 164 w 584"/>
              <a:gd name="T91" fmla="*/ 84 h 1021"/>
              <a:gd name="T92" fmla="*/ 140 w 584"/>
              <a:gd name="T93" fmla="*/ 73 h 1021"/>
              <a:gd name="T94" fmla="*/ 116 w 584"/>
              <a:gd name="T95" fmla="*/ 79 h 1021"/>
              <a:gd name="T96" fmla="*/ 81 w 584"/>
              <a:gd name="T97" fmla="*/ 106 h 1021"/>
              <a:gd name="T98" fmla="*/ 71 w 584"/>
              <a:gd name="T99" fmla="*/ 129 h 1021"/>
              <a:gd name="T100" fmla="*/ 57 w 584"/>
              <a:gd name="T101" fmla="*/ 138 h 1021"/>
              <a:gd name="T102" fmla="*/ 67 w 584"/>
              <a:gd name="T103" fmla="*/ 166 h 1021"/>
              <a:gd name="T104" fmla="*/ 47 w 584"/>
              <a:gd name="T105" fmla="*/ 174 h 1021"/>
              <a:gd name="T106" fmla="*/ 39 w 584"/>
              <a:gd name="T107" fmla="*/ 204 h 1021"/>
              <a:gd name="T108" fmla="*/ 13 w 584"/>
              <a:gd name="T109" fmla="*/ 234 h 1021"/>
              <a:gd name="T110" fmla="*/ 23 w 584"/>
              <a:gd name="T111" fmla="*/ 263 h 1021"/>
              <a:gd name="T112" fmla="*/ 25 w 584"/>
              <a:gd name="T113" fmla="*/ 283 h 1021"/>
              <a:gd name="T114" fmla="*/ 0 w 584"/>
              <a:gd name="T115" fmla="*/ 277 h 1021"/>
              <a:gd name="T116" fmla="*/ 24 w 584"/>
              <a:gd name="T117" fmla="*/ 1018 h 1021"/>
              <a:gd name="T118" fmla="*/ 561 w 584"/>
              <a:gd name="T119" fmla="*/ 1021 h 1021"/>
              <a:gd name="T120" fmla="*/ 584 w 584"/>
              <a:gd name="T121" fmla="*/ 398 h 1021"/>
              <a:gd name="T122" fmla="*/ 583 w 584"/>
              <a:gd name="T123" fmla="*/ 398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1021">
                <a:moveTo>
                  <a:pt x="583" y="398"/>
                </a:moveTo>
                <a:cubicBezTo>
                  <a:pt x="571" y="387"/>
                  <a:pt x="571" y="375"/>
                  <a:pt x="563" y="369"/>
                </a:cubicBezTo>
                <a:cubicBezTo>
                  <a:pt x="555" y="363"/>
                  <a:pt x="549" y="373"/>
                  <a:pt x="541" y="366"/>
                </a:cubicBezTo>
                <a:cubicBezTo>
                  <a:pt x="534" y="358"/>
                  <a:pt x="520" y="344"/>
                  <a:pt x="512" y="340"/>
                </a:cubicBezTo>
                <a:cubicBezTo>
                  <a:pt x="503" y="337"/>
                  <a:pt x="491" y="337"/>
                  <a:pt x="491" y="332"/>
                </a:cubicBezTo>
                <a:cubicBezTo>
                  <a:pt x="491" y="327"/>
                  <a:pt x="486" y="315"/>
                  <a:pt x="482" y="318"/>
                </a:cubicBezTo>
                <a:cubicBezTo>
                  <a:pt x="478" y="320"/>
                  <a:pt x="470" y="321"/>
                  <a:pt x="466" y="315"/>
                </a:cubicBezTo>
                <a:cubicBezTo>
                  <a:pt x="462" y="309"/>
                  <a:pt x="448" y="292"/>
                  <a:pt x="437" y="282"/>
                </a:cubicBezTo>
                <a:cubicBezTo>
                  <a:pt x="425" y="273"/>
                  <a:pt x="419" y="270"/>
                  <a:pt x="422" y="265"/>
                </a:cubicBezTo>
                <a:cubicBezTo>
                  <a:pt x="426" y="259"/>
                  <a:pt x="438" y="232"/>
                  <a:pt x="438" y="220"/>
                </a:cubicBezTo>
                <a:cubicBezTo>
                  <a:pt x="438" y="208"/>
                  <a:pt x="461" y="180"/>
                  <a:pt x="454" y="180"/>
                </a:cubicBezTo>
                <a:cubicBezTo>
                  <a:pt x="448" y="180"/>
                  <a:pt x="446" y="164"/>
                  <a:pt x="449" y="158"/>
                </a:cubicBezTo>
                <a:cubicBezTo>
                  <a:pt x="453" y="153"/>
                  <a:pt x="481" y="158"/>
                  <a:pt x="486" y="148"/>
                </a:cubicBezTo>
                <a:cubicBezTo>
                  <a:pt x="491" y="139"/>
                  <a:pt x="500" y="120"/>
                  <a:pt x="501" y="112"/>
                </a:cubicBezTo>
                <a:cubicBezTo>
                  <a:pt x="502" y="105"/>
                  <a:pt x="523" y="94"/>
                  <a:pt x="520" y="85"/>
                </a:cubicBezTo>
                <a:cubicBezTo>
                  <a:pt x="518" y="76"/>
                  <a:pt x="518" y="73"/>
                  <a:pt x="509" y="75"/>
                </a:cubicBezTo>
                <a:cubicBezTo>
                  <a:pt x="501" y="77"/>
                  <a:pt x="501" y="83"/>
                  <a:pt x="492" y="77"/>
                </a:cubicBezTo>
                <a:cubicBezTo>
                  <a:pt x="484" y="71"/>
                  <a:pt x="477" y="64"/>
                  <a:pt x="475" y="72"/>
                </a:cubicBezTo>
                <a:cubicBezTo>
                  <a:pt x="472" y="79"/>
                  <a:pt x="480" y="89"/>
                  <a:pt x="469" y="89"/>
                </a:cubicBezTo>
                <a:cubicBezTo>
                  <a:pt x="457" y="89"/>
                  <a:pt x="450" y="88"/>
                  <a:pt x="454" y="82"/>
                </a:cubicBezTo>
                <a:cubicBezTo>
                  <a:pt x="457" y="76"/>
                  <a:pt x="457" y="72"/>
                  <a:pt x="451" y="73"/>
                </a:cubicBezTo>
                <a:cubicBezTo>
                  <a:pt x="445" y="75"/>
                  <a:pt x="440" y="72"/>
                  <a:pt x="447" y="67"/>
                </a:cubicBezTo>
                <a:cubicBezTo>
                  <a:pt x="454" y="62"/>
                  <a:pt x="475" y="55"/>
                  <a:pt x="486" y="44"/>
                </a:cubicBezTo>
                <a:cubicBezTo>
                  <a:pt x="496" y="33"/>
                  <a:pt x="512" y="6"/>
                  <a:pt x="506" y="10"/>
                </a:cubicBezTo>
                <a:cubicBezTo>
                  <a:pt x="500" y="14"/>
                  <a:pt x="491" y="23"/>
                  <a:pt x="483" y="25"/>
                </a:cubicBezTo>
                <a:cubicBezTo>
                  <a:pt x="475" y="28"/>
                  <a:pt x="460" y="37"/>
                  <a:pt x="455" y="45"/>
                </a:cubicBezTo>
                <a:cubicBezTo>
                  <a:pt x="450" y="52"/>
                  <a:pt x="437" y="62"/>
                  <a:pt x="428" y="67"/>
                </a:cubicBezTo>
                <a:cubicBezTo>
                  <a:pt x="420" y="71"/>
                  <a:pt x="406" y="87"/>
                  <a:pt x="397" y="79"/>
                </a:cubicBezTo>
                <a:cubicBezTo>
                  <a:pt x="389" y="72"/>
                  <a:pt x="381" y="57"/>
                  <a:pt x="376" y="58"/>
                </a:cubicBezTo>
                <a:cubicBezTo>
                  <a:pt x="371" y="59"/>
                  <a:pt x="352" y="73"/>
                  <a:pt x="347" y="69"/>
                </a:cubicBezTo>
                <a:cubicBezTo>
                  <a:pt x="343" y="66"/>
                  <a:pt x="325" y="65"/>
                  <a:pt x="320" y="57"/>
                </a:cubicBezTo>
                <a:cubicBezTo>
                  <a:pt x="314" y="50"/>
                  <a:pt x="313" y="47"/>
                  <a:pt x="307" y="48"/>
                </a:cubicBezTo>
                <a:cubicBezTo>
                  <a:pt x="301" y="49"/>
                  <a:pt x="292" y="55"/>
                  <a:pt x="287" y="51"/>
                </a:cubicBezTo>
                <a:cubicBezTo>
                  <a:pt x="282" y="46"/>
                  <a:pt x="280" y="46"/>
                  <a:pt x="277" y="46"/>
                </a:cubicBezTo>
                <a:cubicBezTo>
                  <a:pt x="275" y="46"/>
                  <a:pt x="267" y="50"/>
                  <a:pt x="262" y="44"/>
                </a:cubicBezTo>
                <a:cubicBezTo>
                  <a:pt x="257" y="38"/>
                  <a:pt x="256" y="24"/>
                  <a:pt x="250" y="25"/>
                </a:cubicBezTo>
                <a:cubicBezTo>
                  <a:pt x="243" y="25"/>
                  <a:pt x="238" y="34"/>
                  <a:pt x="234" y="29"/>
                </a:cubicBezTo>
                <a:cubicBezTo>
                  <a:pt x="229" y="24"/>
                  <a:pt x="233" y="18"/>
                  <a:pt x="229" y="13"/>
                </a:cubicBezTo>
                <a:cubicBezTo>
                  <a:pt x="226" y="8"/>
                  <a:pt x="218" y="0"/>
                  <a:pt x="213" y="5"/>
                </a:cubicBezTo>
                <a:cubicBezTo>
                  <a:pt x="209" y="10"/>
                  <a:pt x="203" y="12"/>
                  <a:pt x="193" y="12"/>
                </a:cubicBezTo>
                <a:cubicBezTo>
                  <a:pt x="184" y="12"/>
                  <a:pt x="176" y="20"/>
                  <a:pt x="181" y="25"/>
                </a:cubicBezTo>
                <a:cubicBezTo>
                  <a:pt x="187" y="29"/>
                  <a:pt x="205" y="26"/>
                  <a:pt x="213" y="34"/>
                </a:cubicBezTo>
                <a:cubicBezTo>
                  <a:pt x="219" y="40"/>
                  <a:pt x="232" y="48"/>
                  <a:pt x="229" y="59"/>
                </a:cubicBezTo>
                <a:cubicBezTo>
                  <a:pt x="225" y="70"/>
                  <a:pt x="219" y="79"/>
                  <a:pt x="202" y="83"/>
                </a:cubicBezTo>
                <a:cubicBezTo>
                  <a:pt x="184" y="86"/>
                  <a:pt x="187" y="81"/>
                  <a:pt x="180" y="81"/>
                </a:cubicBezTo>
                <a:cubicBezTo>
                  <a:pt x="173" y="81"/>
                  <a:pt x="176" y="88"/>
                  <a:pt x="164" y="84"/>
                </a:cubicBezTo>
                <a:cubicBezTo>
                  <a:pt x="152" y="81"/>
                  <a:pt x="144" y="73"/>
                  <a:pt x="140" y="73"/>
                </a:cubicBezTo>
                <a:cubicBezTo>
                  <a:pt x="136" y="73"/>
                  <a:pt x="123" y="78"/>
                  <a:pt x="116" y="79"/>
                </a:cubicBezTo>
                <a:cubicBezTo>
                  <a:pt x="108" y="80"/>
                  <a:pt x="88" y="100"/>
                  <a:pt x="81" y="106"/>
                </a:cubicBezTo>
                <a:cubicBezTo>
                  <a:pt x="75" y="112"/>
                  <a:pt x="77" y="126"/>
                  <a:pt x="71" y="129"/>
                </a:cubicBezTo>
                <a:cubicBezTo>
                  <a:pt x="65" y="131"/>
                  <a:pt x="56" y="131"/>
                  <a:pt x="57" y="138"/>
                </a:cubicBezTo>
                <a:cubicBezTo>
                  <a:pt x="58" y="146"/>
                  <a:pt x="70" y="162"/>
                  <a:pt x="67" y="166"/>
                </a:cubicBezTo>
                <a:cubicBezTo>
                  <a:pt x="64" y="170"/>
                  <a:pt x="59" y="168"/>
                  <a:pt x="47" y="174"/>
                </a:cubicBezTo>
                <a:cubicBezTo>
                  <a:pt x="34" y="179"/>
                  <a:pt x="48" y="196"/>
                  <a:pt x="39" y="204"/>
                </a:cubicBezTo>
                <a:cubicBezTo>
                  <a:pt x="30" y="211"/>
                  <a:pt x="15" y="224"/>
                  <a:pt x="13" y="234"/>
                </a:cubicBezTo>
                <a:cubicBezTo>
                  <a:pt x="11" y="244"/>
                  <a:pt x="21" y="253"/>
                  <a:pt x="23" y="263"/>
                </a:cubicBezTo>
                <a:cubicBezTo>
                  <a:pt x="25" y="273"/>
                  <a:pt x="27" y="283"/>
                  <a:pt x="25" y="283"/>
                </a:cubicBezTo>
                <a:cubicBezTo>
                  <a:pt x="24" y="283"/>
                  <a:pt x="13" y="280"/>
                  <a:pt x="0" y="277"/>
                </a:cubicBezTo>
                <a:cubicBezTo>
                  <a:pt x="24" y="1018"/>
                  <a:pt x="24" y="1018"/>
                  <a:pt x="24" y="1018"/>
                </a:cubicBezTo>
                <a:cubicBezTo>
                  <a:pt x="98" y="1015"/>
                  <a:pt x="282" y="1011"/>
                  <a:pt x="561" y="1021"/>
                </a:cubicBezTo>
                <a:cubicBezTo>
                  <a:pt x="584" y="398"/>
                  <a:pt x="584" y="398"/>
                  <a:pt x="584" y="398"/>
                </a:cubicBezTo>
                <a:cubicBezTo>
                  <a:pt x="584" y="398"/>
                  <a:pt x="583" y="398"/>
                  <a:pt x="583" y="398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5783263" y="4722813"/>
            <a:ext cx="1389062" cy="1103312"/>
          </a:xfrm>
          <a:custGeom>
            <a:avLst/>
            <a:gdLst>
              <a:gd name="T0" fmla="*/ 377 w 480"/>
              <a:gd name="T1" fmla="*/ 168 h 382"/>
              <a:gd name="T2" fmla="*/ 305 w 480"/>
              <a:gd name="T3" fmla="*/ 159 h 382"/>
              <a:gd name="T4" fmla="*/ 241 w 480"/>
              <a:gd name="T5" fmla="*/ 139 h 382"/>
              <a:gd name="T6" fmla="*/ 211 w 480"/>
              <a:gd name="T7" fmla="*/ 154 h 382"/>
              <a:gd name="T8" fmla="*/ 195 w 480"/>
              <a:gd name="T9" fmla="*/ 133 h 382"/>
              <a:gd name="T10" fmla="*/ 153 w 480"/>
              <a:gd name="T11" fmla="*/ 97 h 382"/>
              <a:gd name="T12" fmla="*/ 135 w 480"/>
              <a:gd name="T13" fmla="*/ 62 h 382"/>
              <a:gd name="T14" fmla="*/ 115 w 480"/>
              <a:gd name="T15" fmla="*/ 47 h 382"/>
              <a:gd name="T16" fmla="*/ 101 w 480"/>
              <a:gd name="T17" fmla="*/ 58 h 382"/>
              <a:gd name="T18" fmla="*/ 80 w 480"/>
              <a:gd name="T19" fmla="*/ 16 h 382"/>
              <a:gd name="T20" fmla="*/ 44 w 480"/>
              <a:gd name="T21" fmla="*/ 4 h 382"/>
              <a:gd name="T22" fmla="*/ 17 w 480"/>
              <a:gd name="T23" fmla="*/ 8 h 382"/>
              <a:gd name="T24" fmla="*/ 0 w 480"/>
              <a:gd name="T25" fmla="*/ 285 h 382"/>
              <a:gd name="T26" fmla="*/ 22 w 480"/>
              <a:gd name="T27" fmla="*/ 303 h 382"/>
              <a:gd name="T28" fmla="*/ 52 w 480"/>
              <a:gd name="T29" fmla="*/ 303 h 382"/>
              <a:gd name="T30" fmla="*/ 77 w 480"/>
              <a:gd name="T31" fmla="*/ 314 h 382"/>
              <a:gd name="T32" fmla="*/ 105 w 480"/>
              <a:gd name="T33" fmla="*/ 332 h 382"/>
              <a:gd name="T34" fmla="*/ 132 w 480"/>
              <a:gd name="T35" fmla="*/ 342 h 382"/>
              <a:gd name="T36" fmla="*/ 174 w 480"/>
              <a:gd name="T37" fmla="*/ 313 h 382"/>
              <a:gd name="T38" fmla="*/ 195 w 480"/>
              <a:gd name="T39" fmla="*/ 297 h 382"/>
              <a:gd name="T40" fmla="*/ 193 w 480"/>
              <a:gd name="T41" fmla="*/ 287 h 382"/>
              <a:gd name="T42" fmla="*/ 213 w 480"/>
              <a:gd name="T43" fmla="*/ 300 h 382"/>
              <a:gd name="T44" fmla="*/ 199 w 480"/>
              <a:gd name="T45" fmla="*/ 321 h 382"/>
              <a:gd name="T46" fmla="*/ 225 w 480"/>
              <a:gd name="T47" fmla="*/ 327 h 382"/>
              <a:gd name="T48" fmla="*/ 260 w 480"/>
              <a:gd name="T49" fmla="*/ 356 h 382"/>
              <a:gd name="T50" fmla="*/ 280 w 480"/>
              <a:gd name="T51" fmla="*/ 375 h 382"/>
              <a:gd name="T52" fmla="*/ 285 w 480"/>
              <a:gd name="T53" fmla="*/ 357 h 382"/>
              <a:gd name="T54" fmla="*/ 291 w 480"/>
              <a:gd name="T55" fmla="*/ 350 h 382"/>
              <a:gd name="T56" fmla="*/ 344 w 480"/>
              <a:gd name="T57" fmla="*/ 318 h 382"/>
              <a:gd name="T58" fmla="*/ 384 w 480"/>
              <a:gd name="T59" fmla="*/ 306 h 382"/>
              <a:gd name="T60" fmla="*/ 478 w 480"/>
              <a:gd name="T61" fmla="*/ 289 h 382"/>
              <a:gd name="T62" fmla="*/ 480 w 480"/>
              <a:gd name="T63" fmla="*/ 287 h 382"/>
              <a:gd name="T64" fmla="*/ 406 w 480"/>
              <a:gd name="T65" fmla="*/ 234 h 382"/>
              <a:gd name="T66" fmla="*/ 377 w 480"/>
              <a:gd name="T67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0" h="382">
                <a:moveTo>
                  <a:pt x="377" y="168"/>
                </a:moveTo>
                <a:cubicBezTo>
                  <a:pt x="366" y="155"/>
                  <a:pt x="322" y="159"/>
                  <a:pt x="305" y="159"/>
                </a:cubicBezTo>
                <a:cubicBezTo>
                  <a:pt x="287" y="159"/>
                  <a:pt x="258" y="146"/>
                  <a:pt x="241" y="139"/>
                </a:cubicBezTo>
                <a:cubicBezTo>
                  <a:pt x="224" y="133"/>
                  <a:pt x="221" y="149"/>
                  <a:pt x="211" y="154"/>
                </a:cubicBezTo>
                <a:cubicBezTo>
                  <a:pt x="201" y="159"/>
                  <a:pt x="197" y="141"/>
                  <a:pt x="195" y="133"/>
                </a:cubicBezTo>
                <a:cubicBezTo>
                  <a:pt x="193" y="125"/>
                  <a:pt x="166" y="103"/>
                  <a:pt x="153" y="97"/>
                </a:cubicBezTo>
                <a:cubicBezTo>
                  <a:pt x="141" y="91"/>
                  <a:pt x="135" y="67"/>
                  <a:pt x="135" y="62"/>
                </a:cubicBezTo>
                <a:cubicBezTo>
                  <a:pt x="135" y="56"/>
                  <a:pt x="117" y="47"/>
                  <a:pt x="115" y="47"/>
                </a:cubicBezTo>
                <a:cubicBezTo>
                  <a:pt x="113" y="47"/>
                  <a:pt x="106" y="54"/>
                  <a:pt x="101" y="58"/>
                </a:cubicBezTo>
                <a:cubicBezTo>
                  <a:pt x="96" y="62"/>
                  <a:pt x="89" y="28"/>
                  <a:pt x="80" y="16"/>
                </a:cubicBezTo>
                <a:cubicBezTo>
                  <a:pt x="71" y="4"/>
                  <a:pt x="49" y="0"/>
                  <a:pt x="44" y="4"/>
                </a:cubicBezTo>
                <a:cubicBezTo>
                  <a:pt x="41" y="5"/>
                  <a:pt x="28" y="7"/>
                  <a:pt x="17" y="8"/>
                </a:cubicBezTo>
                <a:cubicBezTo>
                  <a:pt x="0" y="285"/>
                  <a:pt x="0" y="285"/>
                  <a:pt x="0" y="285"/>
                </a:cubicBezTo>
                <a:cubicBezTo>
                  <a:pt x="9" y="293"/>
                  <a:pt x="15" y="306"/>
                  <a:pt x="22" y="303"/>
                </a:cubicBezTo>
                <a:cubicBezTo>
                  <a:pt x="29" y="300"/>
                  <a:pt x="42" y="299"/>
                  <a:pt x="52" y="303"/>
                </a:cubicBezTo>
                <a:cubicBezTo>
                  <a:pt x="62" y="308"/>
                  <a:pt x="73" y="308"/>
                  <a:pt x="77" y="314"/>
                </a:cubicBezTo>
                <a:cubicBezTo>
                  <a:pt x="82" y="320"/>
                  <a:pt x="94" y="330"/>
                  <a:pt x="105" y="332"/>
                </a:cubicBezTo>
                <a:cubicBezTo>
                  <a:pt x="116" y="334"/>
                  <a:pt x="127" y="346"/>
                  <a:pt x="132" y="342"/>
                </a:cubicBezTo>
                <a:cubicBezTo>
                  <a:pt x="137" y="338"/>
                  <a:pt x="163" y="316"/>
                  <a:pt x="174" y="313"/>
                </a:cubicBezTo>
                <a:cubicBezTo>
                  <a:pt x="185" y="309"/>
                  <a:pt x="200" y="304"/>
                  <a:pt x="195" y="297"/>
                </a:cubicBezTo>
                <a:cubicBezTo>
                  <a:pt x="189" y="291"/>
                  <a:pt x="184" y="286"/>
                  <a:pt x="193" y="287"/>
                </a:cubicBezTo>
                <a:cubicBezTo>
                  <a:pt x="201" y="288"/>
                  <a:pt x="223" y="291"/>
                  <a:pt x="213" y="300"/>
                </a:cubicBezTo>
                <a:cubicBezTo>
                  <a:pt x="203" y="309"/>
                  <a:pt x="189" y="320"/>
                  <a:pt x="199" y="321"/>
                </a:cubicBezTo>
                <a:cubicBezTo>
                  <a:pt x="208" y="322"/>
                  <a:pt x="221" y="321"/>
                  <a:pt x="225" y="327"/>
                </a:cubicBezTo>
                <a:cubicBezTo>
                  <a:pt x="229" y="333"/>
                  <a:pt x="250" y="354"/>
                  <a:pt x="260" y="356"/>
                </a:cubicBezTo>
                <a:cubicBezTo>
                  <a:pt x="270" y="357"/>
                  <a:pt x="275" y="382"/>
                  <a:pt x="280" y="375"/>
                </a:cubicBezTo>
                <a:cubicBezTo>
                  <a:pt x="284" y="368"/>
                  <a:pt x="291" y="364"/>
                  <a:pt x="285" y="357"/>
                </a:cubicBezTo>
                <a:cubicBezTo>
                  <a:pt x="279" y="350"/>
                  <a:pt x="280" y="351"/>
                  <a:pt x="291" y="350"/>
                </a:cubicBezTo>
                <a:cubicBezTo>
                  <a:pt x="301" y="350"/>
                  <a:pt x="335" y="326"/>
                  <a:pt x="344" y="318"/>
                </a:cubicBezTo>
                <a:cubicBezTo>
                  <a:pt x="354" y="311"/>
                  <a:pt x="364" y="306"/>
                  <a:pt x="384" y="306"/>
                </a:cubicBezTo>
                <a:cubicBezTo>
                  <a:pt x="404" y="306"/>
                  <a:pt x="468" y="297"/>
                  <a:pt x="478" y="289"/>
                </a:cubicBezTo>
                <a:cubicBezTo>
                  <a:pt x="478" y="288"/>
                  <a:pt x="479" y="287"/>
                  <a:pt x="480" y="287"/>
                </a:cubicBezTo>
                <a:cubicBezTo>
                  <a:pt x="456" y="270"/>
                  <a:pt x="417" y="242"/>
                  <a:pt x="406" y="234"/>
                </a:cubicBezTo>
                <a:cubicBezTo>
                  <a:pt x="391" y="221"/>
                  <a:pt x="389" y="181"/>
                  <a:pt x="377" y="168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9" name="Freeform 11"/>
          <p:cNvSpPr>
            <a:spLocks noEditPoints="1"/>
          </p:cNvSpPr>
          <p:nvPr/>
        </p:nvSpPr>
        <p:spPr bwMode="auto">
          <a:xfrm>
            <a:off x="5832475" y="3725863"/>
            <a:ext cx="2178050" cy="1827212"/>
          </a:xfrm>
          <a:custGeom>
            <a:avLst/>
            <a:gdLst>
              <a:gd name="T0" fmla="*/ 686 w 753"/>
              <a:gd name="T1" fmla="*/ 27 h 632"/>
              <a:gd name="T2" fmla="*/ 662 w 753"/>
              <a:gd name="T3" fmla="*/ 49 h 632"/>
              <a:gd name="T4" fmla="*/ 643 w 753"/>
              <a:gd name="T5" fmla="*/ 57 h 632"/>
              <a:gd name="T6" fmla="*/ 617 w 753"/>
              <a:gd name="T7" fmla="*/ 70 h 632"/>
              <a:gd name="T8" fmla="*/ 591 w 753"/>
              <a:gd name="T9" fmla="*/ 37 h 632"/>
              <a:gd name="T10" fmla="*/ 570 w 753"/>
              <a:gd name="T11" fmla="*/ 40 h 632"/>
              <a:gd name="T12" fmla="*/ 537 w 753"/>
              <a:gd name="T13" fmla="*/ 27 h 632"/>
              <a:gd name="T14" fmla="*/ 518 w 753"/>
              <a:gd name="T15" fmla="*/ 37 h 632"/>
              <a:gd name="T16" fmla="*/ 503 w 753"/>
              <a:gd name="T17" fmla="*/ 33 h 632"/>
              <a:gd name="T18" fmla="*/ 474 w 753"/>
              <a:gd name="T19" fmla="*/ 44 h 632"/>
              <a:gd name="T20" fmla="*/ 22 w 753"/>
              <a:gd name="T21" fmla="*/ 0 h 632"/>
              <a:gd name="T22" fmla="*/ 0 w 753"/>
              <a:gd name="T23" fmla="*/ 353 h 632"/>
              <a:gd name="T24" fmla="*/ 27 w 753"/>
              <a:gd name="T25" fmla="*/ 349 h 632"/>
              <a:gd name="T26" fmla="*/ 63 w 753"/>
              <a:gd name="T27" fmla="*/ 361 h 632"/>
              <a:gd name="T28" fmla="*/ 84 w 753"/>
              <a:gd name="T29" fmla="*/ 403 h 632"/>
              <a:gd name="T30" fmla="*/ 98 w 753"/>
              <a:gd name="T31" fmla="*/ 392 h 632"/>
              <a:gd name="T32" fmla="*/ 118 w 753"/>
              <a:gd name="T33" fmla="*/ 407 h 632"/>
              <a:gd name="T34" fmla="*/ 136 w 753"/>
              <a:gd name="T35" fmla="*/ 442 h 632"/>
              <a:gd name="T36" fmla="*/ 178 w 753"/>
              <a:gd name="T37" fmla="*/ 478 h 632"/>
              <a:gd name="T38" fmla="*/ 194 w 753"/>
              <a:gd name="T39" fmla="*/ 499 h 632"/>
              <a:gd name="T40" fmla="*/ 224 w 753"/>
              <a:gd name="T41" fmla="*/ 484 h 632"/>
              <a:gd name="T42" fmla="*/ 288 w 753"/>
              <a:gd name="T43" fmla="*/ 504 h 632"/>
              <a:gd name="T44" fmla="*/ 360 w 753"/>
              <a:gd name="T45" fmla="*/ 513 h 632"/>
              <a:gd name="T46" fmla="*/ 389 w 753"/>
              <a:gd name="T47" fmla="*/ 579 h 632"/>
              <a:gd name="T48" fmla="*/ 463 w 753"/>
              <a:gd name="T49" fmla="*/ 632 h 632"/>
              <a:gd name="T50" fmla="*/ 470 w 753"/>
              <a:gd name="T51" fmla="*/ 600 h 632"/>
              <a:gd name="T52" fmla="*/ 507 w 753"/>
              <a:gd name="T53" fmla="*/ 497 h 632"/>
              <a:gd name="T54" fmla="*/ 532 w 753"/>
              <a:gd name="T55" fmla="*/ 469 h 632"/>
              <a:gd name="T56" fmla="*/ 589 w 753"/>
              <a:gd name="T57" fmla="*/ 359 h 632"/>
              <a:gd name="T58" fmla="*/ 623 w 753"/>
              <a:gd name="T59" fmla="*/ 329 h 632"/>
              <a:gd name="T60" fmla="*/ 650 w 753"/>
              <a:gd name="T61" fmla="*/ 312 h 632"/>
              <a:gd name="T62" fmla="*/ 670 w 753"/>
              <a:gd name="T63" fmla="*/ 271 h 632"/>
              <a:gd name="T64" fmla="*/ 701 w 753"/>
              <a:gd name="T65" fmla="*/ 215 h 632"/>
              <a:gd name="T66" fmla="*/ 721 w 753"/>
              <a:gd name="T67" fmla="*/ 142 h 632"/>
              <a:gd name="T68" fmla="*/ 750 w 753"/>
              <a:gd name="T69" fmla="*/ 81 h 632"/>
              <a:gd name="T70" fmla="*/ 753 w 753"/>
              <a:gd name="T71" fmla="*/ 27 h 632"/>
              <a:gd name="T72" fmla="*/ 686 w 753"/>
              <a:gd name="T73" fmla="*/ 27 h 632"/>
              <a:gd name="T74" fmla="*/ 450 w 753"/>
              <a:gd name="T75" fmla="*/ 491 h 632"/>
              <a:gd name="T76" fmla="*/ 421 w 753"/>
              <a:gd name="T77" fmla="*/ 515 h 632"/>
              <a:gd name="T78" fmla="*/ 422 w 753"/>
              <a:gd name="T79" fmla="*/ 478 h 632"/>
              <a:gd name="T80" fmla="*/ 442 w 753"/>
              <a:gd name="T81" fmla="*/ 460 h 632"/>
              <a:gd name="T82" fmla="*/ 474 w 753"/>
              <a:gd name="T83" fmla="*/ 452 h 632"/>
              <a:gd name="T84" fmla="*/ 450 w 753"/>
              <a:gd name="T85" fmla="*/ 49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3" h="632">
                <a:moveTo>
                  <a:pt x="686" y="27"/>
                </a:moveTo>
                <a:cubicBezTo>
                  <a:pt x="671" y="29"/>
                  <a:pt x="664" y="42"/>
                  <a:pt x="662" y="49"/>
                </a:cubicBezTo>
                <a:cubicBezTo>
                  <a:pt x="660" y="56"/>
                  <a:pt x="649" y="55"/>
                  <a:pt x="643" y="57"/>
                </a:cubicBezTo>
                <a:cubicBezTo>
                  <a:pt x="637" y="59"/>
                  <a:pt x="620" y="69"/>
                  <a:pt x="617" y="70"/>
                </a:cubicBezTo>
                <a:cubicBezTo>
                  <a:pt x="613" y="71"/>
                  <a:pt x="596" y="41"/>
                  <a:pt x="591" y="37"/>
                </a:cubicBezTo>
                <a:cubicBezTo>
                  <a:pt x="587" y="33"/>
                  <a:pt x="575" y="38"/>
                  <a:pt x="570" y="40"/>
                </a:cubicBezTo>
                <a:cubicBezTo>
                  <a:pt x="565" y="43"/>
                  <a:pt x="544" y="29"/>
                  <a:pt x="537" y="27"/>
                </a:cubicBezTo>
                <a:cubicBezTo>
                  <a:pt x="530" y="24"/>
                  <a:pt x="523" y="33"/>
                  <a:pt x="518" y="37"/>
                </a:cubicBezTo>
                <a:cubicBezTo>
                  <a:pt x="513" y="40"/>
                  <a:pt x="512" y="37"/>
                  <a:pt x="503" y="33"/>
                </a:cubicBezTo>
                <a:cubicBezTo>
                  <a:pt x="493" y="30"/>
                  <a:pt x="474" y="44"/>
                  <a:pt x="474" y="44"/>
                </a:cubicBezTo>
                <a:cubicBezTo>
                  <a:pt x="432" y="35"/>
                  <a:pt x="98" y="7"/>
                  <a:pt x="22" y="0"/>
                </a:cubicBezTo>
                <a:cubicBezTo>
                  <a:pt x="0" y="353"/>
                  <a:pt x="0" y="353"/>
                  <a:pt x="0" y="353"/>
                </a:cubicBezTo>
                <a:cubicBezTo>
                  <a:pt x="11" y="352"/>
                  <a:pt x="24" y="350"/>
                  <a:pt x="27" y="349"/>
                </a:cubicBezTo>
                <a:cubicBezTo>
                  <a:pt x="32" y="345"/>
                  <a:pt x="54" y="349"/>
                  <a:pt x="63" y="361"/>
                </a:cubicBezTo>
                <a:cubicBezTo>
                  <a:pt x="72" y="373"/>
                  <a:pt x="79" y="407"/>
                  <a:pt x="84" y="403"/>
                </a:cubicBezTo>
                <a:cubicBezTo>
                  <a:pt x="89" y="399"/>
                  <a:pt x="96" y="392"/>
                  <a:pt x="98" y="392"/>
                </a:cubicBezTo>
                <a:cubicBezTo>
                  <a:pt x="100" y="392"/>
                  <a:pt x="118" y="401"/>
                  <a:pt x="118" y="407"/>
                </a:cubicBezTo>
                <a:cubicBezTo>
                  <a:pt x="118" y="412"/>
                  <a:pt x="124" y="436"/>
                  <a:pt x="136" y="442"/>
                </a:cubicBezTo>
                <a:cubicBezTo>
                  <a:pt x="149" y="448"/>
                  <a:pt x="176" y="470"/>
                  <a:pt x="178" y="478"/>
                </a:cubicBezTo>
                <a:cubicBezTo>
                  <a:pt x="180" y="486"/>
                  <a:pt x="184" y="504"/>
                  <a:pt x="194" y="499"/>
                </a:cubicBezTo>
                <a:cubicBezTo>
                  <a:pt x="204" y="494"/>
                  <a:pt x="207" y="478"/>
                  <a:pt x="224" y="484"/>
                </a:cubicBezTo>
                <a:cubicBezTo>
                  <a:pt x="241" y="491"/>
                  <a:pt x="270" y="504"/>
                  <a:pt x="288" y="504"/>
                </a:cubicBezTo>
                <a:cubicBezTo>
                  <a:pt x="305" y="504"/>
                  <a:pt x="349" y="500"/>
                  <a:pt x="360" y="513"/>
                </a:cubicBezTo>
                <a:cubicBezTo>
                  <a:pt x="372" y="526"/>
                  <a:pt x="374" y="566"/>
                  <a:pt x="389" y="579"/>
                </a:cubicBezTo>
                <a:cubicBezTo>
                  <a:pt x="400" y="587"/>
                  <a:pt x="439" y="615"/>
                  <a:pt x="463" y="632"/>
                </a:cubicBezTo>
                <a:cubicBezTo>
                  <a:pt x="470" y="624"/>
                  <a:pt x="472" y="613"/>
                  <a:pt x="470" y="600"/>
                </a:cubicBezTo>
                <a:cubicBezTo>
                  <a:pt x="467" y="587"/>
                  <a:pt x="499" y="503"/>
                  <a:pt x="507" y="497"/>
                </a:cubicBezTo>
                <a:cubicBezTo>
                  <a:pt x="514" y="491"/>
                  <a:pt x="529" y="476"/>
                  <a:pt x="532" y="469"/>
                </a:cubicBezTo>
                <a:cubicBezTo>
                  <a:pt x="536" y="462"/>
                  <a:pt x="577" y="368"/>
                  <a:pt x="589" y="359"/>
                </a:cubicBezTo>
                <a:cubicBezTo>
                  <a:pt x="602" y="351"/>
                  <a:pt x="616" y="334"/>
                  <a:pt x="623" y="329"/>
                </a:cubicBezTo>
                <a:cubicBezTo>
                  <a:pt x="631" y="324"/>
                  <a:pt x="648" y="319"/>
                  <a:pt x="650" y="312"/>
                </a:cubicBezTo>
                <a:cubicBezTo>
                  <a:pt x="652" y="306"/>
                  <a:pt x="657" y="280"/>
                  <a:pt x="670" y="271"/>
                </a:cubicBezTo>
                <a:cubicBezTo>
                  <a:pt x="684" y="262"/>
                  <a:pt x="700" y="226"/>
                  <a:pt x="701" y="215"/>
                </a:cubicBezTo>
                <a:cubicBezTo>
                  <a:pt x="701" y="204"/>
                  <a:pt x="715" y="160"/>
                  <a:pt x="721" y="142"/>
                </a:cubicBezTo>
                <a:cubicBezTo>
                  <a:pt x="727" y="124"/>
                  <a:pt x="750" y="89"/>
                  <a:pt x="750" y="81"/>
                </a:cubicBezTo>
                <a:cubicBezTo>
                  <a:pt x="750" y="76"/>
                  <a:pt x="752" y="49"/>
                  <a:pt x="753" y="27"/>
                </a:cubicBezTo>
                <a:cubicBezTo>
                  <a:pt x="734" y="27"/>
                  <a:pt x="698" y="25"/>
                  <a:pt x="686" y="27"/>
                </a:cubicBezTo>
                <a:close/>
                <a:moveTo>
                  <a:pt x="450" y="491"/>
                </a:moveTo>
                <a:cubicBezTo>
                  <a:pt x="442" y="495"/>
                  <a:pt x="434" y="518"/>
                  <a:pt x="421" y="515"/>
                </a:cubicBezTo>
                <a:cubicBezTo>
                  <a:pt x="410" y="512"/>
                  <a:pt x="419" y="484"/>
                  <a:pt x="422" y="478"/>
                </a:cubicBezTo>
                <a:cubicBezTo>
                  <a:pt x="425" y="471"/>
                  <a:pt x="431" y="460"/>
                  <a:pt x="442" y="460"/>
                </a:cubicBezTo>
                <a:cubicBezTo>
                  <a:pt x="452" y="459"/>
                  <a:pt x="474" y="445"/>
                  <a:pt x="474" y="452"/>
                </a:cubicBezTo>
                <a:cubicBezTo>
                  <a:pt x="473" y="460"/>
                  <a:pt x="457" y="486"/>
                  <a:pt x="450" y="49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7018338" y="5011738"/>
            <a:ext cx="185737" cy="211137"/>
          </a:xfrm>
          <a:custGeom>
            <a:avLst/>
            <a:gdLst>
              <a:gd name="T0" fmla="*/ 32 w 64"/>
              <a:gd name="T1" fmla="*/ 15 h 73"/>
              <a:gd name="T2" fmla="*/ 12 w 64"/>
              <a:gd name="T3" fmla="*/ 33 h 73"/>
              <a:gd name="T4" fmla="*/ 11 w 64"/>
              <a:gd name="T5" fmla="*/ 70 h 73"/>
              <a:gd name="T6" fmla="*/ 40 w 64"/>
              <a:gd name="T7" fmla="*/ 46 h 73"/>
              <a:gd name="T8" fmla="*/ 64 w 64"/>
              <a:gd name="T9" fmla="*/ 7 h 73"/>
              <a:gd name="T10" fmla="*/ 32 w 64"/>
              <a:gd name="T11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3">
                <a:moveTo>
                  <a:pt x="32" y="15"/>
                </a:moveTo>
                <a:cubicBezTo>
                  <a:pt x="21" y="15"/>
                  <a:pt x="15" y="26"/>
                  <a:pt x="12" y="33"/>
                </a:cubicBezTo>
                <a:cubicBezTo>
                  <a:pt x="9" y="39"/>
                  <a:pt x="0" y="67"/>
                  <a:pt x="11" y="70"/>
                </a:cubicBezTo>
                <a:cubicBezTo>
                  <a:pt x="24" y="73"/>
                  <a:pt x="32" y="50"/>
                  <a:pt x="40" y="46"/>
                </a:cubicBezTo>
                <a:cubicBezTo>
                  <a:pt x="47" y="41"/>
                  <a:pt x="63" y="15"/>
                  <a:pt x="64" y="7"/>
                </a:cubicBezTo>
                <a:cubicBezTo>
                  <a:pt x="64" y="0"/>
                  <a:pt x="42" y="14"/>
                  <a:pt x="32" y="1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4008438" y="211138"/>
            <a:ext cx="231775" cy="141287"/>
          </a:xfrm>
          <a:custGeom>
            <a:avLst/>
            <a:gdLst>
              <a:gd name="T0" fmla="*/ 77 w 80"/>
              <a:gd name="T1" fmla="*/ 25 h 49"/>
              <a:gd name="T2" fmla="*/ 70 w 80"/>
              <a:gd name="T3" fmla="*/ 8 h 49"/>
              <a:gd name="T4" fmla="*/ 24 w 80"/>
              <a:gd name="T5" fmla="*/ 10 h 49"/>
              <a:gd name="T6" fmla="*/ 10 w 80"/>
              <a:gd name="T7" fmla="*/ 1 h 49"/>
              <a:gd name="T8" fmla="*/ 9 w 80"/>
              <a:gd name="T9" fmla="*/ 14 h 49"/>
              <a:gd name="T10" fmla="*/ 50 w 80"/>
              <a:gd name="T11" fmla="*/ 45 h 49"/>
              <a:gd name="T12" fmla="*/ 77 w 80"/>
              <a:gd name="T13" fmla="*/ 2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49">
                <a:moveTo>
                  <a:pt x="77" y="25"/>
                </a:moveTo>
                <a:cubicBezTo>
                  <a:pt x="80" y="21"/>
                  <a:pt x="74" y="8"/>
                  <a:pt x="70" y="8"/>
                </a:cubicBezTo>
                <a:cubicBezTo>
                  <a:pt x="66" y="8"/>
                  <a:pt x="31" y="14"/>
                  <a:pt x="24" y="10"/>
                </a:cubicBezTo>
                <a:cubicBezTo>
                  <a:pt x="18" y="6"/>
                  <a:pt x="14" y="0"/>
                  <a:pt x="10" y="1"/>
                </a:cubicBezTo>
                <a:cubicBezTo>
                  <a:pt x="6" y="3"/>
                  <a:pt x="0" y="3"/>
                  <a:pt x="9" y="14"/>
                </a:cubicBezTo>
                <a:cubicBezTo>
                  <a:pt x="19" y="25"/>
                  <a:pt x="42" y="49"/>
                  <a:pt x="50" y="45"/>
                </a:cubicBezTo>
                <a:cubicBezTo>
                  <a:pt x="57" y="42"/>
                  <a:pt x="75" y="28"/>
                  <a:pt x="77" y="2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3963988" y="260350"/>
            <a:ext cx="104775" cy="74613"/>
          </a:xfrm>
          <a:custGeom>
            <a:avLst/>
            <a:gdLst>
              <a:gd name="T0" fmla="*/ 28 w 36"/>
              <a:gd name="T1" fmla="*/ 23 h 26"/>
              <a:gd name="T2" fmla="*/ 12 w 36"/>
              <a:gd name="T3" fmla="*/ 3 h 26"/>
              <a:gd name="T4" fmla="*/ 5 w 36"/>
              <a:gd name="T5" fmla="*/ 18 h 26"/>
              <a:gd name="T6" fmla="*/ 28 w 36"/>
              <a:gd name="T7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6">
                <a:moveTo>
                  <a:pt x="28" y="23"/>
                </a:moveTo>
                <a:cubicBezTo>
                  <a:pt x="36" y="20"/>
                  <a:pt x="17" y="0"/>
                  <a:pt x="12" y="3"/>
                </a:cubicBezTo>
                <a:cubicBezTo>
                  <a:pt x="7" y="5"/>
                  <a:pt x="0" y="16"/>
                  <a:pt x="5" y="18"/>
                </a:cubicBezTo>
                <a:cubicBezTo>
                  <a:pt x="10" y="21"/>
                  <a:pt x="22" y="26"/>
                  <a:pt x="28" y="23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5191125" y="728663"/>
            <a:ext cx="106363" cy="88900"/>
          </a:xfrm>
          <a:custGeom>
            <a:avLst/>
            <a:gdLst>
              <a:gd name="T0" fmla="*/ 25 w 37"/>
              <a:gd name="T1" fmla="*/ 31 h 31"/>
              <a:gd name="T2" fmla="*/ 0 w 37"/>
              <a:gd name="T3" fmla="*/ 23 h 31"/>
              <a:gd name="T4" fmla="*/ 10 w 37"/>
              <a:gd name="T5" fmla="*/ 1 h 31"/>
              <a:gd name="T6" fmla="*/ 27 w 37"/>
              <a:gd name="T7" fmla="*/ 9 h 31"/>
              <a:gd name="T8" fmla="*/ 31 w 37"/>
              <a:gd name="T9" fmla="*/ 25 h 31"/>
              <a:gd name="T10" fmla="*/ 25 w 37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31">
                <a:moveTo>
                  <a:pt x="25" y="31"/>
                </a:moveTo>
                <a:cubicBezTo>
                  <a:pt x="9" y="31"/>
                  <a:pt x="0" y="30"/>
                  <a:pt x="0" y="23"/>
                </a:cubicBezTo>
                <a:cubicBezTo>
                  <a:pt x="0" y="15"/>
                  <a:pt x="0" y="1"/>
                  <a:pt x="10" y="1"/>
                </a:cubicBezTo>
                <a:cubicBezTo>
                  <a:pt x="19" y="1"/>
                  <a:pt x="29" y="0"/>
                  <a:pt x="27" y="9"/>
                </a:cubicBezTo>
                <a:cubicBezTo>
                  <a:pt x="26" y="19"/>
                  <a:pt x="25" y="23"/>
                  <a:pt x="31" y="25"/>
                </a:cubicBezTo>
                <a:cubicBezTo>
                  <a:pt x="37" y="28"/>
                  <a:pt x="31" y="31"/>
                  <a:pt x="25" y="3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6307138" y="138113"/>
            <a:ext cx="46037" cy="38100"/>
          </a:xfrm>
          <a:custGeom>
            <a:avLst/>
            <a:gdLst>
              <a:gd name="T0" fmla="*/ 5 w 16"/>
              <a:gd name="T1" fmla="*/ 12 h 13"/>
              <a:gd name="T2" fmla="*/ 10 w 16"/>
              <a:gd name="T3" fmla="*/ 1 h 13"/>
              <a:gd name="T4" fmla="*/ 5 w 16"/>
              <a:gd name="T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3">
                <a:moveTo>
                  <a:pt x="5" y="12"/>
                </a:moveTo>
                <a:cubicBezTo>
                  <a:pt x="0" y="11"/>
                  <a:pt x="4" y="0"/>
                  <a:pt x="10" y="1"/>
                </a:cubicBezTo>
                <a:cubicBezTo>
                  <a:pt x="16" y="2"/>
                  <a:pt x="11" y="13"/>
                  <a:pt x="5" y="12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5673725" y="1279525"/>
            <a:ext cx="84138" cy="63500"/>
          </a:xfrm>
          <a:custGeom>
            <a:avLst/>
            <a:gdLst>
              <a:gd name="T0" fmla="*/ 13 w 29"/>
              <a:gd name="T1" fmla="*/ 21 h 22"/>
              <a:gd name="T2" fmla="*/ 7 w 29"/>
              <a:gd name="T3" fmla="*/ 16 h 22"/>
              <a:gd name="T4" fmla="*/ 29 w 29"/>
              <a:gd name="T5" fmla="*/ 3 h 22"/>
              <a:gd name="T6" fmla="*/ 13 w 29"/>
              <a:gd name="T7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22">
                <a:moveTo>
                  <a:pt x="13" y="21"/>
                </a:moveTo>
                <a:cubicBezTo>
                  <a:pt x="8" y="22"/>
                  <a:pt x="0" y="20"/>
                  <a:pt x="7" y="16"/>
                </a:cubicBezTo>
                <a:cubicBezTo>
                  <a:pt x="14" y="13"/>
                  <a:pt x="29" y="0"/>
                  <a:pt x="29" y="3"/>
                </a:cubicBezTo>
                <a:cubicBezTo>
                  <a:pt x="29" y="5"/>
                  <a:pt x="18" y="21"/>
                  <a:pt x="13" y="2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8005763" y="3136900"/>
            <a:ext cx="82550" cy="193675"/>
          </a:xfrm>
          <a:custGeom>
            <a:avLst/>
            <a:gdLst>
              <a:gd name="T0" fmla="*/ 4 w 29"/>
              <a:gd name="T1" fmla="*/ 61 h 67"/>
              <a:gd name="T2" fmla="*/ 6 w 29"/>
              <a:gd name="T3" fmla="*/ 37 h 67"/>
              <a:gd name="T4" fmla="*/ 14 w 29"/>
              <a:gd name="T5" fmla="*/ 18 h 67"/>
              <a:gd name="T6" fmla="*/ 21 w 29"/>
              <a:gd name="T7" fmla="*/ 4 h 67"/>
              <a:gd name="T8" fmla="*/ 25 w 29"/>
              <a:gd name="T9" fmla="*/ 35 h 67"/>
              <a:gd name="T10" fmla="*/ 4 w 29"/>
              <a:gd name="T11" fmla="*/ 6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67">
                <a:moveTo>
                  <a:pt x="4" y="61"/>
                </a:moveTo>
                <a:cubicBezTo>
                  <a:pt x="4" y="51"/>
                  <a:pt x="0" y="45"/>
                  <a:pt x="6" y="37"/>
                </a:cubicBezTo>
                <a:cubicBezTo>
                  <a:pt x="12" y="29"/>
                  <a:pt x="14" y="24"/>
                  <a:pt x="14" y="18"/>
                </a:cubicBezTo>
                <a:cubicBezTo>
                  <a:pt x="15" y="11"/>
                  <a:pt x="20" y="0"/>
                  <a:pt x="21" y="4"/>
                </a:cubicBezTo>
                <a:cubicBezTo>
                  <a:pt x="22" y="8"/>
                  <a:pt x="29" y="27"/>
                  <a:pt x="25" y="35"/>
                </a:cubicBezTo>
                <a:cubicBezTo>
                  <a:pt x="20" y="44"/>
                  <a:pt x="4" y="67"/>
                  <a:pt x="4" y="6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6162675" y="5878513"/>
            <a:ext cx="69850" cy="87312"/>
          </a:xfrm>
          <a:custGeom>
            <a:avLst/>
            <a:gdLst>
              <a:gd name="T0" fmla="*/ 13 w 24"/>
              <a:gd name="T1" fmla="*/ 29 h 30"/>
              <a:gd name="T2" fmla="*/ 12 w 24"/>
              <a:gd name="T3" fmla="*/ 4 h 30"/>
              <a:gd name="T4" fmla="*/ 13 w 24"/>
              <a:gd name="T5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30">
                <a:moveTo>
                  <a:pt x="13" y="29"/>
                </a:moveTo>
                <a:cubicBezTo>
                  <a:pt x="8" y="30"/>
                  <a:pt x="0" y="0"/>
                  <a:pt x="12" y="4"/>
                </a:cubicBezTo>
                <a:cubicBezTo>
                  <a:pt x="24" y="7"/>
                  <a:pt x="16" y="28"/>
                  <a:pt x="13" y="29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6754813" y="5969000"/>
            <a:ext cx="101600" cy="106363"/>
          </a:xfrm>
          <a:custGeom>
            <a:avLst/>
            <a:gdLst>
              <a:gd name="T0" fmla="*/ 21 w 35"/>
              <a:gd name="T1" fmla="*/ 29 h 37"/>
              <a:gd name="T2" fmla="*/ 10 w 35"/>
              <a:gd name="T3" fmla="*/ 16 h 37"/>
              <a:gd name="T4" fmla="*/ 11 w 35"/>
              <a:gd name="T5" fmla="*/ 5 h 37"/>
              <a:gd name="T6" fmla="*/ 32 w 35"/>
              <a:gd name="T7" fmla="*/ 26 h 37"/>
              <a:gd name="T8" fmla="*/ 21 w 35"/>
              <a:gd name="T9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7">
                <a:moveTo>
                  <a:pt x="21" y="29"/>
                </a:moveTo>
                <a:cubicBezTo>
                  <a:pt x="14" y="22"/>
                  <a:pt x="17" y="20"/>
                  <a:pt x="10" y="16"/>
                </a:cubicBezTo>
                <a:cubicBezTo>
                  <a:pt x="3" y="13"/>
                  <a:pt x="0" y="9"/>
                  <a:pt x="11" y="5"/>
                </a:cubicBezTo>
                <a:cubicBezTo>
                  <a:pt x="22" y="0"/>
                  <a:pt x="35" y="19"/>
                  <a:pt x="32" y="26"/>
                </a:cubicBezTo>
                <a:cubicBezTo>
                  <a:pt x="30" y="32"/>
                  <a:pt x="29" y="37"/>
                  <a:pt x="21" y="29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6799263" y="6081713"/>
            <a:ext cx="63500" cy="31750"/>
          </a:xfrm>
          <a:custGeom>
            <a:avLst/>
            <a:gdLst>
              <a:gd name="T0" fmla="*/ 20 w 22"/>
              <a:gd name="T1" fmla="*/ 6 h 11"/>
              <a:gd name="T2" fmla="*/ 5 w 22"/>
              <a:gd name="T3" fmla="*/ 6 h 11"/>
              <a:gd name="T4" fmla="*/ 20 w 22"/>
              <a:gd name="T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11">
                <a:moveTo>
                  <a:pt x="20" y="6"/>
                </a:moveTo>
                <a:cubicBezTo>
                  <a:pt x="22" y="0"/>
                  <a:pt x="0" y="3"/>
                  <a:pt x="5" y="6"/>
                </a:cubicBezTo>
                <a:cubicBezTo>
                  <a:pt x="10" y="9"/>
                  <a:pt x="20" y="11"/>
                  <a:pt x="20" y="6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6284913" y="6107113"/>
            <a:ext cx="549275" cy="609600"/>
          </a:xfrm>
          <a:custGeom>
            <a:avLst/>
            <a:gdLst>
              <a:gd name="T0" fmla="*/ 188 w 190"/>
              <a:gd name="T1" fmla="*/ 30 h 211"/>
              <a:gd name="T2" fmla="*/ 173 w 190"/>
              <a:gd name="T3" fmla="*/ 15 h 211"/>
              <a:gd name="T4" fmla="*/ 147 w 190"/>
              <a:gd name="T5" fmla="*/ 32 h 211"/>
              <a:gd name="T6" fmla="*/ 129 w 190"/>
              <a:gd name="T7" fmla="*/ 34 h 211"/>
              <a:gd name="T8" fmla="*/ 117 w 190"/>
              <a:gd name="T9" fmla="*/ 31 h 211"/>
              <a:gd name="T10" fmla="*/ 95 w 190"/>
              <a:gd name="T11" fmla="*/ 39 h 211"/>
              <a:gd name="T12" fmla="*/ 55 w 190"/>
              <a:gd name="T13" fmla="*/ 22 h 211"/>
              <a:gd name="T14" fmla="*/ 24 w 190"/>
              <a:gd name="T15" fmla="*/ 5 h 211"/>
              <a:gd name="T16" fmla="*/ 0 w 190"/>
              <a:gd name="T17" fmla="*/ 9 h 211"/>
              <a:gd name="T18" fmla="*/ 6 w 190"/>
              <a:gd name="T19" fmla="*/ 56 h 211"/>
              <a:gd name="T20" fmla="*/ 28 w 190"/>
              <a:gd name="T21" fmla="*/ 101 h 211"/>
              <a:gd name="T22" fmla="*/ 26 w 190"/>
              <a:gd name="T23" fmla="*/ 115 h 211"/>
              <a:gd name="T24" fmla="*/ 20 w 190"/>
              <a:gd name="T25" fmla="*/ 129 h 211"/>
              <a:gd name="T26" fmla="*/ 36 w 190"/>
              <a:gd name="T27" fmla="*/ 165 h 211"/>
              <a:gd name="T28" fmla="*/ 53 w 190"/>
              <a:gd name="T29" fmla="*/ 182 h 211"/>
              <a:gd name="T30" fmla="*/ 53 w 190"/>
              <a:gd name="T31" fmla="*/ 201 h 211"/>
              <a:gd name="T32" fmla="*/ 73 w 190"/>
              <a:gd name="T33" fmla="*/ 205 h 211"/>
              <a:gd name="T34" fmla="*/ 101 w 190"/>
              <a:gd name="T35" fmla="*/ 207 h 211"/>
              <a:gd name="T36" fmla="*/ 121 w 190"/>
              <a:gd name="T37" fmla="*/ 175 h 211"/>
              <a:gd name="T38" fmla="*/ 144 w 190"/>
              <a:gd name="T39" fmla="*/ 170 h 211"/>
              <a:gd name="T40" fmla="*/ 150 w 190"/>
              <a:gd name="T41" fmla="*/ 185 h 211"/>
              <a:gd name="T42" fmla="*/ 155 w 190"/>
              <a:gd name="T43" fmla="*/ 162 h 211"/>
              <a:gd name="T44" fmla="*/ 164 w 190"/>
              <a:gd name="T45" fmla="*/ 127 h 211"/>
              <a:gd name="T46" fmla="*/ 190 w 190"/>
              <a:gd name="T47" fmla="*/ 76 h 211"/>
              <a:gd name="T48" fmla="*/ 188 w 190"/>
              <a:gd name="T49" fmla="*/ 3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0" h="211">
                <a:moveTo>
                  <a:pt x="188" y="30"/>
                </a:moveTo>
                <a:cubicBezTo>
                  <a:pt x="187" y="25"/>
                  <a:pt x="183" y="13"/>
                  <a:pt x="173" y="15"/>
                </a:cubicBezTo>
                <a:cubicBezTo>
                  <a:pt x="163" y="16"/>
                  <a:pt x="155" y="30"/>
                  <a:pt x="147" y="32"/>
                </a:cubicBezTo>
                <a:cubicBezTo>
                  <a:pt x="139" y="33"/>
                  <a:pt x="135" y="38"/>
                  <a:pt x="129" y="34"/>
                </a:cubicBezTo>
                <a:cubicBezTo>
                  <a:pt x="122" y="30"/>
                  <a:pt x="121" y="29"/>
                  <a:pt x="117" y="31"/>
                </a:cubicBezTo>
                <a:cubicBezTo>
                  <a:pt x="113" y="32"/>
                  <a:pt x="103" y="43"/>
                  <a:pt x="95" y="39"/>
                </a:cubicBezTo>
                <a:cubicBezTo>
                  <a:pt x="86" y="35"/>
                  <a:pt x="63" y="22"/>
                  <a:pt x="55" y="22"/>
                </a:cubicBezTo>
                <a:cubicBezTo>
                  <a:pt x="48" y="22"/>
                  <a:pt x="32" y="10"/>
                  <a:pt x="24" y="5"/>
                </a:cubicBezTo>
                <a:cubicBezTo>
                  <a:pt x="16" y="0"/>
                  <a:pt x="0" y="1"/>
                  <a:pt x="0" y="9"/>
                </a:cubicBezTo>
                <a:cubicBezTo>
                  <a:pt x="0" y="16"/>
                  <a:pt x="0" y="48"/>
                  <a:pt x="6" y="56"/>
                </a:cubicBezTo>
                <a:cubicBezTo>
                  <a:pt x="13" y="64"/>
                  <a:pt x="28" y="96"/>
                  <a:pt x="28" y="101"/>
                </a:cubicBezTo>
                <a:cubicBezTo>
                  <a:pt x="28" y="107"/>
                  <a:pt x="29" y="115"/>
                  <a:pt x="26" y="115"/>
                </a:cubicBezTo>
                <a:cubicBezTo>
                  <a:pt x="22" y="115"/>
                  <a:pt x="17" y="119"/>
                  <a:pt x="20" y="129"/>
                </a:cubicBezTo>
                <a:cubicBezTo>
                  <a:pt x="22" y="139"/>
                  <a:pt x="34" y="162"/>
                  <a:pt x="36" y="165"/>
                </a:cubicBezTo>
                <a:cubicBezTo>
                  <a:pt x="38" y="169"/>
                  <a:pt x="46" y="177"/>
                  <a:pt x="53" y="182"/>
                </a:cubicBezTo>
                <a:cubicBezTo>
                  <a:pt x="59" y="187"/>
                  <a:pt x="49" y="195"/>
                  <a:pt x="53" y="201"/>
                </a:cubicBezTo>
                <a:cubicBezTo>
                  <a:pt x="56" y="207"/>
                  <a:pt x="62" y="203"/>
                  <a:pt x="73" y="205"/>
                </a:cubicBezTo>
                <a:cubicBezTo>
                  <a:pt x="84" y="207"/>
                  <a:pt x="97" y="211"/>
                  <a:pt x="101" y="207"/>
                </a:cubicBezTo>
                <a:cubicBezTo>
                  <a:pt x="105" y="203"/>
                  <a:pt x="116" y="179"/>
                  <a:pt x="121" y="175"/>
                </a:cubicBezTo>
                <a:cubicBezTo>
                  <a:pt x="126" y="170"/>
                  <a:pt x="145" y="163"/>
                  <a:pt x="144" y="170"/>
                </a:cubicBezTo>
                <a:cubicBezTo>
                  <a:pt x="143" y="178"/>
                  <a:pt x="147" y="192"/>
                  <a:pt x="150" y="185"/>
                </a:cubicBezTo>
                <a:cubicBezTo>
                  <a:pt x="152" y="178"/>
                  <a:pt x="150" y="168"/>
                  <a:pt x="155" y="162"/>
                </a:cubicBezTo>
                <a:cubicBezTo>
                  <a:pt x="161" y="156"/>
                  <a:pt x="162" y="133"/>
                  <a:pt x="164" y="127"/>
                </a:cubicBezTo>
                <a:cubicBezTo>
                  <a:pt x="166" y="121"/>
                  <a:pt x="190" y="95"/>
                  <a:pt x="190" y="76"/>
                </a:cubicBezTo>
                <a:cubicBezTo>
                  <a:pt x="190" y="58"/>
                  <a:pt x="188" y="30"/>
                  <a:pt x="188" y="30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5084763" y="5008563"/>
            <a:ext cx="247650" cy="90487"/>
          </a:xfrm>
          <a:custGeom>
            <a:avLst/>
            <a:gdLst>
              <a:gd name="T0" fmla="*/ 81 w 86"/>
              <a:gd name="T1" fmla="*/ 20 h 31"/>
              <a:gd name="T2" fmla="*/ 68 w 86"/>
              <a:gd name="T3" fmla="*/ 22 h 31"/>
              <a:gd name="T4" fmla="*/ 56 w 86"/>
              <a:gd name="T5" fmla="*/ 29 h 31"/>
              <a:gd name="T6" fmla="*/ 4 w 86"/>
              <a:gd name="T7" fmla="*/ 22 h 31"/>
              <a:gd name="T8" fmla="*/ 35 w 86"/>
              <a:gd name="T9" fmla="*/ 0 h 31"/>
              <a:gd name="T10" fmla="*/ 63 w 86"/>
              <a:gd name="T11" fmla="*/ 11 h 31"/>
              <a:gd name="T12" fmla="*/ 81 w 86"/>
              <a:gd name="T1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31">
                <a:moveTo>
                  <a:pt x="81" y="20"/>
                </a:moveTo>
                <a:cubicBezTo>
                  <a:pt x="76" y="20"/>
                  <a:pt x="68" y="18"/>
                  <a:pt x="68" y="22"/>
                </a:cubicBezTo>
                <a:cubicBezTo>
                  <a:pt x="68" y="27"/>
                  <a:pt x="64" y="31"/>
                  <a:pt x="56" y="29"/>
                </a:cubicBezTo>
                <a:cubicBezTo>
                  <a:pt x="47" y="27"/>
                  <a:pt x="0" y="28"/>
                  <a:pt x="4" y="22"/>
                </a:cubicBezTo>
                <a:cubicBezTo>
                  <a:pt x="7" y="15"/>
                  <a:pt x="28" y="0"/>
                  <a:pt x="35" y="0"/>
                </a:cubicBezTo>
                <a:cubicBezTo>
                  <a:pt x="42" y="0"/>
                  <a:pt x="57" y="9"/>
                  <a:pt x="63" y="11"/>
                </a:cubicBezTo>
                <a:cubicBezTo>
                  <a:pt x="70" y="12"/>
                  <a:pt x="86" y="20"/>
                  <a:pt x="81" y="20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7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8EA9-58B0-4666-BA71-A5649167F7D6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植民地ナショナリズム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内向きのナショナリズム</a:t>
            </a:r>
          </a:p>
          <a:p>
            <a:r>
              <a:rPr lang="ja-JP" altLang="en-US"/>
              <a:t>白豪主義</a:t>
            </a:r>
            <a:r>
              <a:rPr lang="en-US" altLang="ja-JP"/>
              <a:t>:</a:t>
            </a:r>
            <a:r>
              <a:rPr lang="ja-JP" altLang="en-US"/>
              <a:t>白人優先主義＝</a:t>
            </a:r>
            <a:r>
              <a:rPr lang="en-US" altLang="ja-JP"/>
              <a:t>19c</a:t>
            </a:r>
            <a:r>
              <a:rPr lang="ja-JP" altLang="en-US"/>
              <a:t>半ば～</a:t>
            </a:r>
            <a:r>
              <a:rPr lang="en-US" altLang="ja-JP"/>
              <a:t>19c</a:t>
            </a:r>
            <a:r>
              <a:rPr lang="ja-JP" altLang="en-US"/>
              <a:t>後半～</a:t>
            </a:r>
            <a:r>
              <a:rPr lang="en-US" altLang="ja-JP"/>
              <a:t>1901;</a:t>
            </a:r>
            <a:r>
              <a:rPr lang="ja-JP" altLang="en-US"/>
              <a:t>移民制限法～</a:t>
            </a:r>
            <a:r>
              <a:rPr lang="en-US" altLang="ja-JP"/>
              <a:t>1960</a:t>
            </a:r>
            <a:r>
              <a:rPr lang="ja-JP" altLang="en-US"/>
              <a:t>ｓ</a:t>
            </a:r>
          </a:p>
          <a:p>
            <a:r>
              <a:rPr lang="ja-JP" altLang="en-US"/>
              <a:t>植民地防衛力</a:t>
            </a:r>
          </a:p>
          <a:p>
            <a:r>
              <a:rPr lang="ja-JP" altLang="en-US"/>
              <a:t>移住制限法⇔日英同盟（</a:t>
            </a:r>
            <a:r>
              <a:rPr lang="en-US" altLang="ja-JP"/>
              <a:t>Anglo-Japanese Alliance):1902-1923(M35-T13)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1286-1523-461A-9372-A20F46A070C1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</a:t>
            </a:r>
            <a:r>
              <a:rPr lang="ja-JP" altLang="en-US" dirty="0"/>
              <a:t>世界大戦とナショナリズム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第一次世界大戦とオーストラリア</a:t>
            </a:r>
          </a:p>
          <a:p>
            <a:pPr lvl="1"/>
            <a:r>
              <a:rPr lang="ja-JP" altLang="en-US"/>
              <a:t>ガリポリ・ナショナリズム</a:t>
            </a:r>
          </a:p>
          <a:p>
            <a:pPr lvl="1"/>
            <a:r>
              <a:rPr lang="ja-JP" altLang="en-US"/>
              <a:t>ドミニオン意識の高揚</a:t>
            </a:r>
          </a:p>
          <a:p>
            <a:pPr lvl="1"/>
            <a:r>
              <a:rPr lang="ja-JP" altLang="en-US"/>
              <a:t>対日防衛政策</a:t>
            </a:r>
          </a:p>
          <a:p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次世界大戦とオーストラリア</a:t>
            </a:r>
          </a:p>
          <a:p>
            <a:pPr lvl="1"/>
            <a:r>
              <a:rPr lang="ja-JP" altLang="en-US"/>
              <a:t>英国から対米依存への転換</a:t>
            </a:r>
          </a:p>
          <a:p>
            <a:pPr lvl="1"/>
            <a:r>
              <a:rPr lang="ja-JP" altLang="en-US"/>
              <a:t>戦後の対日政策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C99-4692-4687-8290-A624CA0C6CBF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教科書・主要テキスト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竹田いさみ・森健・永野隆行</a:t>
            </a:r>
            <a:r>
              <a:rPr lang="en-US" altLang="ja-JP"/>
              <a:t>[</a:t>
            </a:r>
            <a:r>
              <a:rPr lang="ja-JP" altLang="en-US"/>
              <a:t>編</a:t>
            </a:r>
            <a:r>
              <a:rPr lang="en-US" altLang="ja-JP"/>
              <a:t>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/>
              <a:t>　　</a:t>
            </a:r>
            <a:r>
              <a:rPr lang="en-US" altLang="ja-JP"/>
              <a:t>『</a:t>
            </a:r>
            <a:r>
              <a:rPr lang="ja-JP" altLang="en-US"/>
              <a:t>オーストラリア入門</a:t>
            </a:r>
            <a:r>
              <a:rPr lang="en-US" altLang="ja-JP"/>
              <a:t>2</a:t>
            </a:r>
            <a:r>
              <a:rPr lang="ja-JP" altLang="en-US"/>
              <a:t>版</a:t>
            </a:r>
            <a:r>
              <a:rPr lang="en-US" altLang="ja-JP"/>
              <a:t>』</a:t>
            </a:r>
            <a:r>
              <a:rPr lang="ja-JP" altLang="en-US"/>
              <a:t>、東京大学出版会　</a:t>
            </a:r>
            <a:r>
              <a:rPr lang="en-US" altLang="ja-JP"/>
              <a:t>2007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/>
              <a:t>　</a:t>
            </a:r>
            <a:r>
              <a:rPr lang="en-US" altLang="ja-JP" sz="2400">
                <a:hlinkClick r:id="rId2"/>
              </a:rPr>
              <a:t>http://www.utp.or.jp/bd/978-4-13-003206-3.html</a:t>
            </a:r>
            <a:endParaRPr lang="en-US" altLang="ja-JP" sz="2400"/>
          </a:p>
          <a:p>
            <a:pPr>
              <a:lnSpc>
                <a:spcPct val="90000"/>
              </a:lnSpc>
            </a:pPr>
            <a:r>
              <a:rPr lang="ja-JP" altLang="en-US"/>
              <a:t>竹田いさみ</a:t>
            </a:r>
            <a:r>
              <a:rPr lang="en-US" altLang="ja-JP"/>
              <a:t>『</a:t>
            </a:r>
            <a:r>
              <a:rPr lang="ja-JP" altLang="en-US"/>
              <a:t>物語　オーストラリアの歴史</a:t>
            </a:r>
            <a:r>
              <a:rPr lang="en-US" altLang="ja-JP"/>
              <a:t>』</a:t>
            </a:r>
            <a:r>
              <a:rPr lang="ja-JP" altLang="en-US"/>
              <a:t>、中公新書</a:t>
            </a:r>
            <a:r>
              <a:rPr lang="en-US" altLang="ja-JP"/>
              <a:t>1547</a:t>
            </a:r>
            <a:r>
              <a:rPr lang="ja-JP" altLang="en-US"/>
              <a:t>　</a:t>
            </a:r>
          </a:p>
          <a:p>
            <a:pPr>
              <a:lnSpc>
                <a:spcPct val="90000"/>
              </a:lnSpc>
            </a:pPr>
            <a:r>
              <a:rPr lang="ja-JP" altLang="en-US"/>
              <a:t>藤川隆男</a:t>
            </a:r>
            <a:r>
              <a:rPr lang="en-US" altLang="ja-JP"/>
              <a:t>『</a:t>
            </a:r>
            <a:r>
              <a:rPr lang="ja-JP" altLang="en-US"/>
              <a:t>オーストラリアの歴史</a:t>
            </a:r>
            <a:r>
              <a:rPr lang="en-US" altLang="ja-JP"/>
              <a:t>』</a:t>
            </a:r>
            <a:r>
              <a:rPr lang="ja-JP" altLang="en-US"/>
              <a:t>、有斐閣、</a:t>
            </a:r>
            <a:r>
              <a:rPr lang="en-US" altLang="ja-JP"/>
              <a:t>2004</a:t>
            </a:r>
            <a:r>
              <a:rPr lang="ja-JP" altLang="en-US"/>
              <a:t>　ほか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E3B9-5A0A-4637-B8C4-E2135284AB51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参考文献（１）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越智道雄　</a:t>
            </a:r>
            <a:r>
              <a:rPr lang="en-US" altLang="ja-JP"/>
              <a:t>『</a:t>
            </a:r>
            <a:r>
              <a:rPr lang="ja-JP" altLang="en-US"/>
              <a:t>ｵｰｽﾄﾗﾘｱを知るための</a:t>
            </a:r>
            <a:r>
              <a:rPr lang="en-US" altLang="ja-JP"/>
              <a:t>48</a:t>
            </a:r>
            <a:r>
              <a:rPr lang="ja-JP" altLang="en-US"/>
              <a:t>章</a:t>
            </a:r>
            <a:r>
              <a:rPr lang="en-US" altLang="ja-JP"/>
              <a:t>』</a:t>
            </a:r>
            <a:r>
              <a:rPr lang="ja-JP" altLang="en-US"/>
              <a:t>（明石書店、</a:t>
            </a:r>
            <a:r>
              <a:rPr lang="en-US" altLang="ja-JP"/>
              <a:t>2000</a:t>
            </a:r>
            <a:r>
              <a:rPr lang="ja-JP" altLang="en-US"/>
              <a:t>）</a:t>
            </a:r>
          </a:p>
          <a:p>
            <a:pPr>
              <a:lnSpc>
                <a:spcPct val="90000"/>
              </a:lnSpc>
            </a:pPr>
            <a:r>
              <a:rPr lang="ja-JP" altLang="en-US"/>
              <a:t>杉本良夫　</a:t>
            </a:r>
            <a:r>
              <a:rPr lang="en-US" altLang="ja-JP"/>
              <a:t>『</a:t>
            </a:r>
            <a:r>
              <a:rPr lang="ja-JP" altLang="en-US"/>
              <a:t>オーストラリア</a:t>
            </a:r>
            <a:r>
              <a:rPr lang="en-US" altLang="ja-JP"/>
              <a:t>』</a:t>
            </a:r>
            <a:r>
              <a:rPr lang="ja-JP" altLang="en-US"/>
              <a:t>（岩波新書、</a:t>
            </a:r>
            <a:r>
              <a:rPr lang="en-US" altLang="ja-JP"/>
              <a:t>2000</a:t>
            </a:r>
            <a:r>
              <a:rPr lang="ja-JP" altLang="en-US"/>
              <a:t>）</a:t>
            </a:r>
          </a:p>
          <a:p>
            <a:pPr>
              <a:lnSpc>
                <a:spcPct val="90000"/>
              </a:lnSpc>
            </a:pPr>
            <a:r>
              <a:rPr lang="ja-JP" altLang="en-US"/>
              <a:t>関根政美　</a:t>
            </a:r>
            <a:r>
              <a:rPr lang="en-US" altLang="ja-JP"/>
              <a:t>『</a:t>
            </a:r>
            <a:r>
              <a:rPr lang="ja-JP" altLang="en-US"/>
              <a:t>多文化主義社会の到来</a:t>
            </a:r>
            <a:r>
              <a:rPr lang="en-US" altLang="ja-JP"/>
              <a:t>』</a:t>
            </a:r>
            <a:r>
              <a:rPr lang="ja-JP" altLang="en-US"/>
              <a:t>（朝日選書、</a:t>
            </a:r>
            <a:r>
              <a:rPr lang="en-US" altLang="ja-JP"/>
              <a:t>2000</a:t>
            </a:r>
            <a:r>
              <a:rPr lang="ja-JP" altLang="en-US"/>
              <a:t>）</a:t>
            </a:r>
          </a:p>
          <a:p>
            <a:pPr>
              <a:lnSpc>
                <a:spcPct val="90000"/>
              </a:lnSpc>
            </a:pPr>
            <a:r>
              <a:rPr lang="ja-JP" altLang="en-US"/>
              <a:t>堀　武昭　</a:t>
            </a:r>
            <a:r>
              <a:rPr lang="en-US" altLang="ja-JP"/>
              <a:t>『</a:t>
            </a:r>
            <a:r>
              <a:rPr lang="ja-JP" altLang="en-US"/>
              <a:t>オーストラリアＡ </a:t>
            </a:r>
            <a:r>
              <a:rPr lang="en-US" altLang="ja-JP"/>
              <a:t>to Z』</a:t>
            </a:r>
            <a:r>
              <a:rPr lang="ja-JP" altLang="en-US"/>
              <a:t>（丸善ライブラリー、</a:t>
            </a:r>
            <a:r>
              <a:rPr lang="en-US" altLang="ja-JP"/>
              <a:t>1993</a:t>
            </a:r>
            <a:r>
              <a:rPr lang="ja-JP" altLang="en-US"/>
              <a:t>）</a:t>
            </a:r>
            <a:endParaRPr lang="ja-JP" altLang="en-US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35CD-320F-49D5-BD21-24966FB4331C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　参考文献（２）　定期刊行物</a:t>
            </a:r>
            <a:endParaRPr lang="ja-JP" altLang="en-US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『</a:t>
            </a:r>
            <a:r>
              <a:rPr lang="ja-JP" altLang="en-US"/>
              <a:t>オセアニアを知る事典</a:t>
            </a:r>
            <a:r>
              <a:rPr lang="en-US" altLang="ja-JP"/>
              <a:t>』</a:t>
            </a:r>
            <a:r>
              <a:rPr lang="ja-JP" altLang="en-US"/>
              <a:t>（平凡社、</a:t>
            </a:r>
            <a:r>
              <a:rPr lang="en-US" altLang="ja-JP"/>
              <a:t>2000</a:t>
            </a:r>
            <a:r>
              <a:rPr lang="ja-JP" altLang="en-US"/>
              <a:t>）</a:t>
            </a:r>
          </a:p>
          <a:p>
            <a:r>
              <a:rPr lang="ja-JP" altLang="en-US"/>
              <a:t>追手門学院大学オーストラリア研究所</a:t>
            </a:r>
            <a:r>
              <a:rPr lang="en-US" altLang="ja-JP" b="1">
                <a:hlinkClick r:id="rId2"/>
              </a:rPr>
              <a:t>『</a:t>
            </a:r>
            <a:r>
              <a:rPr lang="ja-JP" altLang="en-US" b="1">
                <a:hlinkClick r:id="rId2"/>
              </a:rPr>
              <a:t>オーストラリア研究紀要</a:t>
            </a:r>
            <a:r>
              <a:rPr lang="en-US" altLang="ja-JP" b="1">
                <a:hlinkClick r:id="rId2"/>
              </a:rPr>
              <a:t>』 </a:t>
            </a:r>
            <a:endParaRPr lang="en-US" altLang="ja-JP" b="1"/>
          </a:p>
          <a:p>
            <a:r>
              <a:rPr lang="ja-JP" altLang="en-US"/>
              <a:t>オーストラリア学会（編）</a:t>
            </a:r>
          </a:p>
          <a:p>
            <a:pPr>
              <a:buFont typeface="Wingdings" pitchFamily="2" charset="2"/>
              <a:buNone/>
            </a:pPr>
            <a:r>
              <a:rPr lang="ja-JP" altLang="en-US" b="1"/>
              <a:t>　　</a:t>
            </a:r>
            <a:r>
              <a:rPr lang="en-US" altLang="ja-JP" b="1">
                <a:hlinkClick r:id="rId3"/>
              </a:rPr>
              <a:t>『</a:t>
            </a:r>
            <a:r>
              <a:rPr lang="ja-JP" altLang="en-US" b="1">
                <a:hlinkClick r:id="rId3"/>
              </a:rPr>
              <a:t>オーストラリア研究</a:t>
            </a:r>
            <a:r>
              <a:rPr lang="en-US" altLang="ja-JP" b="1">
                <a:hlinkClick r:id="rId3"/>
              </a:rPr>
              <a:t>』</a:t>
            </a:r>
            <a:endParaRPr lang="en-US" altLang="ja-JP" b="1"/>
          </a:p>
          <a:p>
            <a:endParaRPr lang="en-US" altLang="ja-JP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D665-2FFF-49F9-890A-283337B3F9CE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914400"/>
          </a:xfrm>
        </p:spPr>
        <p:txBody>
          <a:bodyPr/>
          <a:lstStyle/>
          <a:p>
            <a:r>
              <a:rPr lang="ja-JP" altLang="en-US"/>
              <a:t>参考 </a:t>
            </a:r>
            <a:r>
              <a:rPr lang="en-US" altLang="ja-JP"/>
              <a:t>Web Sites</a:t>
            </a:r>
            <a:r>
              <a:rPr lang="ja-JP" altLang="en-US"/>
              <a:t>　ＵＲＬ</a:t>
            </a:r>
            <a:br>
              <a:rPr lang="ja-JP" altLang="en-US"/>
            </a:br>
            <a:endParaRPr lang="ja-JP" alt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>
                <a:solidFill>
                  <a:srgbClr val="000066"/>
                </a:solidFill>
                <a:hlinkClick r:id="rId2"/>
              </a:rPr>
              <a:t>http://www.australia.or.jp/</a:t>
            </a:r>
            <a:endParaRPr lang="en-US" altLang="ja-JP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700"/>
              <a:t>　　（オーストラリア大使館）</a:t>
            </a:r>
          </a:p>
          <a:p>
            <a:pPr>
              <a:lnSpc>
                <a:spcPct val="90000"/>
              </a:lnSpc>
            </a:pPr>
            <a:r>
              <a:rPr lang="en-US" altLang="ja-JP">
                <a:hlinkClick r:id="rId3"/>
              </a:rPr>
              <a:t>http://pweb.sophia.ac.jp/s-yuga/australiamedialink.html</a:t>
            </a:r>
            <a:endParaRPr lang="en-US" altLang="ja-JP"/>
          </a:p>
          <a:p>
            <a:pPr>
              <a:lnSpc>
                <a:spcPct val="90000"/>
              </a:lnSpc>
            </a:pPr>
            <a:r>
              <a:rPr lang="en-US" altLang="ja-JP">
                <a:hlinkClick r:id="rId4"/>
              </a:rPr>
              <a:t>http://pweb.cc.sophia.ac.jp/s-yuga/australia</a:t>
            </a:r>
            <a:endParaRPr lang="en-US" altLang="ja-JP"/>
          </a:p>
          <a:p>
            <a:pPr>
              <a:lnSpc>
                <a:spcPct val="90000"/>
              </a:lnSpc>
            </a:pPr>
            <a:r>
              <a:rPr lang="en-US" altLang="ja-JP">
                <a:hlinkClick r:id="rId5"/>
              </a:rPr>
              <a:t>http://www.law.keio.ac.jp/~sekine</a:t>
            </a:r>
            <a:r>
              <a:rPr lang="en-US" altLang="ja-JP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200"/>
              <a:t>    </a:t>
            </a:r>
            <a:r>
              <a:rPr lang="ja-JP" altLang="en-US" sz="2200"/>
              <a:t>（慶応大学関根教授）</a:t>
            </a:r>
            <a:endParaRPr lang="ja-JP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B58-F724-47FB-888B-07ACDC369A16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お役立ちサイト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各種統計　</a:t>
            </a:r>
            <a:r>
              <a:rPr lang="en-US" altLang="ja-JP">
                <a:hlinkClick r:id="rId2"/>
              </a:rPr>
              <a:t>http://www.abs.gov.au/</a:t>
            </a:r>
            <a:endParaRPr lang="en-US" altLang="ja-JP"/>
          </a:p>
          <a:p>
            <a:pPr>
              <a:lnSpc>
                <a:spcPct val="90000"/>
              </a:lnSpc>
            </a:pPr>
            <a:r>
              <a:rPr lang="ja-JP" altLang="en-US"/>
              <a:t>オーストラリアの歴史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hlinkClick r:id="rId3"/>
              </a:rPr>
              <a:t>http://www.nla.gov.au/oz/histsite.html</a:t>
            </a:r>
            <a:endParaRPr lang="en-US" altLang="ja-JP"/>
          </a:p>
          <a:p>
            <a:pPr>
              <a:lnSpc>
                <a:spcPct val="90000"/>
              </a:lnSpc>
            </a:pPr>
            <a:r>
              <a:rPr lang="ja-JP" altLang="en-US"/>
              <a:t>文化芸術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hlinkClick r:id="rId4"/>
              </a:rPr>
              <a:t>http://www.australia.or.jp/culture/</a:t>
            </a:r>
            <a:endParaRPr lang="en-US" altLang="ja-JP"/>
          </a:p>
          <a:p>
            <a:pPr>
              <a:lnSpc>
                <a:spcPct val="90000"/>
              </a:lnSpc>
            </a:pPr>
            <a:r>
              <a:rPr lang="ja-JP" altLang="en-US"/>
              <a:t>オーストラリア・メディアリンク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hlinkClick r:id="rId5"/>
              </a:rPr>
              <a:t>http://pweb.sophia.ac.jp/~s-yuga/australiamedialink.html</a:t>
            </a:r>
            <a:endParaRPr lang="en-US" altLang="ja-JP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897B-9E2D-460A-9B07-CCE1F079FBF8}" type="slidenum">
              <a:rPr lang="en-US" altLang="ja-JP"/>
              <a:pPr/>
              <a:t>27</a:t>
            </a:fld>
            <a:endParaRPr lang="en-US" altLang="ja-JP"/>
          </a:p>
        </p:txBody>
      </p:sp>
      <p:pic>
        <p:nvPicPr>
          <p:cNvPr id="60421" name="Picture 5" descr="Australia2ed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613" y="333375"/>
            <a:ext cx="4335462" cy="626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0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オセアニア政治社会論Ｂ(2007)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5148-2AA5-40E6-AA21-57B62A3C8377}" type="slidenum">
              <a:rPr lang="en-US" altLang="ja-JP"/>
              <a:pPr/>
              <a:t>28</a:t>
            </a:fld>
            <a:endParaRPr lang="en-US" altLang="ja-JP"/>
          </a:p>
        </p:txBody>
      </p:sp>
      <p:graphicFrame>
        <p:nvGraphicFramePr>
          <p:cNvPr id="36866" name="Object 2"/>
          <p:cNvGraphicFramePr>
            <a:graphicFrameLocks noGrp="1" noChangeAspect="1"/>
          </p:cNvGraphicFramePr>
          <p:nvPr>
            <p:ph/>
          </p:nvPr>
        </p:nvGraphicFramePr>
        <p:xfrm>
          <a:off x="2560638" y="608013"/>
          <a:ext cx="4041775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HotShots ｲﾒｰｼﾞ ﾄﾞｷｭﾒﾝﾄ" r:id="rId3" imgW="3677163" imgH="4877481" progId="HotShots_IMAGE.Document">
                  <p:embed/>
                </p:oleObj>
              </mc:Choice>
              <mc:Fallback>
                <p:oleObj name="HotShots ｲﾒｰｼﾞ ﾄﾞｷｭﾒﾝﾄ" r:id="rId3" imgW="3677163" imgH="4877481" progId="HotShots_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608013"/>
                        <a:ext cx="4041775" cy="533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3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オセアニア政治社会論Ｂ(2007)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573F-9583-42B9-8F94-1043AA8F31E7}" type="slidenum">
              <a:rPr lang="en-US" altLang="ja-JP"/>
              <a:pPr/>
              <a:t>29</a:t>
            </a:fld>
            <a:endParaRPr lang="en-US" altLang="ja-JP"/>
          </a:p>
        </p:txBody>
      </p:sp>
      <p:graphicFrame>
        <p:nvGraphicFramePr>
          <p:cNvPr id="37890" name="Object 2">
            <a:hlinkClick r:id="rId3" action="ppaction://hlinksldjump"/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93963" y="533400"/>
          <a:ext cx="4230687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HotShots ｲﾒｰｼﾞ ﾄﾞｷｭﾒﾝﾄ" r:id="rId4" imgW="3753374" imgH="4819048" progId="HotShots_IMAGE.Document">
                  <p:embed/>
                </p:oleObj>
              </mc:Choice>
              <mc:Fallback>
                <p:oleObj name="HotShots ｲﾒｰｼﾞ ﾄﾞｷｭﾒﾝﾄ" r:id="rId4" imgW="3753374" imgH="4819048" progId="HotShots_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533400"/>
                        <a:ext cx="4230687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9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0CDC-5C43-499A-8D69-581A3A4157FD}" type="slidenum">
              <a:rPr lang="en-US" altLang="ja-JP"/>
              <a:pPr/>
              <a:t>3</a:t>
            </a:fld>
            <a:endParaRPr lang="en-US" altLang="ja-JP"/>
          </a:p>
        </p:txBody>
      </p:sp>
      <p:pic>
        <p:nvPicPr>
          <p:cNvPr id="70661" name="Picture 5" descr="australi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92150"/>
            <a:ext cx="6911975" cy="4957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オセアニア政治社会論Ｂ(2007)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4B-3F53-49EE-A737-D97A7533D970}" type="slidenum">
              <a:rPr lang="en-US" altLang="ja-JP"/>
              <a:pPr/>
              <a:t>30</a:t>
            </a:fld>
            <a:endParaRPr lang="en-US" altLang="ja-JP"/>
          </a:p>
        </p:txBody>
      </p:sp>
      <p:graphicFrame>
        <p:nvGraphicFramePr>
          <p:cNvPr id="38914" name="Object 2"/>
          <p:cNvGraphicFramePr>
            <a:graphicFrameLocks noGrp="1" noChangeAspect="1"/>
          </p:cNvGraphicFramePr>
          <p:nvPr>
            <p:ph/>
          </p:nvPr>
        </p:nvGraphicFramePr>
        <p:xfrm>
          <a:off x="2643188" y="533400"/>
          <a:ext cx="3932237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1" name="HotShots ｲﾒｰｼﾞ ﾄﾞｷｭﾒﾝﾄ" r:id="rId3" imgW="3142857" imgH="4342857" progId="HotShots_IMAGE.Document">
                  <p:embed/>
                </p:oleObj>
              </mc:Choice>
              <mc:Fallback>
                <p:oleObj name="HotShots ｲﾒｰｼﾞ ﾄﾞｷｭﾒﾝﾄ" r:id="rId3" imgW="3142857" imgH="4342857" progId="HotShots_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33400"/>
                        <a:ext cx="3932237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1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オセアニア政治社会論Ｂ(2007)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C5AD-E78C-45A9-A73F-08455062AA4C}" type="slidenum">
              <a:rPr lang="en-US" altLang="ja-JP"/>
              <a:pPr/>
              <a:t>31</a:t>
            </a:fld>
            <a:endParaRPr lang="en-US" altLang="ja-JP"/>
          </a:p>
        </p:txBody>
      </p:sp>
      <p:graphicFrame>
        <p:nvGraphicFramePr>
          <p:cNvPr id="39938" name="Object 2">
            <a:hlinkClick r:id="rId4" action="ppaction://hlinksldjump"/>
          </p:cNvPr>
          <p:cNvGraphicFramePr>
            <a:graphicFrameLocks noGrp="1" noChangeAspect="1"/>
          </p:cNvGraphicFramePr>
          <p:nvPr>
            <p:ph/>
          </p:nvPr>
        </p:nvGraphicFramePr>
        <p:xfrm>
          <a:off x="1258888" y="1412875"/>
          <a:ext cx="6434137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HotShots ｲﾒｰｼﾞ ﾄﾞｷｭﾒﾝﾄ" r:id="rId5" imgW="5601482" imgH="3666667" progId="HotShots_IMAGE.Document">
                  <p:embed/>
                </p:oleObj>
              </mc:Choice>
              <mc:Fallback>
                <p:oleObj name="HotShots ｲﾒｰｼﾞ ﾄﾞｷｭﾒﾝﾄ" r:id="rId5" imgW="5601482" imgH="3666667" progId="HotShots_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12875"/>
                        <a:ext cx="6434137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0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95D4-07F6-4E26-B053-26EB3DDF6262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後半の講義</a:t>
            </a:r>
            <a:r>
              <a:rPr lang="en-US" altLang="ja-JP" dirty="0"/>
              <a:t>(1)―</a:t>
            </a:r>
            <a:r>
              <a:rPr lang="ja-JP" altLang="en-US" dirty="0"/>
              <a:t>オーストラリアのメディア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332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オーストラリアー日本：幕末、明治期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オーストラリアのメディア・ジャーナリズム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植民地時代のジャーナリズム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20</a:t>
            </a:r>
            <a:r>
              <a:rPr lang="ja-JP" altLang="en-US" sz="2400" dirty="0"/>
              <a:t>世紀の時代　大衆化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現代のｼﾞｬｰﾅﾘｽﾞﾑの問題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現代オーストラリア社会とメディア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メディア行政・制度のしくみ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エスニック・メディア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ＳＢＳは理想のﾒﾃﾞｨｱか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マードック帝国の成長</a:t>
            </a:r>
          </a:p>
          <a:p>
            <a:pPr>
              <a:lnSpc>
                <a:spcPct val="90000"/>
              </a:lnSpc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6492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720102" cy="1865213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65500"/>
            <a:ext cx="2808311" cy="2105458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A7F9-4ACF-4ABA-BD4B-B0483AB4E024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376264" cy="2961463"/>
          </a:xfrm>
          <a:prstGeom prst="rect">
            <a:avLst/>
          </a:prstGeom>
        </p:spPr>
      </p:pic>
      <p:pic>
        <p:nvPicPr>
          <p:cNvPr id="14" name="Picture 18" descr="tre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60648"/>
            <a:ext cx="2783576" cy="371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6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身近に感じたこと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22E7-F6FB-48BA-9EDB-BFABFDCD14E4}" type="slidenum">
              <a:rPr lang="en-US" altLang="ja-JP" smtClean="0"/>
              <a:pPr/>
              <a:t>6</a:t>
            </a:fld>
            <a:endParaRPr lang="en-US" altLang="ja-JP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165392"/>
              </p:ext>
            </p:extLst>
          </p:nvPr>
        </p:nvGraphicFramePr>
        <p:xfrm>
          <a:off x="2339752" y="1916832"/>
          <a:ext cx="432048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ワークシート" r:id="rId4" imgW="2171730" imgH="1990760" progId="Excel.Sheet.12">
                  <p:embed/>
                </p:oleObj>
              </mc:Choice>
              <mc:Fallback>
                <p:oleObj name="ワークシート" r:id="rId4" imgW="2171730" imgH="1990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1916832"/>
                        <a:ext cx="4320480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77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CE72-1D2F-443B-9573-76DC3C538DE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多文化社会　オーストラリア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sz="2700"/>
              <a:t>4</a:t>
            </a:r>
            <a:r>
              <a:rPr lang="ja-JP" altLang="en-US" sz="2700"/>
              <a:t>万年前　アボリジニ</a:t>
            </a:r>
          </a:p>
          <a:p>
            <a:r>
              <a:rPr lang="en-US" altLang="ja-JP" sz="2700"/>
              <a:t>1788</a:t>
            </a:r>
            <a:r>
              <a:rPr lang="ja-JP" altLang="en-US" sz="2700"/>
              <a:t>　英国、入植</a:t>
            </a:r>
          </a:p>
          <a:p>
            <a:r>
              <a:rPr lang="en-US" altLang="ja-JP" sz="2700"/>
              <a:t>19</a:t>
            </a:r>
            <a:r>
              <a:rPr lang="ja-JP" altLang="en-US" sz="2700"/>
              <a:t>世紀後半～</a:t>
            </a:r>
            <a:r>
              <a:rPr lang="en-US" altLang="ja-JP" sz="2700"/>
              <a:t>20</a:t>
            </a:r>
            <a:r>
              <a:rPr lang="ja-JP" altLang="en-US" sz="2700"/>
              <a:t>世紀</a:t>
            </a:r>
          </a:p>
          <a:p>
            <a:pPr>
              <a:buFont typeface="Wingdings" pitchFamily="2" charset="2"/>
              <a:buNone/>
            </a:pPr>
            <a:r>
              <a:rPr lang="ja-JP" altLang="en-US" sz="2700"/>
              <a:t>　　移民制限へ</a:t>
            </a:r>
          </a:p>
          <a:p>
            <a:r>
              <a:rPr lang="en-US" altLang="ja-JP" sz="2700"/>
              <a:t>1901</a:t>
            </a:r>
            <a:r>
              <a:rPr lang="ja-JP" altLang="en-US" sz="2700"/>
              <a:t>　白豪主義（移民制限法）</a:t>
            </a:r>
          </a:p>
          <a:p>
            <a:r>
              <a:rPr lang="en-US" altLang="ja-JP" sz="2700"/>
              <a:t>1947</a:t>
            </a:r>
            <a:r>
              <a:rPr lang="ja-JP" altLang="en-US" sz="2700"/>
              <a:t>以降　大量移民計画開始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sz="2700"/>
              <a:t>1958</a:t>
            </a:r>
            <a:r>
              <a:rPr lang="ja-JP" altLang="en-US" sz="2700"/>
              <a:t>　移民への英語試験廃止</a:t>
            </a:r>
          </a:p>
          <a:p>
            <a:r>
              <a:rPr lang="en-US" altLang="ja-JP" sz="2700"/>
              <a:t>1975 </a:t>
            </a:r>
            <a:r>
              <a:rPr lang="ja-JP" altLang="en-US" sz="2700"/>
              <a:t>人種差別禁止法制定</a:t>
            </a:r>
          </a:p>
          <a:p>
            <a:r>
              <a:rPr lang="en-US" altLang="ja-JP" sz="2700"/>
              <a:t>1979</a:t>
            </a:r>
            <a:r>
              <a:rPr lang="ja-JP" altLang="en-US" sz="2700"/>
              <a:t>　移民規制から人種差別撤廃</a:t>
            </a:r>
          </a:p>
          <a:p>
            <a:r>
              <a:rPr lang="en-US" altLang="ja-JP" sz="2700"/>
              <a:t>1984</a:t>
            </a:r>
            <a:r>
              <a:rPr lang="ja-JP" altLang="en-US" sz="2700"/>
              <a:t>　アジア移民増大懸念発言</a:t>
            </a:r>
          </a:p>
          <a:p>
            <a:pPr>
              <a:buFont typeface="Wingdings" pitchFamily="2" charset="2"/>
              <a:buNone/>
            </a:pPr>
            <a:endParaRPr lang="en-US" altLang="ja-JP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7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F151-5EC2-4F63-8C0C-782C439E627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5175"/>
            <a:ext cx="7696200" cy="719138"/>
          </a:xfrm>
        </p:spPr>
        <p:txBody>
          <a:bodyPr/>
          <a:lstStyle/>
          <a:p>
            <a:r>
              <a:rPr lang="ja-JP" altLang="en-US"/>
              <a:t>オーストラリア小史</a:t>
            </a:r>
            <a:r>
              <a:rPr lang="en-US" altLang="ja-JP"/>
              <a:t>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8134350" cy="4179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200"/>
              <a:t>4</a:t>
            </a:r>
            <a:r>
              <a:rPr lang="ja-JP" altLang="en-US" sz="2200"/>
              <a:t>万年前以上</a:t>
            </a:r>
            <a:r>
              <a:rPr lang="ja-JP" altLang="en-US" sz="2200" b="1"/>
              <a:t>先住民族が渡来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15</a:t>
            </a:r>
            <a:r>
              <a:rPr lang="ja-JP" altLang="en-US" sz="2200"/>
              <a:t>世紀ヨーロッパ人探検団が海岸に到達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1770</a:t>
            </a:r>
            <a:r>
              <a:rPr lang="ja-JP" altLang="en-US" sz="2200"/>
              <a:t>年キャプテン･クックがボタニー湾に上陸し、英国領有宣言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1788</a:t>
            </a:r>
            <a:r>
              <a:rPr lang="ja-JP" altLang="en-US" sz="2200"/>
              <a:t>年</a:t>
            </a:r>
            <a:r>
              <a:rPr lang="ja-JP" altLang="en-US" sz="2200" b="1"/>
              <a:t>最初の英国船団が到着し、植民地を建設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1793</a:t>
            </a:r>
            <a:r>
              <a:rPr lang="ja-JP" altLang="en-US" sz="2200"/>
              <a:t>年最初の移民団が到着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1830</a:t>
            </a:r>
            <a:r>
              <a:rPr lang="ja-JP" altLang="en-US" sz="2200"/>
              <a:t>年先住民人口はまだ入植者を上回る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1850</a:t>
            </a:r>
            <a:r>
              <a:rPr lang="ja-JP" altLang="en-US" sz="2200"/>
              <a:t>年代植民地が自治領化される</a:t>
            </a:r>
            <a:r>
              <a:rPr lang="en-US" altLang="ja-JP" sz="2200"/>
              <a:t>1850</a:t>
            </a:r>
            <a:r>
              <a:rPr lang="ja-JP" altLang="en-US" sz="2200"/>
              <a:t>年初の大学、シドニー大学が創立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1851</a:t>
            </a:r>
            <a:r>
              <a:rPr lang="ja-JP" altLang="en-US" sz="2200"/>
              <a:t>年金が発見され、金鉱地への大量移住が始まる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1868</a:t>
            </a:r>
            <a:r>
              <a:rPr lang="ja-JP" altLang="en-US" sz="2200"/>
              <a:t>年囚人の移送が打ち切られる</a:t>
            </a:r>
          </a:p>
          <a:p>
            <a:pPr>
              <a:lnSpc>
                <a:spcPct val="80000"/>
              </a:lnSpc>
            </a:pPr>
            <a:r>
              <a:rPr lang="en-US" altLang="ja-JP" sz="2200"/>
              <a:t>1888</a:t>
            </a:r>
            <a:r>
              <a:rPr lang="ja-JP" altLang="en-US" sz="2200"/>
              <a:t>年万国博覧会がビクトリア州のメルボルンで開催される</a:t>
            </a:r>
            <a:endParaRPr lang="ja-JP" altLang="en-US" sz="22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702-A22F-4B6F-AF52-0F2E6A566BD8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r>
              <a:rPr lang="ja-JP" altLang="en-US"/>
              <a:t>オーストラリア小史</a:t>
            </a:r>
            <a:r>
              <a:rPr lang="en-US" altLang="ja-JP"/>
              <a:t>(2)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7788" cy="403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700"/>
              <a:t>1901</a:t>
            </a:r>
            <a:r>
              <a:rPr lang="ja-JP" altLang="en-US" sz="2700"/>
              <a:t>年</a:t>
            </a:r>
            <a:r>
              <a:rPr lang="en-US" altLang="ja-JP" sz="2700" b="1"/>
              <a:t>6</a:t>
            </a:r>
            <a:r>
              <a:rPr lang="ja-JP" altLang="en-US" sz="2700" b="1"/>
              <a:t>つの植民地で連邦を結成</a:t>
            </a:r>
          </a:p>
          <a:p>
            <a:pPr>
              <a:lnSpc>
                <a:spcPct val="90000"/>
              </a:lnSpc>
            </a:pPr>
            <a:r>
              <a:rPr lang="en-US" altLang="ja-JP" sz="2700"/>
              <a:t>1901</a:t>
            </a:r>
            <a:r>
              <a:rPr lang="ja-JP" altLang="en-US" sz="2700"/>
              <a:t>年移民制限法</a:t>
            </a:r>
            <a:r>
              <a:rPr lang="en-US" altLang="ja-JP" sz="2700"/>
              <a:t>(</a:t>
            </a:r>
            <a:r>
              <a:rPr lang="ja-JP" altLang="en-US" sz="2700"/>
              <a:t>白豪主義政策</a:t>
            </a:r>
            <a:r>
              <a:rPr lang="en-US" altLang="ja-JP" sz="2700"/>
              <a:t>)</a:t>
            </a:r>
            <a:r>
              <a:rPr lang="ja-JP" altLang="en-US" sz="2700"/>
              <a:t>が制定</a:t>
            </a:r>
          </a:p>
          <a:p>
            <a:pPr>
              <a:lnSpc>
                <a:spcPct val="90000"/>
              </a:lnSpc>
            </a:pPr>
            <a:r>
              <a:rPr lang="en-US" altLang="ja-JP" sz="2700"/>
              <a:t>1902</a:t>
            </a:r>
            <a:r>
              <a:rPr lang="ja-JP" altLang="en-US" sz="2700"/>
              <a:t>年女性が連邦選挙での投票権を獲得</a:t>
            </a:r>
          </a:p>
          <a:p>
            <a:pPr>
              <a:lnSpc>
                <a:spcPct val="90000"/>
              </a:lnSpc>
            </a:pPr>
            <a:r>
              <a:rPr lang="en-US" altLang="ja-JP" sz="2700"/>
              <a:t>1908</a:t>
            </a:r>
            <a:r>
              <a:rPr lang="ja-JP" altLang="en-US" sz="2700"/>
              <a:t>年老齢者と傷病者への扶助料給付制度確立</a:t>
            </a:r>
          </a:p>
          <a:p>
            <a:pPr>
              <a:lnSpc>
                <a:spcPct val="90000"/>
              </a:lnSpc>
            </a:pPr>
            <a:r>
              <a:rPr lang="en-US" altLang="ja-JP" sz="2700"/>
              <a:t>1913</a:t>
            </a:r>
            <a:r>
              <a:rPr lang="ja-JP" altLang="en-US" sz="2700"/>
              <a:t>年キャンベラに首都誕生</a:t>
            </a:r>
          </a:p>
          <a:p>
            <a:pPr>
              <a:lnSpc>
                <a:spcPct val="90000"/>
              </a:lnSpc>
            </a:pPr>
            <a:r>
              <a:rPr lang="en-US" altLang="ja-JP" sz="2700"/>
              <a:t>1914-1918</a:t>
            </a:r>
            <a:r>
              <a:rPr lang="ja-JP" altLang="en-US" sz="2700"/>
              <a:t>年第一次世界大戦</a:t>
            </a:r>
            <a:r>
              <a:rPr lang="en-US" altLang="ja-JP" sz="2700"/>
              <a:t>:</a:t>
            </a:r>
            <a:r>
              <a:rPr lang="ja-JP" altLang="en-US" sz="2700"/>
              <a:t>連合国側で参戦</a:t>
            </a:r>
            <a:r>
              <a:rPr lang="en-US" altLang="ja-JP" sz="2700"/>
              <a:t>1939-1945</a:t>
            </a:r>
            <a:r>
              <a:rPr lang="ja-JP" altLang="en-US" sz="2700"/>
              <a:t>年</a:t>
            </a:r>
            <a:r>
              <a:rPr lang="ja-JP" altLang="en-US" sz="2700" b="1"/>
              <a:t>第二次世界大戦</a:t>
            </a:r>
            <a:r>
              <a:rPr lang="en-US" altLang="ja-JP" sz="2700" b="1"/>
              <a:t>:</a:t>
            </a:r>
            <a:r>
              <a:rPr lang="ja-JP" altLang="en-US" sz="2700" b="1"/>
              <a:t>仏･英･米の連合軍と共に、独･伊･日と戦う</a:t>
            </a:r>
          </a:p>
          <a:p>
            <a:pPr>
              <a:lnSpc>
                <a:spcPct val="90000"/>
              </a:lnSpc>
            </a:pPr>
            <a:endParaRPr lang="en-US" altLang="ja-JP"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773</Words>
  <Application>Microsoft Office PowerPoint</Application>
  <PresentationFormat>画面に合わせる (4:3)</PresentationFormat>
  <Paragraphs>193</Paragraphs>
  <Slides>31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35" baseType="lpstr">
      <vt:lpstr>デザインの設定</vt:lpstr>
      <vt:lpstr>Studio</vt:lpstr>
      <vt:lpstr>ワークシート</vt:lpstr>
      <vt:lpstr>HotShots ｲﾒｰｼﾞ ﾄﾞｷｭﾒﾝﾄ</vt:lpstr>
      <vt:lpstr>　外国ジャーナリズムⅠa 第11回~14回</vt:lpstr>
      <vt:lpstr>PowerPoint プレゼンテーション</vt:lpstr>
      <vt:lpstr>PowerPoint プレゼンテーション</vt:lpstr>
      <vt:lpstr>後半の講義(1)―オーストラリアのメディア</vt:lpstr>
      <vt:lpstr>PowerPoint プレゼンテーション</vt:lpstr>
      <vt:lpstr>身近に感じたこと</vt:lpstr>
      <vt:lpstr>多文化社会　オーストラリア</vt:lpstr>
      <vt:lpstr>オーストラリア小史(1)</vt:lpstr>
      <vt:lpstr>オーストラリア小史(2)</vt:lpstr>
      <vt:lpstr>太平洋国家としてのｵｰｽﾄﾗﾘｱ </vt:lpstr>
      <vt:lpstr>１．植民地社会の形成：18世紀末から19世紀半ばまで</vt:lpstr>
      <vt:lpstr>オーストラリアー日本：幕末、明治期</vt:lpstr>
      <vt:lpstr>オーストラリアー日本：幕末、明治期</vt:lpstr>
      <vt:lpstr>植民地時代のｼﾞｬｰﾅﾘｽﾞﾑ</vt:lpstr>
      <vt:lpstr>オーストラリアのメディア史</vt:lpstr>
      <vt:lpstr>草創期の新聞</vt:lpstr>
      <vt:lpstr>J.F.Fairfax/D.Syme</vt:lpstr>
      <vt:lpstr>PowerPoint プレゼンテーション</vt:lpstr>
      <vt:lpstr>2．鎖国社会オーストラリア</vt:lpstr>
      <vt:lpstr>3.植民地ナショナリズム</vt:lpstr>
      <vt:lpstr>4.世界大戦とナショナリズム</vt:lpstr>
      <vt:lpstr>教科書・主要テキスト</vt:lpstr>
      <vt:lpstr>参考文献（１）</vt:lpstr>
      <vt:lpstr>　参考文献（２）　定期刊行物</vt:lpstr>
      <vt:lpstr>参考 Web Sites　ＵＲＬ </vt:lpstr>
      <vt:lpstr>お役立ちサイト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上智大学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第３回　オセアニア研究</dc:title>
  <dc:creator>鈴木雄雅</dc:creator>
  <cp:lastModifiedBy>s-yuga  TOSHIBA-1</cp:lastModifiedBy>
  <cp:revision>80</cp:revision>
  <cp:lastPrinted>2011-11-25T01:26:06Z</cp:lastPrinted>
  <dcterms:created xsi:type="dcterms:W3CDTF">1999-04-15T19:20:24Z</dcterms:created>
  <dcterms:modified xsi:type="dcterms:W3CDTF">2017-12-14T12:06:09Z</dcterms:modified>
</cp:coreProperties>
</file>