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2" r:id="rId2"/>
  </p:sldMasterIdLst>
  <p:notesMasterIdLst>
    <p:notesMasterId r:id="rId27"/>
  </p:notesMasterIdLst>
  <p:handoutMasterIdLst>
    <p:handoutMasterId r:id="rId28"/>
  </p:handoutMasterIdLst>
  <p:sldIdLst>
    <p:sldId id="359" r:id="rId3"/>
    <p:sldId id="333" r:id="rId4"/>
    <p:sldId id="326" r:id="rId5"/>
    <p:sldId id="334" r:id="rId6"/>
    <p:sldId id="339" r:id="rId7"/>
    <p:sldId id="335" r:id="rId8"/>
    <p:sldId id="356" r:id="rId9"/>
    <p:sldId id="340" r:id="rId10"/>
    <p:sldId id="341" r:id="rId11"/>
    <p:sldId id="360" r:id="rId12"/>
    <p:sldId id="361" r:id="rId13"/>
    <p:sldId id="362" r:id="rId14"/>
    <p:sldId id="363" r:id="rId15"/>
    <p:sldId id="364" r:id="rId16"/>
    <p:sldId id="365" r:id="rId17"/>
    <p:sldId id="366" r:id="rId18"/>
    <p:sldId id="367" r:id="rId19"/>
    <p:sldId id="336" r:id="rId20"/>
    <p:sldId id="337" r:id="rId21"/>
    <p:sldId id="338" r:id="rId22"/>
    <p:sldId id="342" r:id="rId23"/>
    <p:sldId id="343" r:id="rId24"/>
    <p:sldId id="344" r:id="rId25"/>
    <p:sldId id="345" r:id="rId26"/>
  </p:sldIdLst>
  <p:sldSz cx="9144000" cy="6858000" type="screen4x3"/>
  <p:notesSz cx="6888163" cy="10020300"/>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2" autoAdjust="0"/>
    <p:restoredTop sz="94715" autoAdjust="0"/>
  </p:normalViewPr>
  <p:slideViewPr>
    <p:cSldViewPr>
      <p:cViewPr varScale="1">
        <p:scale>
          <a:sx n="57" d="100"/>
          <a:sy n="57" d="100"/>
        </p:scale>
        <p:origin x="110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1" y="0"/>
            <a:ext cx="2984870"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8" rIns="92437" bIns="46218" numCol="1" anchor="t" anchorCtr="0" compatLnSpc="1">
            <a:prstTxWarp prst="textNoShape">
              <a:avLst/>
            </a:prstTxWarp>
          </a:bodyPr>
          <a:lstStyle>
            <a:lvl1pPr>
              <a:defRPr sz="1200"/>
            </a:lvl1pPr>
          </a:lstStyle>
          <a:p>
            <a:endParaRPr lang="en-US" altLang="ja-JP"/>
          </a:p>
        </p:txBody>
      </p:sp>
      <p:sp>
        <p:nvSpPr>
          <p:cNvPr id="74755" name="Rectangle 3"/>
          <p:cNvSpPr>
            <a:spLocks noGrp="1" noChangeArrowheads="1"/>
          </p:cNvSpPr>
          <p:nvPr>
            <p:ph type="dt" sz="quarter" idx="1"/>
          </p:nvPr>
        </p:nvSpPr>
        <p:spPr bwMode="auto">
          <a:xfrm>
            <a:off x="3901700" y="0"/>
            <a:ext cx="2984870"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8" rIns="92437" bIns="46218" numCol="1" anchor="t" anchorCtr="0" compatLnSpc="1">
            <a:prstTxWarp prst="textNoShape">
              <a:avLst/>
            </a:prstTxWarp>
          </a:bodyPr>
          <a:lstStyle>
            <a:lvl1pPr algn="r">
              <a:defRPr sz="1200"/>
            </a:lvl1pPr>
          </a:lstStyle>
          <a:p>
            <a:endParaRPr lang="en-US" altLang="ja-JP"/>
          </a:p>
        </p:txBody>
      </p:sp>
      <p:sp>
        <p:nvSpPr>
          <p:cNvPr id="74756" name="Rectangle 4"/>
          <p:cNvSpPr>
            <a:spLocks noGrp="1" noChangeArrowheads="1"/>
          </p:cNvSpPr>
          <p:nvPr>
            <p:ph type="ftr" sz="quarter" idx="2"/>
          </p:nvPr>
        </p:nvSpPr>
        <p:spPr bwMode="auto">
          <a:xfrm>
            <a:off x="1" y="9517546"/>
            <a:ext cx="2984870"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8" rIns="92437" bIns="46218" numCol="1" anchor="b" anchorCtr="0" compatLnSpc="1">
            <a:prstTxWarp prst="textNoShape">
              <a:avLst/>
            </a:prstTxWarp>
          </a:bodyPr>
          <a:lstStyle>
            <a:lvl1pPr>
              <a:defRPr sz="1200"/>
            </a:lvl1pPr>
          </a:lstStyle>
          <a:p>
            <a:endParaRPr lang="en-US" altLang="ja-JP"/>
          </a:p>
        </p:txBody>
      </p:sp>
      <p:sp>
        <p:nvSpPr>
          <p:cNvPr id="74757" name="Rectangle 5"/>
          <p:cNvSpPr>
            <a:spLocks noGrp="1" noChangeArrowheads="1"/>
          </p:cNvSpPr>
          <p:nvPr>
            <p:ph type="sldNum" sz="quarter" idx="3"/>
          </p:nvPr>
        </p:nvSpPr>
        <p:spPr bwMode="auto">
          <a:xfrm>
            <a:off x="3901700" y="9517546"/>
            <a:ext cx="2984870"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8" rIns="92437" bIns="46218" numCol="1" anchor="b" anchorCtr="0" compatLnSpc="1">
            <a:prstTxWarp prst="textNoShape">
              <a:avLst/>
            </a:prstTxWarp>
          </a:bodyPr>
          <a:lstStyle>
            <a:lvl1pPr algn="r">
              <a:defRPr sz="1200"/>
            </a:lvl1pPr>
          </a:lstStyle>
          <a:p>
            <a:fld id="{34D59C21-1207-4746-95E0-E49985E59BB0}" type="slidenum">
              <a:rPr lang="en-US" altLang="ja-JP"/>
              <a:pPr/>
              <a:t>‹#›</a:t>
            </a:fld>
            <a:endParaRPr lang="en-US" altLang="ja-JP"/>
          </a:p>
        </p:txBody>
      </p:sp>
    </p:spTree>
    <p:extLst>
      <p:ext uri="{BB962C8B-B14F-4D97-AF65-F5344CB8AC3E}">
        <p14:creationId xmlns:p14="http://schemas.microsoft.com/office/powerpoint/2010/main" val="2361883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84870"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8" rIns="92437" bIns="46218" numCol="1" anchor="t" anchorCtr="0" compatLnSpc="1">
            <a:prstTxWarp prst="textNoShape">
              <a:avLst/>
            </a:prstTxWarp>
          </a:bodyPr>
          <a:lstStyle>
            <a:lvl1pPr>
              <a:defRPr sz="1200"/>
            </a:lvl1pPr>
          </a:lstStyle>
          <a:p>
            <a:endParaRPr lang="en-US" altLang="ja-JP"/>
          </a:p>
        </p:txBody>
      </p:sp>
      <p:sp>
        <p:nvSpPr>
          <p:cNvPr id="16387" name="Rectangle 3"/>
          <p:cNvSpPr>
            <a:spLocks noGrp="1" noChangeArrowheads="1"/>
          </p:cNvSpPr>
          <p:nvPr>
            <p:ph type="dt" idx="1"/>
          </p:nvPr>
        </p:nvSpPr>
        <p:spPr bwMode="auto">
          <a:xfrm>
            <a:off x="3903293" y="0"/>
            <a:ext cx="2984870"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8" rIns="92437" bIns="46218" numCol="1" anchor="t" anchorCtr="0" compatLnSpc="1">
            <a:prstTxWarp prst="textNoShape">
              <a:avLst/>
            </a:prstTxWarp>
          </a:bodyPr>
          <a:lstStyle>
            <a:lvl1pPr algn="r">
              <a:defRPr sz="1200"/>
            </a:lvl1pPr>
          </a:lstStyle>
          <a:p>
            <a:endParaRPr lang="en-US" altLang="ja-JP"/>
          </a:p>
        </p:txBody>
      </p:sp>
      <p:sp>
        <p:nvSpPr>
          <p:cNvPr id="16388" name="Rectangle 4"/>
          <p:cNvSpPr>
            <a:spLocks noGrp="1" noRot="1" noChangeAspect="1" noChangeArrowheads="1" noTextEdit="1"/>
          </p:cNvSpPr>
          <p:nvPr>
            <p:ph type="sldImg" idx="2"/>
          </p:nvPr>
        </p:nvSpPr>
        <p:spPr bwMode="auto">
          <a:xfrm>
            <a:off x="938213" y="750888"/>
            <a:ext cx="5011737" cy="375761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18423" y="4759643"/>
            <a:ext cx="5051319" cy="450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8" rIns="92437" bIns="4621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390" name="Rectangle 6"/>
          <p:cNvSpPr>
            <a:spLocks noGrp="1" noChangeArrowheads="1"/>
          </p:cNvSpPr>
          <p:nvPr>
            <p:ph type="ftr" sz="quarter" idx="4"/>
          </p:nvPr>
        </p:nvSpPr>
        <p:spPr bwMode="auto">
          <a:xfrm>
            <a:off x="1" y="9519285"/>
            <a:ext cx="2984870"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8" rIns="92437" bIns="46218" numCol="1" anchor="b" anchorCtr="0" compatLnSpc="1">
            <a:prstTxWarp prst="textNoShape">
              <a:avLst/>
            </a:prstTxWarp>
          </a:bodyPr>
          <a:lstStyle>
            <a:lvl1pPr>
              <a:defRPr sz="1200"/>
            </a:lvl1pPr>
          </a:lstStyle>
          <a:p>
            <a:endParaRPr lang="en-US" altLang="ja-JP"/>
          </a:p>
        </p:txBody>
      </p:sp>
      <p:sp>
        <p:nvSpPr>
          <p:cNvPr id="16391" name="Rectangle 7"/>
          <p:cNvSpPr>
            <a:spLocks noGrp="1" noChangeArrowheads="1"/>
          </p:cNvSpPr>
          <p:nvPr>
            <p:ph type="sldNum" sz="quarter" idx="5"/>
          </p:nvPr>
        </p:nvSpPr>
        <p:spPr bwMode="auto">
          <a:xfrm>
            <a:off x="3903293" y="9519285"/>
            <a:ext cx="2984870"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8" rIns="92437" bIns="46218" numCol="1" anchor="b" anchorCtr="0" compatLnSpc="1">
            <a:prstTxWarp prst="textNoShape">
              <a:avLst/>
            </a:prstTxWarp>
          </a:bodyPr>
          <a:lstStyle>
            <a:lvl1pPr algn="r">
              <a:defRPr sz="1200"/>
            </a:lvl1pPr>
          </a:lstStyle>
          <a:p>
            <a:fld id="{1E60CD5D-706A-4B44-ACCD-EAD8ACB41CAB}" type="slidenum">
              <a:rPr lang="en-US" altLang="ja-JP"/>
              <a:pPr/>
              <a:t>‹#›</a:t>
            </a:fld>
            <a:endParaRPr lang="en-US" altLang="ja-JP"/>
          </a:p>
        </p:txBody>
      </p:sp>
    </p:spTree>
    <p:extLst>
      <p:ext uri="{BB962C8B-B14F-4D97-AF65-F5344CB8AC3E}">
        <p14:creationId xmlns:p14="http://schemas.microsoft.com/office/powerpoint/2010/main" val="6592307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C3361E5-A43B-4ADE-B885-0B4029CFF99E}" type="slidenum">
              <a:rPr lang="en-US" altLang="ja-JP"/>
              <a:pPr/>
              <a:t>‹#›</a:t>
            </a:fld>
            <a:endParaRPr lang="en-US" altLang="ja-JP"/>
          </a:p>
        </p:txBody>
      </p:sp>
    </p:spTree>
    <p:extLst>
      <p:ext uri="{BB962C8B-B14F-4D97-AF65-F5344CB8AC3E}">
        <p14:creationId xmlns:p14="http://schemas.microsoft.com/office/powerpoint/2010/main" val="4072621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F78C18F-4C03-4A9B-B323-35508260BD0E}" type="slidenum">
              <a:rPr lang="en-US" altLang="ja-JP"/>
              <a:pPr/>
              <a:t>‹#›</a:t>
            </a:fld>
            <a:endParaRPr lang="en-US" altLang="ja-JP"/>
          </a:p>
        </p:txBody>
      </p:sp>
    </p:spTree>
    <p:extLst>
      <p:ext uri="{BB962C8B-B14F-4D97-AF65-F5344CB8AC3E}">
        <p14:creationId xmlns:p14="http://schemas.microsoft.com/office/powerpoint/2010/main" val="374835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E25C7D9C-05F7-423A-91A6-56C18746A88E}" type="slidenum">
              <a:rPr lang="en-US" altLang="ja-JP"/>
              <a:pPr/>
              <a:t>‹#›</a:t>
            </a:fld>
            <a:endParaRPr lang="en-US" altLang="ja-JP"/>
          </a:p>
        </p:txBody>
      </p:sp>
    </p:spTree>
    <p:extLst>
      <p:ext uri="{BB962C8B-B14F-4D97-AF65-F5344CB8AC3E}">
        <p14:creationId xmlns:p14="http://schemas.microsoft.com/office/powerpoint/2010/main" val="2429037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8130"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a:p>
        </p:txBody>
      </p:sp>
      <p:sp>
        <p:nvSpPr>
          <p:cNvPr id="48131"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a:p>
        </p:txBody>
      </p:sp>
      <p:sp>
        <p:nvSpPr>
          <p:cNvPr id="48132"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sz="1800">
              <a:latin typeface="Arial" charset="0"/>
            </a:endParaRPr>
          </a:p>
        </p:txBody>
      </p:sp>
      <p:sp>
        <p:nvSpPr>
          <p:cNvPr id="4813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ja-JP" altLang="en-US" noProof="0"/>
              <a:t>マスタ タイトルの書式設定</a:t>
            </a:r>
          </a:p>
        </p:txBody>
      </p:sp>
      <p:sp>
        <p:nvSpPr>
          <p:cNvPr id="4813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ja-JP" altLang="en-US" noProof="0"/>
              <a:t>マスタ サブタイトルの書式設定</a:t>
            </a:r>
          </a:p>
        </p:txBody>
      </p:sp>
      <p:sp>
        <p:nvSpPr>
          <p:cNvPr id="48135" name="Rectangle 7"/>
          <p:cNvSpPr>
            <a:spLocks noGrp="1" noChangeArrowheads="1"/>
          </p:cNvSpPr>
          <p:nvPr>
            <p:ph type="dt" sz="half" idx="2"/>
          </p:nvPr>
        </p:nvSpPr>
        <p:spPr/>
        <p:txBody>
          <a:bodyPr/>
          <a:lstStyle>
            <a:lvl1pPr>
              <a:defRPr/>
            </a:lvl1pPr>
          </a:lstStyle>
          <a:p>
            <a:endParaRPr lang="en-US" altLang="ja-JP"/>
          </a:p>
        </p:txBody>
      </p:sp>
      <p:sp>
        <p:nvSpPr>
          <p:cNvPr id="48136" name="Rectangle 8"/>
          <p:cNvSpPr>
            <a:spLocks noGrp="1" noChangeArrowheads="1"/>
          </p:cNvSpPr>
          <p:nvPr>
            <p:ph type="ftr" sz="quarter" idx="3"/>
          </p:nvPr>
        </p:nvSpPr>
        <p:spPr>
          <a:xfrm>
            <a:off x="3352800" y="6391275"/>
            <a:ext cx="2895600" cy="457200"/>
          </a:xfrm>
        </p:spPr>
        <p:txBody>
          <a:bodyPr/>
          <a:lstStyle>
            <a:lvl1pPr>
              <a:defRPr/>
            </a:lvl1pPr>
          </a:lstStyle>
          <a:p>
            <a:r>
              <a:rPr lang="ja-JP" altLang="en-US"/>
              <a:t>オーストラリア</a:t>
            </a:r>
            <a:endParaRPr lang="en-US" altLang="ja-JP"/>
          </a:p>
        </p:txBody>
      </p:sp>
      <p:sp>
        <p:nvSpPr>
          <p:cNvPr id="48137" name="Rectangle 9"/>
          <p:cNvSpPr>
            <a:spLocks noGrp="1" noChangeArrowheads="1"/>
          </p:cNvSpPr>
          <p:nvPr>
            <p:ph type="sldNum" sz="quarter" idx="4"/>
          </p:nvPr>
        </p:nvSpPr>
        <p:spPr>
          <a:xfrm>
            <a:off x="6858000" y="6391275"/>
            <a:ext cx="1600200" cy="457200"/>
          </a:xfrm>
        </p:spPr>
        <p:txBody>
          <a:bodyPr/>
          <a:lstStyle>
            <a:lvl1pPr>
              <a:defRPr/>
            </a:lvl1pPr>
          </a:lstStyle>
          <a:p>
            <a:fld id="{211AF9FA-68FE-4E1D-995E-9F3BA1327DC6}" type="slidenum">
              <a:rPr lang="en-US" altLang="ja-JP"/>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EDD2A7F9-4ACF-4ABA-BD4B-B0483AB4E024}" type="slidenum">
              <a:rPr lang="en-US" altLang="ja-JP"/>
              <a:pPr/>
              <a:t>‹#›</a:t>
            </a:fld>
            <a:endParaRPr lang="en-US" altLang="ja-JP"/>
          </a:p>
        </p:txBody>
      </p:sp>
    </p:spTree>
    <p:extLst>
      <p:ext uri="{BB962C8B-B14F-4D97-AF65-F5344CB8AC3E}">
        <p14:creationId xmlns:p14="http://schemas.microsoft.com/office/powerpoint/2010/main" val="3595576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9B94C3D-682B-4741-8584-840D0C1A2F65}" type="slidenum">
              <a:rPr lang="en-US" altLang="ja-JP"/>
              <a:pPr/>
              <a:t>‹#›</a:t>
            </a:fld>
            <a:endParaRPr lang="en-US" altLang="ja-JP"/>
          </a:p>
        </p:txBody>
      </p:sp>
    </p:spTree>
    <p:extLst>
      <p:ext uri="{BB962C8B-B14F-4D97-AF65-F5344CB8AC3E}">
        <p14:creationId xmlns:p14="http://schemas.microsoft.com/office/powerpoint/2010/main" val="1146293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24676E4E-CC50-46F5-9E28-6468369D2560}" type="slidenum">
              <a:rPr lang="en-US" altLang="ja-JP"/>
              <a:pPr/>
              <a:t>‹#›</a:t>
            </a:fld>
            <a:endParaRPr lang="en-US" altLang="ja-JP"/>
          </a:p>
        </p:txBody>
      </p:sp>
    </p:spTree>
    <p:extLst>
      <p:ext uri="{BB962C8B-B14F-4D97-AF65-F5344CB8AC3E}">
        <p14:creationId xmlns:p14="http://schemas.microsoft.com/office/powerpoint/2010/main" val="2574575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04E3F2C9-29E0-41BD-A838-86AE4A085C1B}" type="slidenum">
              <a:rPr lang="en-US" altLang="ja-JP"/>
              <a:pPr/>
              <a:t>‹#›</a:t>
            </a:fld>
            <a:endParaRPr lang="en-US" altLang="ja-JP"/>
          </a:p>
        </p:txBody>
      </p:sp>
    </p:spTree>
    <p:extLst>
      <p:ext uri="{BB962C8B-B14F-4D97-AF65-F5344CB8AC3E}">
        <p14:creationId xmlns:p14="http://schemas.microsoft.com/office/powerpoint/2010/main" val="517694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74E067AC-B4AA-41F6-AD59-2F6A604B0EB8}" type="slidenum">
              <a:rPr lang="en-US" altLang="ja-JP"/>
              <a:pPr/>
              <a:t>‹#›</a:t>
            </a:fld>
            <a:endParaRPr lang="en-US" altLang="ja-JP"/>
          </a:p>
        </p:txBody>
      </p:sp>
    </p:spTree>
    <p:extLst>
      <p:ext uri="{BB962C8B-B14F-4D97-AF65-F5344CB8AC3E}">
        <p14:creationId xmlns:p14="http://schemas.microsoft.com/office/powerpoint/2010/main" val="4102367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229BE79A-6350-4E07-B4F6-14ED949A64FE}" type="slidenum">
              <a:rPr lang="en-US" altLang="ja-JP"/>
              <a:pPr/>
              <a:t>‹#›</a:t>
            </a:fld>
            <a:endParaRPr lang="en-US" altLang="ja-JP"/>
          </a:p>
        </p:txBody>
      </p:sp>
    </p:spTree>
    <p:extLst>
      <p:ext uri="{BB962C8B-B14F-4D97-AF65-F5344CB8AC3E}">
        <p14:creationId xmlns:p14="http://schemas.microsoft.com/office/powerpoint/2010/main" val="2354217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FB4F999C-5C3F-4C9D-BF40-04F2FB570D8A}" type="slidenum">
              <a:rPr lang="en-US" altLang="ja-JP"/>
              <a:pPr/>
              <a:t>‹#›</a:t>
            </a:fld>
            <a:endParaRPr lang="en-US" altLang="ja-JP"/>
          </a:p>
        </p:txBody>
      </p:sp>
    </p:spTree>
    <p:extLst>
      <p:ext uri="{BB962C8B-B14F-4D97-AF65-F5344CB8AC3E}">
        <p14:creationId xmlns:p14="http://schemas.microsoft.com/office/powerpoint/2010/main" val="165470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33E13561-5590-42B9-B257-BEAC59A418AE}" type="slidenum">
              <a:rPr lang="en-US" altLang="ja-JP"/>
              <a:pPr/>
              <a:t>‹#›</a:t>
            </a:fld>
            <a:endParaRPr lang="en-US" altLang="ja-JP"/>
          </a:p>
        </p:txBody>
      </p:sp>
    </p:spTree>
    <p:extLst>
      <p:ext uri="{BB962C8B-B14F-4D97-AF65-F5344CB8AC3E}">
        <p14:creationId xmlns:p14="http://schemas.microsoft.com/office/powerpoint/2010/main" val="2038833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27989A34-EE7D-43D2-A0C5-8BAE96C5FA46}" type="slidenum">
              <a:rPr lang="en-US" altLang="ja-JP"/>
              <a:pPr/>
              <a:t>‹#›</a:t>
            </a:fld>
            <a:endParaRPr lang="en-US" altLang="ja-JP"/>
          </a:p>
        </p:txBody>
      </p:sp>
    </p:spTree>
    <p:extLst>
      <p:ext uri="{BB962C8B-B14F-4D97-AF65-F5344CB8AC3E}">
        <p14:creationId xmlns:p14="http://schemas.microsoft.com/office/powerpoint/2010/main" val="2658220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49457CF0-240E-468D-BBF9-D24D4CDCF732}" type="slidenum">
              <a:rPr lang="en-US" altLang="ja-JP"/>
              <a:pPr/>
              <a:t>‹#›</a:t>
            </a:fld>
            <a:endParaRPr lang="en-US" altLang="ja-JP"/>
          </a:p>
        </p:txBody>
      </p:sp>
    </p:spTree>
    <p:extLst>
      <p:ext uri="{BB962C8B-B14F-4D97-AF65-F5344CB8AC3E}">
        <p14:creationId xmlns:p14="http://schemas.microsoft.com/office/powerpoint/2010/main" val="2679252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34150" y="533400"/>
            <a:ext cx="1924050" cy="5410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62000" y="533400"/>
            <a:ext cx="561975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8BE6E93-9462-4C7B-AE47-DF36ECF5DF5C}" type="slidenum">
              <a:rPr lang="en-US" altLang="ja-JP"/>
              <a:pPr/>
              <a:t>‹#›</a:t>
            </a:fld>
            <a:endParaRPr lang="en-US" altLang="ja-JP"/>
          </a:p>
        </p:txBody>
      </p:sp>
    </p:spTree>
    <p:extLst>
      <p:ext uri="{BB962C8B-B14F-4D97-AF65-F5344CB8AC3E}">
        <p14:creationId xmlns:p14="http://schemas.microsoft.com/office/powerpoint/2010/main" val="5585812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533400"/>
            <a:ext cx="76962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762000" y="1905000"/>
            <a:ext cx="3771900" cy="4038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86300" y="1905000"/>
            <a:ext cx="3771900" cy="4038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762000" y="6391275"/>
            <a:ext cx="2057400" cy="457200"/>
          </a:xfrm>
        </p:spPr>
        <p:txBody>
          <a:bodyPr/>
          <a:lstStyle>
            <a:lvl1pPr>
              <a:defRPr/>
            </a:lvl1pPr>
          </a:lstStyle>
          <a:p>
            <a:endParaRPr lang="en-US" altLang="ja-JP"/>
          </a:p>
        </p:txBody>
      </p:sp>
      <p:sp>
        <p:nvSpPr>
          <p:cNvPr id="6" name="フッター プレースホルダー 5"/>
          <p:cNvSpPr>
            <a:spLocks noGrp="1"/>
          </p:cNvSpPr>
          <p:nvPr>
            <p:ph type="ftr" sz="quarter" idx="11"/>
          </p:nvPr>
        </p:nvSpPr>
        <p:spPr>
          <a:xfrm>
            <a:off x="3352800" y="6403975"/>
            <a:ext cx="2895600" cy="457200"/>
          </a:xfrm>
        </p:spPr>
        <p:txBody>
          <a:bodyPr/>
          <a:lstStyle>
            <a:lvl1pPr>
              <a:defRPr/>
            </a:lvl1pPr>
          </a:lstStyle>
          <a:p>
            <a:r>
              <a:rPr lang="ja-JP" altLang="en-US"/>
              <a:t>オーストラリア</a:t>
            </a:r>
            <a:endParaRPr lang="en-US" altLang="ja-JP"/>
          </a:p>
        </p:txBody>
      </p:sp>
      <p:sp>
        <p:nvSpPr>
          <p:cNvPr id="7" name="スライド番号プレースホルダー 6"/>
          <p:cNvSpPr>
            <a:spLocks noGrp="1"/>
          </p:cNvSpPr>
          <p:nvPr>
            <p:ph type="sldNum" sz="quarter" idx="12"/>
          </p:nvPr>
        </p:nvSpPr>
        <p:spPr>
          <a:xfrm>
            <a:off x="6858000" y="6400800"/>
            <a:ext cx="1600200" cy="457200"/>
          </a:xfrm>
        </p:spPr>
        <p:txBody>
          <a:bodyPr/>
          <a:lstStyle>
            <a:lvl1pPr>
              <a:defRPr/>
            </a:lvl1pPr>
          </a:lstStyle>
          <a:p>
            <a:fld id="{789CB31B-4040-46B9-9EC4-EF110572CAEF}" type="slidenum">
              <a:rPr lang="en-US" altLang="ja-JP"/>
              <a:pPr/>
              <a:t>‹#›</a:t>
            </a:fld>
            <a:endParaRPr lang="en-US" altLang="ja-JP"/>
          </a:p>
        </p:txBody>
      </p:sp>
    </p:spTree>
    <p:extLst>
      <p:ext uri="{BB962C8B-B14F-4D97-AF65-F5344CB8AC3E}">
        <p14:creationId xmlns:p14="http://schemas.microsoft.com/office/powerpoint/2010/main" val="25699787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762000" y="533400"/>
            <a:ext cx="7696200" cy="5410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p:cNvSpPr>
            <a:spLocks noGrp="1"/>
          </p:cNvSpPr>
          <p:nvPr>
            <p:ph type="dt" sz="half" idx="10"/>
          </p:nvPr>
        </p:nvSpPr>
        <p:spPr>
          <a:xfrm>
            <a:off x="762000" y="6391275"/>
            <a:ext cx="2057400" cy="457200"/>
          </a:xfrm>
        </p:spPr>
        <p:txBody>
          <a:bodyPr/>
          <a:lstStyle>
            <a:lvl1pPr>
              <a:defRPr/>
            </a:lvl1pPr>
          </a:lstStyle>
          <a:p>
            <a:endParaRPr lang="en-US" altLang="ja-JP"/>
          </a:p>
        </p:txBody>
      </p:sp>
      <p:sp>
        <p:nvSpPr>
          <p:cNvPr id="4" name="フッター プレースホルダー 3"/>
          <p:cNvSpPr>
            <a:spLocks noGrp="1"/>
          </p:cNvSpPr>
          <p:nvPr>
            <p:ph type="ftr" sz="quarter" idx="11"/>
          </p:nvPr>
        </p:nvSpPr>
        <p:spPr>
          <a:xfrm>
            <a:off x="3352800" y="6403975"/>
            <a:ext cx="2895600" cy="457200"/>
          </a:xfrm>
        </p:spPr>
        <p:txBody>
          <a:bodyPr/>
          <a:lstStyle>
            <a:lvl1pPr>
              <a:defRPr/>
            </a:lvl1p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a:xfrm>
            <a:off x="6858000" y="6400800"/>
            <a:ext cx="1600200" cy="457200"/>
          </a:xfrm>
        </p:spPr>
        <p:txBody>
          <a:bodyPr/>
          <a:lstStyle>
            <a:lvl1pPr>
              <a:defRPr/>
            </a:lvl1pPr>
          </a:lstStyle>
          <a:p>
            <a:fld id="{8C77DD0E-A498-499E-AD5E-7B112A6179A0}" type="slidenum">
              <a:rPr lang="en-US" altLang="ja-JP"/>
              <a:pPr/>
              <a:t>‹#›</a:t>
            </a:fld>
            <a:endParaRPr lang="en-US" altLang="ja-JP"/>
          </a:p>
        </p:txBody>
      </p:sp>
    </p:spTree>
    <p:extLst>
      <p:ext uri="{BB962C8B-B14F-4D97-AF65-F5344CB8AC3E}">
        <p14:creationId xmlns:p14="http://schemas.microsoft.com/office/powerpoint/2010/main" val="6471735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09600" y="1600200"/>
            <a:ext cx="3886200" cy="4419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4648200" y="1600200"/>
            <a:ext cx="3886200" cy="2133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4648200" y="3886200"/>
            <a:ext cx="3886200" cy="2133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5"/>
          <p:cNvSpPr>
            <a:spLocks noGrp="1"/>
          </p:cNvSpPr>
          <p:nvPr>
            <p:ph type="dt" sz="half" idx="10"/>
          </p:nvPr>
        </p:nvSpPr>
        <p:spPr>
          <a:xfrm>
            <a:off x="457200" y="6248400"/>
            <a:ext cx="2133600" cy="457200"/>
          </a:xfrm>
        </p:spPr>
        <p:txBody>
          <a:bodyPr/>
          <a:lstStyle>
            <a:lvl1pPr>
              <a:defRPr/>
            </a:lvl1pPr>
          </a:lstStyle>
          <a:p>
            <a:endParaRPr lang="en-US" altLang="ja-JP"/>
          </a:p>
        </p:txBody>
      </p:sp>
      <p:sp>
        <p:nvSpPr>
          <p:cNvPr id="7" name="フッター プレースホルダー 6"/>
          <p:cNvSpPr>
            <a:spLocks noGrp="1"/>
          </p:cNvSpPr>
          <p:nvPr>
            <p:ph type="ftr" sz="quarter" idx="11"/>
          </p:nvPr>
        </p:nvSpPr>
        <p:spPr>
          <a:xfrm>
            <a:off x="3124200" y="6248400"/>
            <a:ext cx="2895600" cy="457200"/>
          </a:xfrm>
        </p:spPr>
        <p:txBody>
          <a:bodyPr/>
          <a:lstStyle>
            <a:lvl1pPr>
              <a:defRPr/>
            </a:lvl1pPr>
          </a:lstStyle>
          <a:p>
            <a:r>
              <a:rPr lang="ja-JP" altLang="en-US"/>
              <a:t>オーストラリア</a:t>
            </a:r>
            <a:endParaRPr lang="en-US" altLang="ja-JP"/>
          </a:p>
        </p:txBody>
      </p:sp>
      <p:sp>
        <p:nvSpPr>
          <p:cNvPr id="8" name="スライド番号プレースホルダー 7"/>
          <p:cNvSpPr>
            <a:spLocks noGrp="1"/>
          </p:cNvSpPr>
          <p:nvPr>
            <p:ph type="sldNum" sz="quarter" idx="12"/>
          </p:nvPr>
        </p:nvSpPr>
        <p:spPr>
          <a:xfrm>
            <a:off x="6553200" y="6248400"/>
            <a:ext cx="2133600" cy="457200"/>
          </a:xfrm>
        </p:spPr>
        <p:txBody>
          <a:bodyPr/>
          <a:lstStyle>
            <a:lvl1pPr>
              <a:defRPr/>
            </a:lvl1pPr>
          </a:lstStyle>
          <a:p>
            <a:fld id="{EA6C7B06-5B0C-4AA6-B712-95BB261D343F}" type="slidenum">
              <a:rPr lang="en-US" altLang="ja-JP"/>
              <a:pPr/>
              <a:t>‹#›</a:t>
            </a:fld>
            <a:endParaRPr lang="en-US" altLang="ja-JP"/>
          </a:p>
        </p:txBody>
      </p:sp>
    </p:spTree>
    <p:extLst>
      <p:ext uri="{BB962C8B-B14F-4D97-AF65-F5344CB8AC3E}">
        <p14:creationId xmlns:p14="http://schemas.microsoft.com/office/powerpoint/2010/main" val="2774686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A4DD420-2A34-41F3-955F-51DBBFB31156}" type="slidenum">
              <a:rPr lang="en-US" altLang="ja-JP"/>
              <a:pPr/>
              <a:t>‹#›</a:t>
            </a:fld>
            <a:endParaRPr lang="en-US" altLang="ja-JP"/>
          </a:p>
        </p:txBody>
      </p:sp>
    </p:spTree>
    <p:extLst>
      <p:ext uri="{BB962C8B-B14F-4D97-AF65-F5344CB8AC3E}">
        <p14:creationId xmlns:p14="http://schemas.microsoft.com/office/powerpoint/2010/main" val="95488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D6F22E7-F6FB-48BA-9EDB-BFABFDCD14E4}" type="slidenum">
              <a:rPr lang="en-US" altLang="ja-JP"/>
              <a:pPr/>
              <a:t>‹#›</a:t>
            </a:fld>
            <a:endParaRPr lang="en-US" altLang="ja-JP"/>
          </a:p>
        </p:txBody>
      </p:sp>
    </p:spTree>
    <p:extLst>
      <p:ext uri="{BB962C8B-B14F-4D97-AF65-F5344CB8AC3E}">
        <p14:creationId xmlns:p14="http://schemas.microsoft.com/office/powerpoint/2010/main" val="294149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0AF3CF31-04C7-4A08-8C5A-6424D406B97D}" type="slidenum">
              <a:rPr lang="en-US" altLang="ja-JP"/>
              <a:pPr/>
              <a:t>‹#›</a:t>
            </a:fld>
            <a:endParaRPr lang="en-US" altLang="ja-JP"/>
          </a:p>
        </p:txBody>
      </p:sp>
    </p:spTree>
    <p:extLst>
      <p:ext uri="{BB962C8B-B14F-4D97-AF65-F5344CB8AC3E}">
        <p14:creationId xmlns:p14="http://schemas.microsoft.com/office/powerpoint/2010/main" val="226022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08D6EA6F-0B45-4B9A-B742-653263762C14}" type="slidenum">
              <a:rPr lang="en-US" altLang="ja-JP"/>
              <a:pPr/>
              <a:t>‹#›</a:t>
            </a:fld>
            <a:endParaRPr lang="en-US" altLang="ja-JP"/>
          </a:p>
        </p:txBody>
      </p:sp>
    </p:spTree>
    <p:extLst>
      <p:ext uri="{BB962C8B-B14F-4D97-AF65-F5344CB8AC3E}">
        <p14:creationId xmlns:p14="http://schemas.microsoft.com/office/powerpoint/2010/main" val="2264858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941AE170-DE4A-46E6-B7F2-6A027C86E7A4}" type="slidenum">
              <a:rPr lang="en-US" altLang="ja-JP"/>
              <a:pPr/>
              <a:t>‹#›</a:t>
            </a:fld>
            <a:endParaRPr lang="en-US" altLang="ja-JP"/>
          </a:p>
        </p:txBody>
      </p:sp>
    </p:spTree>
    <p:extLst>
      <p:ext uri="{BB962C8B-B14F-4D97-AF65-F5344CB8AC3E}">
        <p14:creationId xmlns:p14="http://schemas.microsoft.com/office/powerpoint/2010/main" val="1143499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FA5326F6-D4D6-4937-8A05-A2BB1A768E8C}" type="slidenum">
              <a:rPr lang="en-US" altLang="ja-JP"/>
              <a:pPr/>
              <a:t>‹#›</a:t>
            </a:fld>
            <a:endParaRPr lang="en-US" altLang="ja-JP"/>
          </a:p>
        </p:txBody>
      </p:sp>
    </p:spTree>
    <p:extLst>
      <p:ext uri="{BB962C8B-B14F-4D97-AF65-F5344CB8AC3E}">
        <p14:creationId xmlns:p14="http://schemas.microsoft.com/office/powerpoint/2010/main" val="24130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ja-JP" altLang="en-US"/>
              <a:t>オーストラリア</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98BA0B37-5ADB-4124-A786-F5555144FE3B}" type="slidenum">
              <a:rPr lang="en-US" altLang="ja-JP"/>
              <a:pPr/>
              <a:t>‹#›</a:t>
            </a:fld>
            <a:endParaRPr lang="en-US" altLang="ja-JP"/>
          </a:p>
        </p:txBody>
      </p:sp>
    </p:spTree>
    <p:extLst>
      <p:ext uri="{BB962C8B-B14F-4D97-AF65-F5344CB8AC3E}">
        <p14:creationId xmlns:p14="http://schemas.microsoft.com/office/powerpoint/2010/main" val="49243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48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ja-JP" altLang="en-US"/>
              <a:t>オーストラリア</a:t>
            </a:r>
            <a:endParaRPr lang="en-US" altLang="ja-JP"/>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070BAB4-2B77-4B7A-9521-247C5118DF84}"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47107"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7108"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400">
                <a:latin typeface="+mn-lt"/>
              </a:defRPr>
            </a:lvl1pPr>
          </a:lstStyle>
          <a:p>
            <a:endParaRPr lang="en-US" altLang="ja-JP"/>
          </a:p>
        </p:txBody>
      </p:sp>
      <p:sp>
        <p:nvSpPr>
          <p:cNvPr id="47109"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400">
                <a:latin typeface="+mn-lt"/>
              </a:defRPr>
            </a:lvl1pPr>
          </a:lstStyle>
          <a:p>
            <a:r>
              <a:rPr lang="ja-JP" altLang="en-US"/>
              <a:t>オーストラリア</a:t>
            </a:r>
            <a:endParaRPr lang="en-US" altLang="ja-JP"/>
          </a:p>
        </p:txBody>
      </p:sp>
      <p:sp>
        <p:nvSpPr>
          <p:cNvPr id="47110"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400">
                <a:latin typeface="+mn-lt"/>
              </a:defRPr>
            </a:lvl1pPr>
          </a:lstStyle>
          <a:p>
            <a:fld id="{4415204F-5631-4811-A966-17A3FE08F292}" type="slidenum">
              <a:rPr lang="en-US" altLang="ja-JP"/>
              <a:pPr/>
              <a:t>‹#›</a:t>
            </a:fld>
            <a:endParaRPr lang="en-US" altLang="ja-JP"/>
          </a:p>
        </p:txBody>
      </p:sp>
      <p:grpSp>
        <p:nvGrpSpPr>
          <p:cNvPr id="47111" name="Group 7"/>
          <p:cNvGrpSpPr>
            <a:grpSpLocks/>
          </p:cNvGrpSpPr>
          <p:nvPr/>
        </p:nvGrpSpPr>
        <p:grpSpPr bwMode="auto">
          <a:xfrm>
            <a:off x="168275" y="228600"/>
            <a:ext cx="8823325" cy="6096000"/>
            <a:chOff x="106" y="144"/>
            <a:chExt cx="5558" cy="3840"/>
          </a:xfrm>
        </p:grpSpPr>
        <p:sp>
          <p:nvSpPr>
            <p:cNvPr id="4711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a:p>
          </p:txBody>
        </p:sp>
        <p:sp>
          <p:nvSpPr>
            <p:cNvPr id="47113"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 bg1="lt1" tx1="dk1" bg2="lt2" tx2="dk2" accent1="accent1" accent2="accent2" accent3="accent3" accent4="accent4" accent5="accent5" accent6="accent6" hlink="hlink" folHlink="folHlink"/>
  <p:sldLayoutIdLst>
    <p:sldLayoutId id="2147483653"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hdr="0" dt="0"/>
  <p:txStyles>
    <p:titleStyle>
      <a:lvl1pPr algn="l" rtl="0" fontAlgn="base">
        <a:spcBef>
          <a:spcPct val="0"/>
        </a:spcBef>
        <a:spcAft>
          <a:spcPct val="0"/>
        </a:spcAft>
        <a:defRPr kumimoji="1" sz="3300">
          <a:solidFill>
            <a:schemeClr val="tx2"/>
          </a:solidFill>
          <a:latin typeface="+mj-lt"/>
          <a:ea typeface="+mj-ea"/>
          <a:cs typeface="+mj-cs"/>
        </a:defRPr>
      </a:lvl1pPr>
      <a:lvl2pPr algn="l" rtl="0" fontAlgn="base">
        <a:spcBef>
          <a:spcPct val="0"/>
        </a:spcBef>
        <a:spcAft>
          <a:spcPct val="0"/>
        </a:spcAft>
        <a:defRPr kumimoji="1" sz="3300">
          <a:solidFill>
            <a:schemeClr val="tx2"/>
          </a:solidFill>
          <a:latin typeface="Arial Black" pitchFamily="34" charset="0"/>
          <a:ea typeface="ＭＳ Ｐゴシック" pitchFamily="50" charset="-128"/>
        </a:defRPr>
      </a:lvl2pPr>
      <a:lvl3pPr algn="l" rtl="0" fontAlgn="base">
        <a:spcBef>
          <a:spcPct val="0"/>
        </a:spcBef>
        <a:spcAft>
          <a:spcPct val="0"/>
        </a:spcAft>
        <a:defRPr kumimoji="1" sz="3300">
          <a:solidFill>
            <a:schemeClr val="tx2"/>
          </a:solidFill>
          <a:latin typeface="Arial Black" pitchFamily="34" charset="0"/>
          <a:ea typeface="ＭＳ Ｐゴシック" pitchFamily="50" charset="-128"/>
        </a:defRPr>
      </a:lvl3pPr>
      <a:lvl4pPr algn="l" rtl="0" fontAlgn="base">
        <a:spcBef>
          <a:spcPct val="0"/>
        </a:spcBef>
        <a:spcAft>
          <a:spcPct val="0"/>
        </a:spcAft>
        <a:defRPr kumimoji="1" sz="3300">
          <a:solidFill>
            <a:schemeClr val="tx2"/>
          </a:solidFill>
          <a:latin typeface="Arial Black" pitchFamily="34" charset="0"/>
          <a:ea typeface="ＭＳ Ｐゴシック" pitchFamily="50" charset="-128"/>
        </a:defRPr>
      </a:lvl4pPr>
      <a:lvl5pPr algn="l" rtl="0" fontAlgn="base">
        <a:spcBef>
          <a:spcPct val="0"/>
        </a:spcBef>
        <a:spcAft>
          <a:spcPct val="0"/>
        </a:spcAft>
        <a:defRPr kumimoji="1" sz="3300">
          <a:solidFill>
            <a:schemeClr val="tx2"/>
          </a:solidFill>
          <a:latin typeface="Arial Black" pitchFamily="34" charset="0"/>
          <a:ea typeface="ＭＳ Ｐゴシック" pitchFamily="50" charset="-128"/>
        </a:defRPr>
      </a:lvl5pPr>
      <a:lvl6pPr marL="457200" algn="l" rtl="0" fontAlgn="base">
        <a:spcBef>
          <a:spcPct val="0"/>
        </a:spcBef>
        <a:spcAft>
          <a:spcPct val="0"/>
        </a:spcAft>
        <a:defRPr kumimoji="1" sz="3300">
          <a:solidFill>
            <a:schemeClr val="tx2"/>
          </a:solidFill>
          <a:latin typeface="Arial Black" pitchFamily="34" charset="0"/>
          <a:ea typeface="ＭＳ Ｐゴシック" pitchFamily="50" charset="-128"/>
        </a:defRPr>
      </a:lvl6pPr>
      <a:lvl7pPr marL="914400" algn="l" rtl="0" fontAlgn="base">
        <a:spcBef>
          <a:spcPct val="0"/>
        </a:spcBef>
        <a:spcAft>
          <a:spcPct val="0"/>
        </a:spcAft>
        <a:defRPr kumimoji="1" sz="3300">
          <a:solidFill>
            <a:schemeClr val="tx2"/>
          </a:solidFill>
          <a:latin typeface="Arial Black" pitchFamily="34" charset="0"/>
          <a:ea typeface="ＭＳ Ｐゴシック" pitchFamily="50" charset="-128"/>
        </a:defRPr>
      </a:lvl7pPr>
      <a:lvl8pPr marL="1371600" algn="l" rtl="0" fontAlgn="base">
        <a:spcBef>
          <a:spcPct val="0"/>
        </a:spcBef>
        <a:spcAft>
          <a:spcPct val="0"/>
        </a:spcAft>
        <a:defRPr kumimoji="1" sz="3300">
          <a:solidFill>
            <a:schemeClr val="tx2"/>
          </a:solidFill>
          <a:latin typeface="Arial Black" pitchFamily="34" charset="0"/>
          <a:ea typeface="ＭＳ Ｐゴシック" pitchFamily="50" charset="-128"/>
        </a:defRPr>
      </a:lvl8pPr>
      <a:lvl9pPr marL="1828800" algn="l" rtl="0" fontAlgn="base">
        <a:spcBef>
          <a:spcPct val="0"/>
        </a:spcBef>
        <a:spcAft>
          <a:spcPct val="0"/>
        </a:spcAft>
        <a:defRPr kumimoji="1" sz="3300">
          <a:solidFill>
            <a:schemeClr val="tx2"/>
          </a:solidFill>
          <a:latin typeface="Arial Black" pitchFamily="34" charset="0"/>
          <a:ea typeface="ＭＳ Ｐゴシック" pitchFamily="50" charset="-128"/>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fontAlgn="base">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fontAlgn="base">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au.search.yahoo.com/r/_ylt=A0oGkmtDZ.9QnS4AcZcL5gt.;_ylu=X3oDMTByZWgwN285BHNlYwNzcgRwb3MDMQRjb2xvA3NrMQR2dGlkAw--/SIG=120g5ocef/EXP=1357895619/**http:/www.youtube.com/watch?v=1RvDXu3GUq4"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5.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1.xml"/><Relationship Id="rId1" Type="http://schemas.openxmlformats.org/officeDocument/2006/relationships/slideLayout" Target="../slideLayouts/slideLayout15.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pweb.cc.sophia.ac.jp/s-yuga/Article/1999d.htm" TargetMode="External"/><Relationship Id="rId7" Type="http://schemas.openxmlformats.org/officeDocument/2006/relationships/hyperlink" Target="http://pweb.cc.sophia.ac.jp/s-yuga/phdthesis00.pdf" TargetMode="External"/><Relationship Id="rId2" Type="http://schemas.openxmlformats.org/officeDocument/2006/relationships/hyperlink" Target="http://www.utp.or.jp/bd/978-4-13-003206-3.html" TargetMode="External"/><Relationship Id="rId1" Type="http://schemas.openxmlformats.org/officeDocument/2006/relationships/slideLayout" Target="../slideLayouts/slideLayout13.xml"/><Relationship Id="rId6" Type="http://schemas.openxmlformats.org/officeDocument/2006/relationships/hyperlink" Target="http://pweb.cc.sophia.ac.jp/s-yuga/phdthesisappendixD.pdf" TargetMode="External"/><Relationship Id="rId5" Type="http://schemas.openxmlformats.org/officeDocument/2006/relationships/hyperlink" Target="http://pweb.cc.sophia.ac.jp/s-yuga/Article/2000b.htm" TargetMode="External"/><Relationship Id="rId4" Type="http://schemas.openxmlformats.org/officeDocument/2006/relationships/hyperlink" Target="http://www.ajf.australia.or.jp/studyaus/tertiary/ausestudy/docs/Issue_2_Suzuki_article_2.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www.utp.or.jp/bd/978-4-13-003206-3.html"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植民地新聞の発展</a:t>
            </a:r>
          </a:p>
        </p:txBody>
      </p:sp>
      <p:sp>
        <p:nvSpPr>
          <p:cNvPr id="3" name="コンテンツ プレースホルダー 2"/>
          <p:cNvSpPr>
            <a:spLocks noGrp="1"/>
          </p:cNvSpPr>
          <p:nvPr>
            <p:ph idx="1"/>
          </p:nvPr>
        </p:nvSpPr>
        <p:spPr/>
        <p:txBody>
          <a:bodyPr/>
          <a:lstStyle/>
          <a:p>
            <a:r>
              <a:rPr kumimoji="1" lang="ja-JP" altLang="en-US" dirty="0"/>
              <a:t>週刊から週</a:t>
            </a:r>
            <a:r>
              <a:rPr kumimoji="1" lang="en-US" altLang="ja-JP" dirty="0"/>
              <a:t>2</a:t>
            </a:r>
            <a:r>
              <a:rPr kumimoji="1" lang="ja-JP" altLang="en-US" dirty="0"/>
              <a:t>回、</a:t>
            </a:r>
            <a:r>
              <a:rPr kumimoji="1" lang="en-US" altLang="ja-JP" dirty="0"/>
              <a:t>3</a:t>
            </a:r>
            <a:r>
              <a:rPr kumimoji="1" lang="ja-JP" altLang="en-US" dirty="0"/>
              <a:t>回の発行</a:t>
            </a:r>
            <a:endParaRPr kumimoji="1" lang="en-US" altLang="ja-JP" dirty="0"/>
          </a:p>
          <a:p>
            <a:r>
              <a:rPr kumimoji="1" lang="ja-JP" altLang="en-US" dirty="0"/>
              <a:t>独立新聞の登場：</a:t>
            </a:r>
            <a:r>
              <a:rPr kumimoji="1" lang="en-US" altLang="ja-JP" dirty="0"/>
              <a:t>1820s</a:t>
            </a:r>
          </a:p>
          <a:p>
            <a:r>
              <a:rPr lang="ja-JP" altLang="en-US" dirty="0"/>
              <a:t>日刊新聞の登場：</a:t>
            </a:r>
            <a:r>
              <a:rPr lang="en-US" altLang="ja-JP" dirty="0"/>
              <a:t>1830s</a:t>
            </a:r>
          </a:p>
          <a:p>
            <a:r>
              <a:rPr lang="ja-JP" altLang="en-US" dirty="0"/>
              <a:t>各植民地に新聞普及：</a:t>
            </a:r>
            <a:r>
              <a:rPr lang="en-US" altLang="ja-JP" dirty="0"/>
              <a:t>1830s</a:t>
            </a:r>
            <a:r>
              <a:rPr lang="ja-JP" altLang="en-US" dirty="0"/>
              <a:t>～</a:t>
            </a:r>
            <a:r>
              <a:rPr lang="en-US" altLang="ja-JP" dirty="0"/>
              <a:t>1850s</a:t>
            </a:r>
          </a:p>
          <a:p>
            <a:r>
              <a:rPr lang="ja-JP" altLang="en-US" b="1" dirty="0">
                <a:solidFill>
                  <a:srgbClr val="FF0000"/>
                </a:solidFill>
              </a:rPr>
              <a:t>植民地の政治的発展と新聞との対立</a:t>
            </a:r>
            <a:endParaRPr lang="en-US" altLang="ja-JP" b="1" dirty="0">
              <a:solidFill>
                <a:srgbClr val="FF0000"/>
              </a:solidFill>
            </a:endParaRPr>
          </a:p>
          <a:p>
            <a:r>
              <a:rPr kumimoji="1" lang="ja-JP" altLang="en-US" b="1" dirty="0">
                <a:solidFill>
                  <a:srgbClr val="FF0000"/>
                </a:solidFill>
              </a:rPr>
              <a:t>オーストラリア</a:t>
            </a:r>
            <a:r>
              <a:rPr lang="ja-JP" altLang="en-US" b="1" dirty="0">
                <a:solidFill>
                  <a:srgbClr val="FF0000"/>
                </a:solidFill>
              </a:rPr>
              <a:t>植民地の内外的発展と新聞</a:t>
            </a:r>
            <a:endParaRPr lang="en-US" altLang="ja-JP" b="1" dirty="0">
              <a:solidFill>
                <a:srgbClr val="FF0000"/>
              </a:solidFill>
            </a:endParaRPr>
          </a:p>
          <a:p>
            <a:r>
              <a:rPr kumimoji="1" lang="ja-JP" altLang="en-US" b="1" dirty="0">
                <a:solidFill>
                  <a:srgbClr val="FF0000"/>
                </a:solidFill>
              </a:rPr>
              <a:t>世界とのつながり：内なるジャーナリズム</a:t>
            </a:r>
          </a:p>
        </p:txBody>
      </p:sp>
    </p:spTree>
    <p:extLst>
      <p:ext uri="{BB962C8B-B14F-4D97-AF65-F5344CB8AC3E}">
        <p14:creationId xmlns:p14="http://schemas.microsoft.com/office/powerpoint/2010/main" val="3888029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SBS</a:t>
            </a:r>
            <a:r>
              <a:rPr kumimoji="1" lang="ja-JP" altLang="en-US" dirty="0"/>
              <a:t>　</a:t>
            </a:r>
            <a:r>
              <a:rPr kumimoji="1" lang="en-US" altLang="ja-JP" dirty="0"/>
              <a:t>TV</a:t>
            </a:r>
            <a:r>
              <a:rPr kumimoji="1" lang="ja-JP" altLang="en-US"/>
              <a:t>　放送</a:t>
            </a:r>
          </a:p>
        </p:txBody>
      </p:sp>
      <p:sp>
        <p:nvSpPr>
          <p:cNvPr id="3" name="コンテンツ プレースホルダー 2"/>
          <p:cNvSpPr>
            <a:spLocks noGrp="1"/>
          </p:cNvSpPr>
          <p:nvPr>
            <p:ph idx="1"/>
          </p:nvPr>
        </p:nvSpPr>
        <p:spPr/>
        <p:txBody>
          <a:bodyPr/>
          <a:lstStyle/>
          <a:p>
            <a:r>
              <a:rPr lang="en-US" altLang="ja-JP" dirty="0"/>
              <a:t>2004/05</a:t>
            </a:r>
            <a:r>
              <a:rPr lang="ja-JP" altLang="ja-JP" dirty="0"/>
              <a:t>年度</a:t>
            </a:r>
            <a:r>
              <a:rPr lang="en-US" altLang="ja-JP" dirty="0"/>
              <a:t>:</a:t>
            </a:r>
            <a:r>
              <a:rPr lang="ja-JP" altLang="en-US" dirty="0"/>
              <a:t>総</a:t>
            </a:r>
            <a:r>
              <a:rPr lang="ja-JP" altLang="ja-JP" dirty="0"/>
              <a:t>放送時間</a:t>
            </a:r>
            <a:r>
              <a:rPr lang="en-US" altLang="ja-JP" dirty="0"/>
              <a:t>=3,382</a:t>
            </a:r>
            <a:r>
              <a:rPr lang="ja-JP" altLang="ja-JP" dirty="0"/>
              <a:t>時間</a:t>
            </a:r>
            <a:r>
              <a:rPr lang="en-US" altLang="ja-JP" dirty="0"/>
              <a:t>;60</a:t>
            </a:r>
            <a:r>
              <a:rPr lang="ja-JP" altLang="ja-JP" dirty="0"/>
              <a:t>近い言語</a:t>
            </a:r>
            <a:endParaRPr lang="en-US" altLang="ja-JP" dirty="0"/>
          </a:p>
          <a:p>
            <a:r>
              <a:rPr lang="en-US" altLang="ja-JP" dirty="0"/>
              <a:t> SBS</a:t>
            </a:r>
            <a:r>
              <a:rPr lang="ja-JP" altLang="ja-JP" dirty="0"/>
              <a:t>テレビ視聴者のほぼ</a:t>
            </a:r>
            <a:r>
              <a:rPr lang="en-US" altLang="ja-JP" dirty="0"/>
              <a:t>2</a:t>
            </a:r>
            <a:r>
              <a:rPr lang="ja-JP" altLang="ja-JP" dirty="0"/>
              <a:t>人に</a:t>
            </a:r>
            <a:r>
              <a:rPr lang="en-US" altLang="ja-JP" dirty="0"/>
              <a:t>1</a:t>
            </a:r>
            <a:r>
              <a:rPr lang="ja-JP" altLang="ja-JP" dirty="0"/>
              <a:t>人は海外の非英語圏の生まれ</a:t>
            </a:r>
            <a:r>
              <a:rPr lang="en-US" altLang="ja-JP" dirty="0"/>
              <a:t>;</a:t>
            </a:r>
            <a:r>
              <a:rPr lang="ja-JP" altLang="ja-JP" dirty="0"/>
              <a:t>経営者・管理職などの社会的上位層が</a:t>
            </a:r>
            <a:r>
              <a:rPr lang="en-US" altLang="ja-JP" dirty="0"/>
              <a:t>4</a:t>
            </a:r>
            <a:r>
              <a:rPr lang="ja-JP" altLang="ja-JP" dirty="0"/>
              <a:t>分の</a:t>
            </a:r>
            <a:r>
              <a:rPr lang="en-US" altLang="ja-JP" dirty="0"/>
              <a:t>1;</a:t>
            </a:r>
            <a:r>
              <a:rPr lang="ja-JP" altLang="ja-JP" dirty="0"/>
              <a:t>教師や個人事業者ら中間層に好まれている</a:t>
            </a:r>
            <a:endParaRPr lang="en-US" altLang="ja-JP" dirty="0"/>
          </a:p>
          <a:p>
            <a:r>
              <a:rPr lang="ja-JP" altLang="ja-JP" dirty="0"/>
              <a:t>日本語番組は年</a:t>
            </a:r>
            <a:r>
              <a:rPr lang="en-US" altLang="ja-JP" dirty="0"/>
              <a:t>223</a:t>
            </a:r>
            <a:r>
              <a:rPr lang="ja-JP" altLang="ja-JP" dirty="0"/>
              <a:t>時間（</a:t>
            </a:r>
            <a:r>
              <a:rPr lang="en-US" altLang="ja-JP" dirty="0"/>
              <a:t>3.2</a:t>
            </a:r>
            <a:r>
              <a:rPr lang="ja-JP" altLang="ja-JP" dirty="0"/>
              <a:t>％）、ほぼ週</a:t>
            </a:r>
            <a:r>
              <a:rPr lang="en-US" altLang="ja-JP" dirty="0"/>
              <a:t>1</a:t>
            </a:r>
            <a:r>
              <a:rPr lang="ja-JP" altLang="ja-JP" dirty="0"/>
              <a:t>回程度</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p:txBody>
          <a:bodyPr/>
          <a:lstStyle/>
          <a:p>
            <a:fld id="{EDD2A7F9-4ACF-4ABA-BD4B-B0483AB4E024}" type="slidenum">
              <a:rPr lang="en-US" altLang="ja-JP" smtClean="0"/>
              <a:pPr/>
              <a:t>10</a:t>
            </a:fld>
            <a:endParaRPr lang="en-US" altLang="ja-JP"/>
          </a:p>
        </p:txBody>
      </p:sp>
    </p:spTree>
    <p:extLst>
      <p:ext uri="{BB962C8B-B14F-4D97-AF65-F5344CB8AC3E}">
        <p14:creationId xmlns:p14="http://schemas.microsoft.com/office/powerpoint/2010/main" val="2048262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533400"/>
            <a:ext cx="7696200" cy="519336"/>
          </a:xfrm>
        </p:spPr>
        <p:txBody>
          <a:bodyPr/>
          <a:lstStyle/>
          <a:p>
            <a:r>
              <a:rPr kumimoji="1" lang="en-US" altLang="ja-JP" dirty="0"/>
              <a:t>SBS</a:t>
            </a:r>
            <a:r>
              <a:rPr kumimoji="1" lang="ja-JP" altLang="en-US" dirty="0"/>
              <a:t>憲章</a:t>
            </a:r>
          </a:p>
        </p:txBody>
      </p:sp>
      <p:sp>
        <p:nvSpPr>
          <p:cNvPr id="3" name="コンテンツ プレースホルダー 2"/>
          <p:cNvSpPr>
            <a:spLocks noGrp="1"/>
          </p:cNvSpPr>
          <p:nvPr>
            <p:ph idx="1"/>
          </p:nvPr>
        </p:nvSpPr>
        <p:spPr>
          <a:xfrm>
            <a:off x="762000" y="1124744"/>
            <a:ext cx="7696200" cy="4818856"/>
          </a:xfrm>
        </p:spPr>
        <p:txBody>
          <a:bodyPr/>
          <a:lstStyle/>
          <a:p>
            <a:r>
              <a:rPr lang="en-US" altLang="ja-JP" sz="1800" dirty="0"/>
              <a:t>(a) </a:t>
            </a:r>
            <a:r>
              <a:rPr lang="ja-JP" altLang="en-US" sz="1800" dirty="0"/>
              <a:t>多民族、アボリジニ・コミュニティ、トレス海峡島コミュニティを含むオーストラリアの多文化社会のコミュニケーション・ニーズに応えるよう貢献する。 </a:t>
            </a:r>
          </a:p>
          <a:p>
            <a:r>
              <a:rPr lang="en-US" altLang="ja-JP" sz="1800" dirty="0"/>
              <a:t>(b) </a:t>
            </a:r>
            <a:r>
              <a:rPr lang="ja-JP" altLang="en-US" sz="1800" dirty="0"/>
              <a:t>文化の多様性がオーストラリア社会の永続的な発展に貢献しているという意識を高める。 </a:t>
            </a:r>
          </a:p>
          <a:p>
            <a:r>
              <a:rPr lang="en-US" altLang="ja-JP" sz="1800" dirty="0"/>
              <a:t>(c) </a:t>
            </a:r>
            <a:r>
              <a:rPr lang="ja-JP" altLang="en-US" sz="1800" dirty="0"/>
              <a:t>オーストラリアの人びとの文化的、言語的、民族的な多様性についての理解と受容を促進する。 </a:t>
            </a:r>
          </a:p>
          <a:p>
            <a:r>
              <a:rPr lang="en-US" altLang="ja-JP" sz="1800" dirty="0"/>
              <a:t>(d) </a:t>
            </a:r>
            <a:r>
              <a:rPr lang="ja-JP" altLang="en-US" sz="1800" dirty="0"/>
              <a:t>言語やその他の文化的技能の保存とさらなる発展に貢献する。 </a:t>
            </a:r>
          </a:p>
          <a:p>
            <a:r>
              <a:rPr lang="en-US" altLang="ja-JP" sz="1800" dirty="0"/>
              <a:t>(e) </a:t>
            </a:r>
            <a:r>
              <a:rPr lang="ja-JP" altLang="en-US" sz="1800" dirty="0"/>
              <a:t>オーストラリアの人びとに対し、それぞれが好む言語で可能な限り、情報を伝え、教育し、楽しみを提供するようにする。 </a:t>
            </a:r>
          </a:p>
          <a:p>
            <a:r>
              <a:rPr lang="en-US" altLang="ja-JP" sz="1800" dirty="0"/>
              <a:t>(f) </a:t>
            </a:r>
            <a:r>
              <a:rPr lang="ja-JP" altLang="en-US" sz="1800" dirty="0"/>
              <a:t>オーストラリアの多様な創造性を活用する。 </a:t>
            </a:r>
          </a:p>
          <a:p>
            <a:r>
              <a:rPr lang="en-US" altLang="ja-JP" sz="1800" dirty="0"/>
              <a:t>(g) </a:t>
            </a:r>
            <a:r>
              <a:rPr lang="ja-JP" altLang="en-US" sz="1800" dirty="0"/>
              <a:t>オーストラリア公共放送</a:t>
            </a:r>
            <a:r>
              <a:rPr lang="en-US" altLang="ja-JP" sz="1800" dirty="0"/>
              <a:t>(ABC)</a:t>
            </a:r>
            <a:r>
              <a:rPr lang="ja-JP" altLang="en-US" sz="1800" dirty="0"/>
              <a:t>と公共放送セクターの果たす役割を特に重視し、オーストラリアのテレビ・ラジオ放送の総体的な多様化に貢献する。 </a:t>
            </a:r>
          </a:p>
          <a:p>
            <a:r>
              <a:rPr lang="en-US" altLang="ja-JP" sz="1800" dirty="0"/>
              <a:t>(h) </a:t>
            </a:r>
            <a:r>
              <a:rPr lang="ja-JP" altLang="en-US" sz="1800" dirty="0"/>
              <a:t>テレビ・ラジオ放送の領域拡大に貢献し、多様な視点、革新的な表現様式を用いて、オーストラリア社会の変化を反映する。 </a:t>
            </a:r>
            <a:endParaRPr kumimoji="1" lang="ja-JP" altLang="en-US" sz="1800" dirty="0"/>
          </a:p>
        </p:txBody>
      </p:sp>
      <p:sp>
        <p:nvSpPr>
          <p:cNvPr id="4" name="フッター プレースホルダー 3"/>
          <p:cNvSpPr>
            <a:spLocks noGrp="1"/>
          </p:cNvSpPr>
          <p:nvPr>
            <p:ph type="ftr" sz="quarter" idx="11"/>
          </p:nvPr>
        </p:nvSpPr>
        <p:spPr/>
        <p:txBody>
          <a:body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p:txBody>
          <a:bodyPr/>
          <a:lstStyle/>
          <a:p>
            <a:fld id="{EDD2A7F9-4ACF-4ABA-BD4B-B0483AB4E024}" type="slidenum">
              <a:rPr lang="en-US" altLang="ja-JP" smtClean="0"/>
              <a:pPr/>
              <a:t>11</a:t>
            </a:fld>
            <a:endParaRPr lang="en-US" altLang="ja-JP"/>
          </a:p>
        </p:txBody>
      </p:sp>
    </p:spTree>
    <p:extLst>
      <p:ext uri="{BB962C8B-B14F-4D97-AF65-F5344CB8AC3E}">
        <p14:creationId xmlns:p14="http://schemas.microsoft.com/office/powerpoint/2010/main" val="2864178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SBS</a:t>
            </a:r>
            <a:r>
              <a:rPr kumimoji="1" lang="ja-JP" altLang="en-US" dirty="0"/>
              <a:t>の魅力</a:t>
            </a:r>
            <a:r>
              <a:rPr lang="en-US" altLang="ja-JP" b="1" dirty="0">
                <a:hlinkClick r:id="rId2" action="ppaction://hlinkfile"/>
              </a:rPr>
              <a:t>SBS "6 Million stories and counting" Station</a:t>
            </a:r>
            <a:endParaRPr kumimoji="1" lang="ja-JP" altLang="en-US" dirty="0"/>
          </a:p>
        </p:txBody>
      </p:sp>
      <p:sp>
        <p:nvSpPr>
          <p:cNvPr id="3" name="コンテンツ プレースホルダー 2"/>
          <p:cNvSpPr>
            <a:spLocks noGrp="1"/>
          </p:cNvSpPr>
          <p:nvPr>
            <p:ph idx="1"/>
          </p:nvPr>
        </p:nvSpPr>
        <p:spPr/>
        <p:txBody>
          <a:bodyPr/>
          <a:lstStyle/>
          <a:p>
            <a:r>
              <a:rPr lang="ja-JP" altLang="ja-JP" sz="2400" dirty="0"/>
              <a:t>「</a:t>
            </a:r>
            <a:r>
              <a:rPr lang="en-US" altLang="ja-JP" sz="2400" dirty="0"/>
              <a:t>SBS</a:t>
            </a:r>
            <a:r>
              <a:rPr lang="ja-JP" altLang="ja-JP" sz="2400" dirty="0"/>
              <a:t>はとても興味深い放送局であり、多くの国際問題を取り上げ、扱っている。</a:t>
            </a:r>
            <a:r>
              <a:rPr lang="en-US" altLang="ja-JP" sz="2400" dirty="0"/>
              <a:t>SBS</a:t>
            </a:r>
            <a:r>
              <a:rPr lang="ja-JP" altLang="ja-JP" sz="2400" dirty="0"/>
              <a:t>を通して世界がどうなっているかを確認することができる」　（中国人女性　</a:t>
            </a:r>
            <a:r>
              <a:rPr lang="en-US" altLang="ja-JP" sz="2400" dirty="0"/>
              <a:t>23</a:t>
            </a:r>
            <a:r>
              <a:rPr lang="ja-JP" altLang="ja-JP" sz="2400" dirty="0"/>
              <a:t>歳）</a:t>
            </a:r>
          </a:p>
          <a:p>
            <a:r>
              <a:rPr lang="ja-JP" altLang="ja-JP" sz="2400" dirty="0"/>
              <a:t>「</a:t>
            </a:r>
            <a:r>
              <a:rPr lang="en-US" altLang="ja-JP" sz="2400" dirty="0"/>
              <a:t>SBS</a:t>
            </a:r>
            <a:r>
              <a:rPr lang="ja-JP" altLang="ja-JP" sz="2400" dirty="0"/>
              <a:t>は多くのジャンルがあり、とてもユニークな番組もある。娯楽、海外映画、ローカルニュース、スポーツ、料理番組そしてドキュメンタリーなど、見るのに素晴らしい番組が揃っている。また多文化にとって特別な局であると思う」</a:t>
            </a:r>
            <a:r>
              <a:rPr lang="en-US" altLang="ja-JP" sz="2400" dirty="0"/>
              <a:t>(</a:t>
            </a:r>
            <a:r>
              <a:rPr lang="ja-JP" altLang="ja-JP" sz="2400" dirty="0"/>
              <a:t>日本人男性　</a:t>
            </a:r>
            <a:r>
              <a:rPr lang="en-US" altLang="ja-JP" sz="2400" dirty="0"/>
              <a:t>23</a:t>
            </a:r>
            <a:r>
              <a:rPr lang="ja-JP" altLang="ja-JP" sz="2400" dirty="0"/>
              <a:t>歳</a:t>
            </a:r>
            <a:r>
              <a:rPr lang="en-US" altLang="ja-JP" sz="2400" dirty="0"/>
              <a:t>)</a:t>
            </a:r>
            <a:endParaRPr lang="ja-JP" altLang="ja-JP" sz="2400" dirty="0"/>
          </a:p>
          <a:p>
            <a:endParaRPr kumimoji="1" lang="ja-JP" altLang="en-US" dirty="0"/>
          </a:p>
        </p:txBody>
      </p:sp>
      <p:sp>
        <p:nvSpPr>
          <p:cNvPr id="4" name="フッター プレースホルダー 3"/>
          <p:cNvSpPr>
            <a:spLocks noGrp="1"/>
          </p:cNvSpPr>
          <p:nvPr>
            <p:ph type="ftr" sz="quarter" idx="11"/>
          </p:nvPr>
        </p:nvSpPr>
        <p:spPr/>
        <p:txBody>
          <a:body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p:txBody>
          <a:bodyPr/>
          <a:lstStyle/>
          <a:p>
            <a:fld id="{EDD2A7F9-4ACF-4ABA-BD4B-B0483AB4E024}" type="slidenum">
              <a:rPr lang="en-US" altLang="ja-JP" smtClean="0"/>
              <a:pPr/>
              <a:t>12</a:t>
            </a:fld>
            <a:endParaRPr lang="en-US" altLang="ja-JP"/>
          </a:p>
        </p:txBody>
      </p:sp>
    </p:spTree>
    <p:extLst>
      <p:ext uri="{BB962C8B-B14F-4D97-AF65-F5344CB8AC3E}">
        <p14:creationId xmlns:p14="http://schemas.microsoft.com/office/powerpoint/2010/main" val="4280154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SBS</a:t>
            </a:r>
            <a:r>
              <a:rPr kumimoji="1" lang="ja-JP" altLang="en-US" dirty="0"/>
              <a:t>の視聴率</a:t>
            </a:r>
          </a:p>
        </p:txBody>
      </p:sp>
      <p:sp>
        <p:nvSpPr>
          <p:cNvPr id="3" name="コンテンツ プレースホルダー 2"/>
          <p:cNvSpPr>
            <a:spLocks noGrp="1"/>
          </p:cNvSpPr>
          <p:nvPr>
            <p:ph idx="1"/>
          </p:nvPr>
        </p:nvSpPr>
        <p:spPr>
          <a:xfrm>
            <a:off x="762000" y="1700808"/>
            <a:ext cx="7696200" cy="4242792"/>
          </a:xfrm>
        </p:spPr>
        <p:txBody>
          <a:bodyPr/>
          <a:lstStyle/>
          <a:p>
            <a:r>
              <a:rPr lang="en-US" altLang="ja-JP" sz="2000" dirty="0"/>
              <a:t>2009/10</a:t>
            </a:r>
            <a:r>
              <a:rPr lang="ja-JP" altLang="ja-JP" sz="2000" dirty="0"/>
              <a:t>年現在、週当たりオーストラリア国民の</a:t>
            </a:r>
            <a:r>
              <a:rPr lang="en-US" altLang="ja-JP" sz="2000" dirty="0"/>
              <a:t>4</a:t>
            </a:r>
            <a:r>
              <a:rPr lang="ja-JP" altLang="ja-JP" sz="2000" dirty="0"/>
              <a:t>割に達</a:t>
            </a:r>
            <a:r>
              <a:rPr lang="ja-JP" altLang="en-US" sz="2000" dirty="0"/>
              <a:t>している</a:t>
            </a:r>
            <a:endParaRPr lang="en-US" altLang="ja-JP" sz="2000" dirty="0"/>
          </a:p>
          <a:p>
            <a:r>
              <a:rPr lang="ja-JP" altLang="ja-JP" sz="2000" dirty="0"/>
              <a:t>視聴率は</a:t>
            </a:r>
            <a:r>
              <a:rPr lang="en-US" altLang="ja-JP" sz="2000" dirty="0"/>
              <a:t>6.4%</a:t>
            </a:r>
            <a:r>
              <a:rPr lang="ja-JP" altLang="ja-JP" sz="2000" dirty="0"/>
              <a:t>（</a:t>
            </a:r>
            <a:r>
              <a:rPr lang="en-US" altLang="ja-JP" sz="2000" dirty="0"/>
              <a:t>16</a:t>
            </a:r>
            <a:r>
              <a:rPr lang="ja-JP" altLang="ja-JP" sz="2000" dirty="0"/>
              <a:t>歳以上、</a:t>
            </a:r>
            <a:r>
              <a:rPr lang="en-US" altLang="ja-JP" sz="2000" dirty="0"/>
              <a:t>18-24</a:t>
            </a:r>
            <a:r>
              <a:rPr lang="ja-JP" altLang="ja-JP" sz="2000" dirty="0"/>
              <a:t>時、州都市圏）</a:t>
            </a:r>
            <a:r>
              <a:rPr lang="ja-JP" altLang="en-US" sz="2000" dirty="0"/>
              <a:t>＞</a:t>
            </a:r>
            <a:r>
              <a:rPr lang="en-US" altLang="ja-JP" sz="2000" dirty="0"/>
              <a:t>2006 </a:t>
            </a:r>
            <a:r>
              <a:rPr lang="ja-JP" altLang="ja-JP" sz="2000" dirty="0"/>
              <a:t>年</a:t>
            </a:r>
            <a:r>
              <a:rPr lang="en-US" altLang="ja-JP" sz="2000" dirty="0"/>
              <a:t>5.8</a:t>
            </a:r>
            <a:r>
              <a:rPr lang="ja-JP" altLang="ja-JP" sz="2000" dirty="0"/>
              <a:t>％</a:t>
            </a:r>
            <a:endParaRPr lang="en-US" altLang="ja-JP" sz="2000" dirty="0"/>
          </a:p>
          <a:p>
            <a:r>
              <a:rPr lang="en-US" altLang="ja-JP" sz="2000" dirty="0"/>
              <a:t>1992</a:t>
            </a:r>
            <a:r>
              <a:rPr lang="ja-JP" altLang="ja-JP" sz="2000" dirty="0"/>
              <a:t>年</a:t>
            </a:r>
            <a:r>
              <a:rPr lang="ja-JP" altLang="en-US" sz="2000" dirty="0"/>
              <a:t>：</a:t>
            </a:r>
            <a:r>
              <a:rPr lang="ja-JP" altLang="ja-JP" sz="2000" dirty="0"/>
              <a:t>週当たり平均</a:t>
            </a:r>
            <a:r>
              <a:rPr lang="en-US" altLang="ja-JP" sz="2000" dirty="0"/>
              <a:t>300</a:t>
            </a:r>
            <a:r>
              <a:rPr lang="ja-JP" altLang="ja-JP" sz="2000" dirty="0"/>
              <a:t>万人ほど</a:t>
            </a:r>
            <a:endParaRPr lang="en-US" altLang="ja-JP" sz="2000" dirty="0"/>
          </a:p>
          <a:p>
            <a:r>
              <a:rPr lang="en-US" altLang="ja-JP" sz="2000" dirty="0"/>
              <a:t>2009</a:t>
            </a:r>
            <a:r>
              <a:rPr lang="ja-JP" altLang="ja-JP" sz="2000" dirty="0"/>
              <a:t>年</a:t>
            </a:r>
            <a:r>
              <a:rPr lang="ja-JP" altLang="en-US" sz="2000" dirty="0"/>
              <a:t>：</a:t>
            </a:r>
            <a:r>
              <a:rPr lang="en-US" altLang="ja-JP" sz="2000" dirty="0"/>
              <a:t>807</a:t>
            </a:r>
            <a:r>
              <a:rPr lang="ja-JP" altLang="ja-JP" sz="2000" dirty="0"/>
              <a:t>万人を数えるほどになった</a:t>
            </a:r>
            <a:r>
              <a:rPr lang="en-US" altLang="ja-JP" sz="2000" dirty="0"/>
              <a:t>(</a:t>
            </a:r>
            <a:r>
              <a:rPr lang="ja-JP" altLang="ja-JP" sz="2000" dirty="0"/>
              <a:t>大都市部</a:t>
            </a:r>
            <a:r>
              <a:rPr lang="en-US" altLang="ja-JP" sz="2000" dirty="0"/>
              <a:t>543</a:t>
            </a:r>
            <a:r>
              <a:rPr lang="ja-JP" altLang="ja-JP" sz="2000" dirty="0"/>
              <a:t>万人、地方</a:t>
            </a:r>
            <a:r>
              <a:rPr lang="en-US" altLang="ja-JP" sz="2000" dirty="0"/>
              <a:t>264</a:t>
            </a:r>
            <a:r>
              <a:rPr lang="ja-JP" altLang="ja-JP" sz="2000" dirty="0"/>
              <a:t>万人</a:t>
            </a:r>
            <a:r>
              <a:rPr lang="en-US" altLang="ja-JP" sz="2000" dirty="0"/>
              <a:t>)</a:t>
            </a:r>
            <a:r>
              <a:rPr lang="ja-JP" altLang="en-US" sz="2000" dirty="0"/>
              <a:t>；</a:t>
            </a:r>
            <a:r>
              <a:rPr lang="ja-JP" altLang="ja-JP" sz="2000" dirty="0"/>
              <a:t>大都市部・地方でも、</a:t>
            </a:r>
            <a:r>
              <a:rPr lang="en-US" altLang="ja-JP" sz="2000" dirty="0"/>
              <a:t>SBS</a:t>
            </a:r>
            <a:r>
              <a:rPr lang="ja-JP" altLang="ja-JP" sz="2000" dirty="0"/>
              <a:t>テレビの視聴者像は</a:t>
            </a:r>
            <a:r>
              <a:rPr lang="en-US" altLang="ja-JP" sz="2000" dirty="0"/>
              <a:t>40</a:t>
            </a:r>
            <a:r>
              <a:rPr lang="ja-JP" altLang="ja-JP" sz="2000" dirty="0"/>
              <a:t>歳以上（男女とも</a:t>
            </a:r>
            <a:r>
              <a:rPr lang="en-US" altLang="ja-JP" sz="2000" dirty="0"/>
              <a:t>55</a:t>
            </a:r>
            <a:r>
              <a:rPr lang="ja-JP" altLang="ja-JP" sz="2000" dirty="0"/>
              <a:t>歳以上が一番多い）と高い。</a:t>
            </a:r>
            <a:endParaRPr lang="en-US" altLang="ja-JP" sz="2000" dirty="0"/>
          </a:p>
          <a:p>
            <a:r>
              <a:rPr lang="ja-JP" altLang="ja-JP" sz="2000" dirty="0"/>
              <a:t>大都市の視聴者のうち国海外出生で非英語圏の者が</a:t>
            </a:r>
            <a:r>
              <a:rPr lang="en-US" altLang="ja-JP" sz="2000" dirty="0"/>
              <a:t>47%</a:t>
            </a:r>
            <a:r>
              <a:rPr lang="ja-JP" altLang="en-US" sz="2000" dirty="0"/>
              <a:t>；</a:t>
            </a:r>
            <a:r>
              <a:rPr lang="ja-JP" altLang="ja-JP" sz="2000" dirty="0"/>
              <a:t>国内外で生まれても英語圏の者は</a:t>
            </a:r>
            <a:r>
              <a:rPr lang="en-US" altLang="ja-JP" sz="2000" dirty="0"/>
              <a:t>36%</a:t>
            </a:r>
            <a:r>
              <a:rPr lang="ja-JP" altLang="en-US" sz="2000" dirty="0"/>
              <a:t>；</a:t>
            </a:r>
            <a:r>
              <a:rPr lang="ja-JP" altLang="ja-JP" sz="2000" dirty="0"/>
              <a:t>地方では前者が</a:t>
            </a:r>
            <a:r>
              <a:rPr lang="en-US" altLang="ja-JP" sz="2000" dirty="0"/>
              <a:t>54%</a:t>
            </a:r>
            <a:r>
              <a:rPr lang="ja-JP" altLang="ja-JP" sz="2000" dirty="0" err="1"/>
              <a:t>、</a:t>
            </a:r>
            <a:r>
              <a:rPr lang="ja-JP" altLang="ja-JP" sz="2000" dirty="0"/>
              <a:t>後者はほぼ同じの</a:t>
            </a:r>
            <a:r>
              <a:rPr lang="en-US" altLang="ja-JP" sz="2000" dirty="0"/>
              <a:t>38%</a:t>
            </a:r>
            <a:r>
              <a:rPr lang="ja-JP" altLang="en-US" sz="2000" dirty="0"/>
              <a:t>；</a:t>
            </a:r>
            <a:r>
              <a:rPr lang="ja-JP" altLang="ja-JP" sz="2000" i="1" dirty="0">
                <a:solidFill>
                  <a:srgbClr val="FF0000"/>
                </a:solidFill>
              </a:rPr>
              <a:t>地方における非英語圏出生者の視聴が高い</a:t>
            </a:r>
            <a:r>
              <a:rPr lang="ja-JP" altLang="ja-JP" sz="2000" dirty="0"/>
              <a:t>。　</a:t>
            </a:r>
          </a:p>
          <a:p>
            <a:r>
              <a:rPr lang="en-US" altLang="ja-JP" sz="2000" dirty="0"/>
              <a:t>3</a:t>
            </a:r>
            <a:r>
              <a:rPr lang="ja-JP" altLang="ja-JP" sz="2000" dirty="0"/>
              <a:t>大ネットはチャンネル</a:t>
            </a:r>
            <a:r>
              <a:rPr lang="en-US" altLang="ja-JP" sz="2000" dirty="0"/>
              <a:t>9</a:t>
            </a:r>
            <a:r>
              <a:rPr lang="ja-JP" altLang="ja-JP" sz="2000" dirty="0"/>
              <a:t>系が常に</a:t>
            </a:r>
            <a:r>
              <a:rPr lang="en-US" altLang="ja-JP" sz="2000" dirty="0"/>
              <a:t>30</a:t>
            </a:r>
            <a:r>
              <a:rPr lang="ja-JP" altLang="ja-JP" sz="2000" dirty="0"/>
              <a:t>％ 台</a:t>
            </a:r>
            <a:r>
              <a:rPr lang="ja-JP" altLang="en-US" sz="2000" dirty="0"/>
              <a:t>；</a:t>
            </a:r>
            <a:r>
              <a:rPr lang="ja-JP" altLang="ja-JP" sz="2000" dirty="0"/>
              <a:t>競争相手は</a:t>
            </a:r>
            <a:r>
              <a:rPr lang="en-US" altLang="ja-JP" sz="2000" dirty="0"/>
              <a:t>7</a:t>
            </a:r>
            <a:r>
              <a:rPr lang="ja-JP" altLang="ja-JP" sz="2000" dirty="0" err="1"/>
              <a:t>、</a:t>
            </a:r>
            <a:r>
              <a:rPr lang="en-US" altLang="ja-JP" sz="2000" dirty="0"/>
              <a:t>3</a:t>
            </a:r>
            <a:r>
              <a:rPr lang="ja-JP" altLang="ja-JP" sz="2000" dirty="0"/>
              <a:t>位が</a:t>
            </a:r>
            <a:r>
              <a:rPr lang="en-US" altLang="ja-JP" sz="2000" dirty="0"/>
              <a:t>10</a:t>
            </a:r>
            <a:r>
              <a:rPr lang="ja-JP" altLang="ja-JP" sz="2000" dirty="0"/>
              <a:t>で</a:t>
            </a:r>
            <a:r>
              <a:rPr lang="en-US" altLang="ja-JP" sz="2000" dirty="0"/>
              <a:t>20</a:t>
            </a:r>
            <a:r>
              <a:rPr lang="ja-JP" altLang="ja-JP" sz="2000" dirty="0"/>
              <a:t>％ 台</a:t>
            </a:r>
            <a:r>
              <a:rPr lang="ja-JP" altLang="en-US" sz="2000" dirty="0"/>
              <a:t>；</a:t>
            </a:r>
            <a:r>
              <a:rPr lang="en-US" altLang="ja-JP" sz="2000" dirty="0"/>
              <a:t>ABC</a:t>
            </a:r>
            <a:r>
              <a:rPr lang="ja-JP" altLang="ja-JP" sz="2000" dirty="0"/>
              <a:t>は</a:t>
            </a:r>
            <a:r>
              <a:rPr lang="en-US" altLang="ja-JP" sz="2000" dirty="0"/>
              <a:t>10</a:t>
            </a:r>
            <a:r>
              <a:rPr lang="ja-JP" altLang="ja-JP" sz="2000" dirty="0"/>
              <a:t>％ 強</a:t>
            </a:r>
            <a:r>
              <a:rPr lang="ja-JP" altLang="en-US" sz="2000" dirty="0"/>
              <a:t>；</a:t>
            </a:r>
            <a:r>
              <a:rPr lang="ja-JP" altLang="ja-JP" sz="2000" dirty="0"/>
              <a:t>それが</a:t>
            </a:r>
            <a:r>
              <a:rPr lang="en-US" altLang="ja-JP" sz="2000" dirty="0"/>
              <a:t>SBS</a:t>
            </a:r>
            <a:r>
              <a:rPr lang="ja-JP" altLang="ja-JP" sz="2000" dirty="0"/>
              <a:t>となると、</a:t>
            </a:r>
            <a:r>
              <a:rPr lang="en-US" altLang="ja-JP" sz="2000" dirty="0"/>
              <a:t>6</a:t>
            </a:r>
            <a:r>
              <a:rPr lang="ja-JP" altLang="ja-JP" sz="2000" dirty="0"/>
              <a:t>％ 程度である。</a:t>
            </a:r>
          </a:p>
          <a:p>
            <a:endParaRPr kumimoji="1" lang="ja-JP" altLang="en-US" dirty="0"/>
          </a:p>
        </p:txBody>
      </p:sp>
      <p:sp>
        <p:nvSpPr>
          <p:cNvPr id="4" name="フッター プレースホルダー 3"/>
          <p:cNvSpPr>
            <a:spLocks noGrp="1"/>
          </p:cNvSpPr>
          <p:nvPr>
            <p:ph type="ftr" sz="quarter" idx="11"/>
          </p:nvPr>
        </p:nvSpPr>
        <p:spPr/>
        <p:txBody>
          <a:body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p:txBody>
          <a:bodyPr/>
          <a:lstStyle/>
          <a:p>
            <a:fld id="{EDD2A7F9-4ACF-4ABA-BD4B-B0483AB4E024}" type="slidenum">
              <a:rPr lang="en-US" altLang="ja-JP" smtClean="0"/>
              <a:pPr/>
              <a:t>13</a:t>
            </a:fld>
            <a:endParaRPr lang="en-US" altLang="ja-JP"/>
          </a:p>
        </p:txBody>
      </p:sp>
    </p:spTree>
    <p:extLst>
      <p:ext uri="{BB962C8B-B14F-4D97-AF65-F5344CB8AC3E}">
        <p14:creationId xmlns:p14="http://schemas.microsoft.com/office/powerpoint/2010/main" val="1323153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762000" y="533400"/>
            <a:ext cx="7696200" cy="735360"/>
          </a:xfrm>
        </p:spPr>
        <p:txBody>
          <a:bodyPr/>
          <a:lstStyle/>
          <a:p>
            <a:r>
              <a:rPr lang="en-US" altLang="ja-JP" sz="2800" dirty="0"/>
              <a:t>SBS ONE </a:t>
            </a:r>
            <a:r>
              <a:rPr lang="ja-JP" altLang="ja-JP" sz="2800" dirty="0"/>
              <a:t>人気番組上位</a:t>
            </a:r>
            <a:r>
              <a:rPr lang="en-US" altLang="ja-JP" sz="2800" dirty="0"/>
              <a:t>10</a:t>
            </a:r>
            <a:r>
              <a:rPr lang="ja-JP" altLang="ja-JP" sz="2800" dirty="0"/>
              <a:t>位：</a:t>
            </a:r>
            <a:r>
              <a:rPr lang="en-US" altLang="ja-JP" sz="2800" dirty="0"/>
              <a:t>2009</a:t>
            </a:r>
            <a:r>
              <a:rPr lang="ja-JP" altLang="ja-JP" sz="2800" dirty="0"/>
              <a:t>年</a:t>
            </a:r>
            <a:r>
              <a:rPr lang="en-US" altLang="ja-JP" sz="2800" dirty="0"/>
              <a:t>10</a:t>
            </a:r>
            <a:r>
              <a:rPr lang="ja-JP" altLang="ja-JP" sz="2800" dirty="0"/>
              <a:t>月</a:t>
            </a:r>
            <a:endParaRPr kumimoji="1" lang="ja-JP" altLang="en-US" sz="2800" dirty="0"/>
          </a:p>
        </p:txBody>
      </p:sp>
      <p:sp>
        <p:nvSpPr>
          <p:cNvPr id="4" name="フッター プレースホルダー 3"/>
          <p:cNvSpPr>
            <a:spLocks noGrp="1"/>
          </p:cNvSpPr>
          <p:nvPr>
            <p:ph type="ftr" sz="quarter" idx="11"/>
          </p:nvPr>
        </p:nvSpPr>
        <p:spPr/>
        <p:txBody>
          <a:body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p:txBody>
          <a:bodyPr/>
          <a:lstStyle/>
          <a:p>
            <a:fld id="{EDD2A7F9-4ACF-4ABA-BD4B-B0483AB4E024}" type="slidenum">
              <a:rPr lang="en-US" altLang="ja-JP" smtClean="0"/>
              <a:pPr/>
              <a:t>14</a:t>
            </a:fld>
            <a:endParaRPr lang="en-US" altLang="ja-JP"/>
          </a:p>
        </p:txBody>
      </p:sp>
      <p:graphicFrame>
        <p:nvGraphicFramePr>
          <p:cNvPr id="7" name="表 6"/>
          <p:cNvGraphicFramePr>
            <a:graphicFrameLocks noGrp="1"/>
          </p:cNvGraphicFramePr>
          <p:nvPr>
            <p:extLst/>
          </p:nvPr>
        </p:nvGraphicFramePr>
        <p:xfrm>
          <a:off x="1043609" y="1844821"/>
          <a:ext cx="7056782" cy="4320481"/>
        </p:xfrm>
        <a:graphic>
          <a:graphicData uri="http://schemas.openxmlformats.org/drawingml/2006/table">
            <a:tbl>
              <a:tblPr firstRow="1" firstCol="1" bandRow="1">
                <a:tableStyleId>{5C22544A-7EE6-4342-B048-85BDC9FD1C3A}</a:tableStyleId>
              </a:tblPr>
              <a:tblGrid>
                <a:gridCol w="1191949">
                  <a:extLst>
                    <a:ext uri="{9D8B030D-6E8A-4147-A177-3AD203B41FA5}">
                      <a16:colId xmlns:a16="http://schemas.microsoft.com/office/drawing/2014/main" xmlns="" val="20000"/>
                    </a:ext>
                  </a:extLst>
                </a:gridCol>
                <a:gridCol w="1633412">
                  <a:extLst>
                    <a:ext uri="{9D8B030D-6E8A-4147-A177-3AD203B41FA5}">
                      <a16:colId xmlns:a16="http://schemas.microsoft.com/office/drawing/2014/main" xmlns="" val="20001"/>
                    </a:ext>
                  </a:extLst>
                </a:gridCol>
                <a:gridCol w="1302314">
                  <a:extLst>
                    <a:ext uri="{9D8B030D-6E8A-4147-A177-3AD203B41FA5}">
                      <a16:colId xmlns:a16="http://schemas.microsoft.com/office/drawing/2014/main" xmlns="" val="20002"/>
                    </a:ext>
                  </a:extLst>
                </a:gridCol>
                <a:gridCol w="1990998">
                  <a:extLst>
                    <a:ext uri="{9D8B030D-6E8A-4147-A177-3AD203B41FA5}">
                      <a16:colId xmlns:a16="http://schemas.microsoft.com/office/drawing/2014/main" xmlns="" val="20003"/>
                    </a:ext>
                  </a:extLst>
                </a:gridCol>
                <a:gridCol w="938109">
                  <a:extLst>
                    <a:ext uri="{9D8B030D-6E8A-4147-A177-3AD203B41FA5}">
                      <a16:colId xmlns:a16="http://schemas.microsoft.com/office/drawing/2014/main" xmlns="" val="20004"/>
                    </a:ext>
                  </a:extLst>
                </a:gridCol>
              </a:tblGrid>
              <a:tr h="392771">
                <a:tc>
                  <a:txBody>
                    <a:bodyPr/>
                    <a:lstStyle/>
                    <a:p>
                      <a:pPr indent="-90170"/>
                      <a:endParaRPr lang="ja-JP" sz="1050" kern="100">
                        <a:effectLst/>
                        <a:latin typeface="Century"/>
                      </a:endParaRPr>
                    </a:p>
                  </a:txBody>
                  <a:tcPr marL="62865" marR="62865" marT="0" marB="0" anchor="ctr"/>
                </a:tc>
                <a:tc>
                  <a:txBody>
                    <a:bodyPr/>
                    <a:lstStyle/>
                    <a:p>
                      <a:pPr indent="-90170"/>
                      <a:endParaRPr lang="ja-JP" sz="1050" kern="100">
                        <a:effectLst/>
                        <a:latin typeface="Century"/>
                      </a:endParaRPr>
                    </a:p>
                  </a:txBody>
                  <a:tcPr marL="62865" marR="62865" marT="0" marB="0" anchor="ctr"/>
                </a:tc>
                <a:tc>
                  <a:txBody>
                    <a:bodyPr/>
                    <a:lstStyle/>
                    <a:p>
                      <a:pPr indent="-90170"/>
                      <a:endParaRPr lang="ja-JP" sz="1050" kern="100">
                        <a:effectLst/>
                        <a:latin typeface="Century"/>
                      </a:endParaRPr>
                    </a:p>
                  </a:txBody>
                  <a:tcPr marL="62865" marR="62865" marT="0" marB="0" anchor="ctr"/>
                </a:tc>
                <a:tc>
                  <a:txBody>
                    <a:bodyPr/>
                    <a:lstStyle/>
                    <a:p>
                      <a:pPr indent="-90170"/>
                      <a:endParaRPr lang="ja-JP" sz="1050" kern="100">
                        <a:effectLst/>
                        <a:latin typeface="Century"/>
                      </a:endParaRPr>
                    </a:p>
                  </a:txBody>
                  <a:tcPr marL="62865" marR="62865" marT="0" marB="0" anchor="ctr"/>
                </a:tc>
                <a:tc>
                  <a:txBody>
                    <a:bodyPr/>
                    <a:lstStyle/>
                    <a:p>
                      <a:pPr marL="90170" indent="-90170" algn="r">
                        <a:spcAft>
                          <a:spcPts val="0"/>
                        </a:spcAft>
                      </a:pPr>
                      <a:r>
                        <a:rPr lang="en-US" sz="1100" kern="0">
                          <a:effectLst/>
                        </a:rPr>
                        <a:t>('000)</a:t>
                      </a:r>
                      <a:endParaRPr lang="ja-JP" sz="1050" kern="10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00"/>
                  </a:ext>
                </a:extLst>
              </a:tr>
              <a:tr h="392771">
                <a:tc>
                  <a:txBody>
                    <a:bodyPr/>
                    <a:lstStyle/>
                    <a:p>
                      <a:pPr marL="90170" indent="-90170" algn="l">
                        <a:spcAft>
                          <a:spcPts val="0"/>
                        </a:spcAft>
                      </a:pPr>
                      <a:r>
                        <a:rPr lang="ja-JP" sz="1000" kern="0">
                          <a:effectLst/>
                        </a:rPr>
                        <a:t>第</a:t>
                      </a:r>
                      <a:r>
                        <a:rPr lang="en-US" sz="1000" kern="0">
                          <a:effectLst/>
                        </a:rPr>
                        <a:t>1</a:t>
                      </a:r>
                      <a:r>
                        <a:rPr lang="ja-JP" sz="1000" kern="0">
                          <a:effectLst/>
                        </a:rPr>
                        <a:t>位</a:t>
                      </a:r>
                      <a:endParaRPr lang="ja-JP" sz="1050" kern="100">
                        <a:effectLst/>
                        <a:latin typeface="Century"/>
                        <a:ea typeface="ＭＳ 明朝"/>
                        <a:cs typeface="Times New Roman"/>
                      </a:endParaRPr>
                    </a:p>
                  </a:txBody>
                  <a:tcPr marL="62865" marR="62865" marT="0" marB="0" anchor="ctr"/>
                </a:tc>
                <a:tc gridSpan="2">
                  <a:txBody>
                    <a:bodyPr/>
                    <a:lstStyle/>
                    <a:p>
                      <a:pPr marL="90170" indent="-90170" algn="l">
                        <a:spcAft>
                          <a:spcPts val="0"/>
                        </a:spcAft>
                      </a:pPr>
                      <a:r>
                        <a:rPr lang="en-US" sz="1000" kern="0">
                          <a:effectLst/>
                        </a:rPr>
                        <a:t>2010 FIFA World Cup</a:t>
                      </a:r>
                      <a:endParaRPr lang="ja-JP" sz="1050" kern="100">
                        <a:effectLst/>
                        <a:latin typeface="Century"/>
                        <a:ea typeface="ＭＳ 明朝"/>
                        <a:cs typeface="Times New Roman"/>
                      </a:endParaRPr>
                    </a:p>
                  </a:txBody>
                  <a:tcPr marL="62865" marR="62865" marT="0" marB="0" anchor="ctr"/>
                </a:tc>
                <a:tc hMerge="1">
                  <a:txBody>
                    <a:bodyPr/>
                    <a:lstStyle/>
                    <a:p>
                      <a:endParaRPr kumimoji="1" lang="ja-JP" altLang="en-US"/>
                    </a:p>
                  </a:txBody>
                  <a:tcPr/>
                </a:tc>
                <a:tc>
                  <a:txBody>
                    <a:bodyPr/>
                    <a:lstStyle/>
                    <a:p>
                      <a:pPr marL="90170" indent="-90170" algn="l">
                        <a:spcAft>
                          <a:spcPts val="0"/>
                        </a:spcAft>
                      </a:pPr>
                      <a:r>
                        <a:rPr lang="ja-JP" sz="1000" kern="0">
                          <a:effectLst/>
                        </a:rPr>
                        <a:t>スポーツ</a:t>
                      </a:r>
                      <a:endParaRPr lang="ja-JP" sz="1050" kern="100">
                        <a:effectLst/>
                        <a:latin typeface="Century"/>
                        <a:ea typeface="ＭＳ 明朝"/>
                        <a:cs typeface="Times New Roman"/>
                      </a:endParaRPr>
                    </a:p>
                  </a:txBody>
                  <a:tcPr marL="62865" marR="62865" marT="0" marB="0" anchor="ctr"/>
                </a:tc>
                <a:tc>
                  <a:txBody>
                    <a:bodyPr/>
                    <a:lstStyle/>
                    <a:p>
                      <a:pPr marL="90170" indent="-90170" algn="ctr">
                        <a:spcAft>
                          <a:spcPts val="0"/>
                        </a:spcAft>
                      </a:pPr>
                      <a:r>
                        <a:rPr lang="en-US" sz="1000" kern="0">
                          <a:effectLst/>
                        </a:rPr>
                        <a:t>1,421</a:t>
                      </a:r>
                      <a:endParaRPr lang="ja-JP" sz="1050" kern="10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01"/>
                  </a:ext>
                </a:extLst>
              </a:tr>
              <a:tr h="392771">
                <a:tc>
                  <a:txBody>
                    <a:bodyPr/>
                    <a:lstStyle/>
                    <a:p>
                      <a:pPr marL="90170" indent="-90170" algn="l">
                        <a:spcAft>
                          <a:spcPts val="0"/>
                        </a:spcAft>
                      </a:pPr>
                      <a:r>
                        <a:rPr lang="ja-JP" sz="1000" kern="0">
                          <a:effectLst/>
                        </a:rPr>
                        <a:t>第</a:t>
                      </a:r>
                      <a:r>
                        <a:rPr lang="en-US" sz="1000" kern="0">
                          <a:effectLst/>
                        </a:rPr>
                        <a:t>2</a:t>
                      </a:r>
                      <a:r>
                        <a:rPr lang="ja-JP" sz="1000" kern="0">
                          <a:effectLst/>
                        </a:rPr>
                        <a:t>位</a:t>
                      </a:r>
                      <a:endParaRPr lang="ja-JP" sz="1050" kern="100">
                        <a:effectLst/>
                        <a:latin typeface="Century"/>
                        <a:ea typeface="ＭＳ 明朝"/>
                        <a:cs typeface="Times New Roman"/>
                      </a:endParaRPr>
                    </a:p>
                  </a:txBody>
                  <a:tcPr marL="62865" marR="62865" marT="0" marB="0" anchor="ctr"/>
                </a:tc>
                <a:tc>
                  <a:txBody>
                    <a:bodyPr/>
                    <a:lstStyle/>
                    <a:p>
                      <a:pPr marL="90170" indent="-90170" algn="l">
                        <a:spcAft>
                          <a:spcPts val="0"/>
                        </a:spcAft>
                      </a:pPr>
                      <a:r>
                        <a:rPr lang="en-US" sz="1000" kern="0">
                          <a:effectLst/>
                        </a:rPr>
                        <a:t>Top Gear</a:t>
                      </a:r>
                      <a:endParaRPr lang="ja-JP" sz="1050" kern="100">
                        <a:effectLst/>
                        <a:latin typeface="Century"/>
                        <a:ea typeface="ＭＳ 明朝"/>
                        <a:cs typeface="Times New Roman"/>
                      </a:endParaRPr>
                    </a:p>
                  </a:txBody>
                  <a:tcPr marL="62865" marR="62865" marT="0" marB="0" anchor="ctr"/>
                </a:tc>
                <a:tc>
                  <a:txBody>
                    <a:bodyPr/>
                    <a:lstStyle/>
                    <a:p>
                      <a:pPr indent="-90170"/>
                      <a:endParaRPr lang="ja-JP" sz="1050" kern="100">
                        <a:effectLst/>
                        <a:latin typeface="Century"/>
                      </a:endParaRPr>
                    </a:p>
                  </a:txBody>
                  <a:tcPr marL="62865" marR="62865" marT="0" marB="0" anchor="ctr"/>
                </a:tc>
                <a:tc>
                  <a:txBody>
                    <a:bodyPr/>
                    <a:lstStyle/>
                    <a:p>
                      <a:pPr marL="90170" indent="-90170" algn="l">
                        <a:spcAft>
                          <a:spcPts val="0"/>
                        </a:spcAft>
                      </a:pPr>
                      <a:r>
                        <a:rPr lang="ja-JP" sz="1000" kern="0">
                          <a:effectLst/>
                        </a:rPr>
                        <a:t>娯楽</a:t>
                      </a:r>
                      <a:endParaRPr lang="ja-JP" sz="1050" kern="100">
                        <a:effectLst/>
                        <a:latin typeface="Century"/>
                        <a:ea typeface="ＭＳ 明朝"/>
                        <a:cs typeface="Times New Roman"/>
                      </a:endParaRPr>
                    </a:p>
                  </a:txBody>
                  <a:tcPr marL="62865" marR="62865" marT="0" marB="0" anchor="ctr"/>
                </a:tc>
                <a:tc>
                  <a:txBody>
                    <a:bodyPr/>
                    <a:lstStyle/>
                    <a:p>
                      <a:pPr marL="90170" indent="-90170" algn="ctr">
                        <a:spcAft>
                          <a:spcPts val="0"/>
                        </a:spcAft>
                      </a:pPr>
                      <a:r>
                        <a:rPr lang="en-US" sz="1000" kern="0">
                          <a:effectLst/>
                        </a:rPr>
                        <a:t>1,000</a:t>
                      </a:r>
                      <a:endParaRPr lang="ja-JP" sz="1050" kern="10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02"/>
                  </a:ext>
                </a:extLst>
              </a:tr>
              <a:tr h="392771">
                <a:tc>
                  <a:txBody>
                    <a:bodyPr/>
                    <a:lstStyle/>
                    <a:p>
                      <a:pPr marL="90170" indent="-90170" algn="l">
                        <a:spcAft>
                          <a:spcPts val="0"/>
                        </a:spcAft>
                      </a:pPr>
                      <a:r>
                        <a:rPr lang="ja-JP" sz="1000" kern="0">
                          <a:effectLst/>
                        </a:rPr>
                        <a:t>第</a:t>
                      </a:r>
                      <a:r>
                        <a:rPr lang="en-US" sz="1000" kern="0">
                          <a:effectLst/>
                        </a:rPr>
                        <a:t>3</a:t>
                      </a:r>
                      <a:r>
                        <a:rPr lang="ja-JP" sz="1000" kern="0">
                          <a:effectLst/>
                        </a:rPr>
                        <a:t>位</a:t>
                      </a:r>
                      <a:endParaRPr lang="ja-JP" sz="1050" kern="100">
                        <a:effectLst/>
                        <a:latin typeface="Century"/>
                        <a:ea typeface="ＭＳ 明朝"/>
                        <a:cs typeface="Times New Roman"/>
                      </a:endParaRPr>
                    </a:p>
                  </a:txBody>
                  <a:tcPr marL="62865" marR="62865" marT="0" marB="0" anchor="ctr"/>
                </a:tc>
                <a:tc>
                  <a:txBody>
                    <a:bodyPr/>
                    <a:lstStyle/>
                    <a:p>
                      <a:pPr marL="90170" indent="-90170" algn="l">
                        <a:spcAft>
                          <a:spcPts val="0"/>
                        </a:spcAft>
                      </a:pPr>
                      <a:r>
                        <a:rPr lang="en-US" sz="1000" kern="0">
                          <a:effectLst/>
                        </a:rPr>
                        <a:t>2009 Ashes</a:t>
                      </a:r>
                      <a:endParaRPr lang="ja-JP" sz="1050" kern="100">
                        <a:effectLst/>
                        <a:latin typeface="Century"/>
                        <a:ea typeface="ＭＳ 明朝"/>
                        <a:cs typeface="Times New Roman"/>
                      </a:endParaRPr>
                    </a:p>
                  </a:txBody>
                  <a:tcPr marL="62865" marR="62865" marT="0" marB="0" anchor="ctr"/>
                </a:tc>
                <a:tc>
                  <a:txBody>
                    <a:bodyPr/>
                    <a:lstStyle/>
                    <a:p>
                      <a:pPr indent="-90170"/>
                      <a:endParaRPr lang="ja-JP" sz="1050" kern="100">
                        <a:effectLst/>
                        <a:latin typeface="Century"/>
                      </a:endParaRPr>
                    </a:p>
                  </a:txBody>
                  <a:tcPr marL="62865" marR="62865" marT="0" marB="0" anchor="ctr"/>
                </a:tc>
                <a:tc>
                  <a:txBody>
                    <a:bodyPr/>
                    <a:lstStyle/>
                    <a:p>
                      <a:pPr marL="90170" indent="-90170" algn="l">
                        <a:spcAft>
                          <a:spcPts val="0"/>
                        </a:spcAft>
                      </a:pPr>
                      <a:r>
                        <a:rPr lang="ja-JP" sz="1000" kern="0">
                          <a:effectLst/>
                        </a:rPr>
                        <a:t>スポーツ</a:t>
                      </a:r>
                      <a:endParaRPr lang="ja-JP" sz="1050" kern="100">
                        <a:effectLst/>
                        <a:latin typeface="Century"/>
                        <a:ea typeface="ＭＳ 明朝"/>
                        <a:cs typeface="Times New Roman"/>
                      </a:endParaRPr>
                    </a:p>
                  </a:txBody>
                  <a:tcPr marL="62865" marR="62865" marT="0" marB="0" anchor="ctr"/>
                </a:tc>
                <a:tc>
                  <a:txBody>
                    <a:bodyPr/>
                    <a:lstStyle/>
                    <a:p>
                      <a:pPr marL="90170" indent="-90170" algn="ctr">
                        <a:spcAft>
                          <a:spcPts val="0"/>
                        </a:spcAft>
                      </a:pPr>
                      <a:r>
                        <a:rPr lang="en-US" sz="1000" kern="0">
                          <a:effectLst/>
                        </a:rPr>
                        <a:t>782</a:t>
                      </a:r>
                      <a:endParaRPr lang="ja-JP" sz="1050" kern="10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03"/>
                  </a:ext>
                </a:extLst>
              </a:tr>
              <a:tr h="392771">
                <a:tc>
                  <a:txBody>
                    <a:bodyPr/>
                    <a:lstStyle/>
                    <a:p>
                      <a:pPr marL="90170" indent="-90170" algn="l">
                        <a:spcAft>
                          <a:spcPts val="0"/>
                        </a:spcAft>
                      </a:pPr>
                      <a:r>
                        <a:rPr lang="ja-JP" sz="1000" kern="0">
                          <a:effectLst/>
                        </a:rPr>
                        <a:t>第</a:t>
                      </a:r>
                      <a:r>
                        <a:rPr lang="en-US" sz="1000" kern="0">
                          <a:effectLst/>
                        </a:rPr>
                        <a:t>4</a:t>
                      </a:r>
                      <a:r>
                        <a:rPr lang="ja-JP" sz="1000" kern="0">
                          <a:effectLst/>
                        </a:rPr>
                        <a:t>位</a:t>
                      </a:r>
                      <a:endParaRPr lang="ja-JP" sz="1050" kern="100">
                        <a:effectLst/>
                        <a:latin typeface="Century"/>
                        <a:ea typeface="ＭＳ 明朝"/>
                        <a:cs typeface="Times New Roman"/>
                      </a:endParaRPr>
                    </a:p>
                  </a:txBody>
                  <a:tcPr marL="62865" marR="62865" marT="0" marB="0" anchor="ctr"/>
                </a:tc>
                <a:tc>
                  <a:txBody>
                    <a:bodyPr/>
                    <a:lstStyle/>
                    <a:p>
                      <a:pPr marL="90170" indent="-90170" algn="l">
                        <a:spcAft>
                          <a:spcPts val="0"/>
                        </a:spcAft>
                      </a:pPr>
                      <a:r>
                        <a:rPr lang="en-US" sz="1000" kern="0">
                          <a:effectLst/>
                        </a:rPr>
                        <a:t>Man vs Wild</a:t>
                      </a:r>
                      <a:endParaRPr lang="ja-JP" sz="1050" kern="100">
                        <a:effectLst/>
                        <a:latin typeface="Century"/>
                        <a:ea typeface="ＭＳ 明朝"/>
                        <a:cs typeface="Times New Roman"/>
                      </a:endParaRPr>
                    </a:p>
                  </a:txBody>
                  <a:tcPr marL="62865" marR="62865" marT="0" marB="0" anchor="ctr"/>
                </a:tc>
                <a:tc>
                  <a:txBody>
                    <a:bodyPr/>
                    <a:lstStyle/>
                    <a:p>
                      <a:pPr indent="-90170"/>
                      <a:endParaRPr lang="ja-JP" sz="1050" kern="100">
                        <a:effectLst/>
                        <a:latin typeface="Century"/>
                      </a:endParaRPr>
                    </a:p>
                  </a:txBody>
                  <a:tcPr marL="62865" marR="62865" marT="0" marB="0" anchor="ctr"/>
                </a:tc>
                <a:tc>
                  <a:txBody>
                    <a:bodyPr/>
                    <a:lstStyle/>
                    <a:p>
                      <a:pPr marL="90170" indent="-90170" algn="l">
                        <a:spcAft>
                          <a:spcPts val="0"/>
                        </a:spcAft>
                      </a:pPr>
                      <a:r>
                        <a:rPr lang="ja-JP" sz="1000" kern="0">
                          <a:effectLst/>
                        </a:rPr>
                        <a:t>娯楽</a:t>
                      </a:r>
                      <a:endParaRPr lang="ja-JP" sz="1050" kern="100">
                        <a:effectLst/>
                        <a:latin typeface="Century"/>
                        <a:ea typeface="ＭＳ 明朝"/>
                        <a:cs typeface="Times New Roman"/>
                      </a:endParaRPr>
                    </a:p>
                  </a:txBody>
                  <a:tcPr marL="62865" marR="62865" marT="0" marB="0" anchor="ctr"/>
                </a:tc>
                <a:tc>
                  <a:txBody>
                    <a:bodyPr/>
                    <a:lstStyle/>
                    <a:p>
                      <a:pPr marL="90170" indent="-90170" algn="ctr">
                        <a:spcAft>
                          <a:spcPts val="0"/>
                        </a:spcAft>
                      </a:pPr>
                      <a:r>
                        <a:rPr lang="en-US" sz="1000" kern="0">
                          <a:effectLst/>
                        </a:rPr>
                        <a:t>722</a:t>
                      </a:r>
                      <a:endParaRPr lang="ja-JP" sz="1050" kern="10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04"/>
                  </a:ext>
                </a:extLst>
              </a:tr>
              <a:tr h="392771">
                <a:tc>
                  <a:txBody>
                    <a:bodyPr/>
                    <a:lstStyle/>
                    <a:p>
                      <a:pPr marL="90170" indent="-90170" algn="l">
                        <a:spcAft>
                          <a:spcPts val="0"/>
                        </a:spcAft>
                      </a:pPr>
                      <a:r>
                        <a:rPr lang="ja-JP" sz="1000" kern="0">
                          <a:effectLst/>
                        </a:rPr>
                        <a:t>第</a:t>
                      </a:r>
                      <a:r>
                        <a:rPr lang="en-US" sz="1000" kern="0">
                          <a:effectLst/>
                        </a:rPr>
                        <a:t>5</a:t>
                      </a:r>
                      <a:r>
                        <a:rPr lang="ja-JP" sz="1000" kern="0">
                          <a:effectLst/>
                        </a:rPr>
                        <a:t>位</a:t>
                      </a:r>
                      <a:endParaRPr lang="ja-JP" sz="1050" kern="100">
                        <a:effectLst/>
                        <a:latin typeface="Century"/>
                        <a:ea typeface="ＭＳ 明朝"/>
                        <a:cs typeface="Times New Roman"/>
                      </a:endParaRPr>
                    </a:p>
                  </a:txBody>
                  <a:tcPr marL="62865" marR="62865" marT="0" marB="0" anchor="ctr"/>
                </a:tc>
                <a:tc gridSpan="2">
                  <a:txBody>
                    <a:bodyPr/>
                    <a:lstStyle/>
                    <a:p>
                      <a:pPr marL="90170" indent="-90170" algn="l">
                        <a:spcAft>
                          <a:spcPts val="0"/>
                        </a:spcAft>
                      </a:pPr>
                      <a:r>
                        <a:rPr lang="en-US" sz="1000" kern="0">
                          <a:effectLst/>
                        </a:rPr>
                        <a:t>James May's  Toy Story</a:t>
                      </a:r>
                      <a:endParaRPr lang="ja-JP" sz="1050" kern="100">
                        <a:effectLst/>
                        <a:latin typeface="Century"/>
                        <a:ea typeface="ＭＳ 明朝"/>
                        <a:cs typeface="Times New Roman"/>
                      </a:endParaRPr>
                    </a:p>
                  </a:txBody>
                  <a:tcPr marL="62865" marR="62865" marT="0" marB="0" anchor="ctr"/>
                </a:tc>
                <a:tc hMerge="1">
                  <a:txBody>
                    <a:bodyPr/>
                    <a:lstStyle/>
                    <a:p>
                      <a:endParaRPr kumimoji="1" lang="ja-JP" altLang="en-US"/>
                    </a:p>
                  </a:txBody>
                  <a:tcPr/>
                </a:tc>
                <a:tc>
                  <a:txBody>
                    <a:bodyPr/>
                    <a:lstStyle/>
                    <a:p>
                      <a:pPr marL="90170" indent="-90170" algn="l">
                        <a:spcAft>
                          <a:spcPts val="0"/>
                        </a:spcAft>
                      </a:pPr>
                      <a:r>
                        <a:rPr lang="ja-JP" sz="1000" kern="0">
                          <a:effectLst/>
                        </a:rPr>
                        <a:t>娯楽</a:t>
                      </a:r>
                      <a:endParaRPr lang="ja-JP" sz="1050" kern="100">
                        <a:effectLst/>
                        <a:latin typeface="Century"/>
                        <a:ea typeface="ＭＳ 明朝"/>
                        <a:cs typeface="Times New Roman"/>
                      </a:endParaRPr>
                    </a:p>
                  </a:txBody>
                  <a:tcPr marL="62865" marR="62865" marT="0" marB="0" anchor="ctr"/>
                </a:tc>
                <a:tc>
                  <a:txBody>
                    <a:bodyPr/>
                    <a:lstStyle/>
                    <a:p>
                      <a:pPr marL="90170" indent="-90170" algn="ctr">
                        <a:spcAft>
                          <a:spcPts val="0"/>
                        </a:spcAft>
                      </a:pPr>
                      <a:r>
                        <a:rPr lang="en-US" sz="1000" kern="0">
                          <a:effectLst/>
                        </a:rPr>
                        <a:t>619</a:t>
                      </a:r>
                      <a:endParaRPr lang="ja-JP" sz="1050" kern="10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05"/>
                  </a:ext>
                </a:extLst>
              </a:tr>
              <a:tr h="392771">
                <a:tc>
                  <a:txBody>
                    <a:bodyPr/>
                    <a:lstStyle/>
                    <a:p>
                      <a:pPr marL="90170" indent="-90170" algn="l">
                        <a:spcAft>
                          <a:spcPts val="0"/>
                        </a:spcAft>
                      </a:pPr>
                      <a:r>
                        <a:rPr lang="ja-JP" sz="1000" kern="0">
                          <a:effectLst/>
                        </a:rPr>
                        <a:t>第</a:t>
                      </a:r>
                      <a:r>
                        <a:rPr lang="en-US" sz="1000" kern="0">
                          <a:effectLst/>
                        </a:rPr>
                        <a:t>6</a:t>
                      </a:r>
                      <a:r>
                        <a:rPr lang="ja-JP" sz="1000" kern="0">
                          <a:effectLst/>
                        </a:rPr>
                        <a:t>位</a:t>
                      </a:r>
                      <a:endParaRPr lang="ja-JP" sz="1050" kern="100">
                        <a:effectLst/>
                        <a:latin typeface="Century"/>
                        <a:ea typeface="ＭＳ 明朝"/>
                        <a:cs typeface="Times New Roman"/>
                      </a:endParaRPr>
                    </a:p>
                  </a:txBody>
                  <a:tcPr marL="62865" marR="62865" marT="0" marB="0" anchor="ctr"/>
                </a:tc>
                <a:tc>
                  <a:txBody>
                    <a:bodyPr/>
                    <a:lstStyle/>
                    <a:p>
                      <a:pPr marL="90170" indent="-90170" algn="l">
                        <a:spcAft>
                          <a:spcPts val="0"/>
                        </a:spcAft>
                      </a:pPr>
                      <a:r>
                        <a:rPr lang="en-US" sz="1000" kern="0">
                          <a:effectLst/>
                        </a:rPr>
                        <a:t>Mythbusters</a:t>
                      </a:r>
                      <a:endParaRPr lang="ja-JP" sz="1050" kern="100">
                        <a:effectLst/>
                        <a:latin typeface="Century"/>
                        <a:ea typeface="ＭＳ 明朝"/>
                        <a:cs typeface="Times New Roman"/>
                      </a:endParaRPr>
                    </a:p>
                  </a:txBody>
                  <a:tcPr marL="62865" marR="62865" marT="0" marB="0" anchor="ctr"/>
                </a:tc>
                <a:tc>
                  <a:txBody>
                    <a:bodyPr/>
                    <a:lstStyle/>
                    <a:p>
                      <a:pPr indent="-90170"/>
                      <a:endParaRPr lang="ja-JP" sz="1050" kern="100">
                        <a:effectLst/>
                        <a:latin typeface="Century"/>
                      </a:endParaRPr>
                    </a:p>
                  </a:txBody>
                  <a:tcPr marL="62865" marR="62865" marT="0" marB="0" anchor="ctr"/>
                </a:tc>
                <a:tc>
                  <a:txBody>
                    <a:bodyPr/>
                    <a:lstStyle/>
                    <a:p>
                      <a:pPr marL="90170" indent="-90170" algn="l">
                        <a:spcAft>
                          <a:spcPts val="0"/>
                        </a:spcAft>
                      </a:pPr>
                      <a:r>
                        <a:rPr lang="ja-JP" sz="1000" kern="0">
                          <a:effectLst/>
                        </a:rPr>
                        <a:t>娯楽</a:t>
                      </a:r>
                      <a:endParaRPr lang="ja-JP" sz="1050" kern="100">
                        <a:effectLst/>
                        <a:latin typeface="Century"/>
                        <a:ea typeface="ＭＳ 明朝"/>
                        <a:cs typeface="Times New Roman"/>
                      </a:endParaRPr>
                    </a:p>
                  </a:txBody>
                  <a:tcPr marL="62865" marR="62865" marT="0" marB="0" anchor="ctr"/>
                </a:tc>
                <a:tc>
                  <a:txBody>
                    <a:bodyPr/>
                    <a:lstStyle/>
                    <a:p>
                      <a:pPr marL="90170" indent="-90170" algn="ctr">
                        <a:spcAft>
                          <a:spcPts val="0"/>
                        </a:spcAft>
                      </a:pPr>
                      <a:r>
                        <a:rPr lang="en-US" sz="1000" kern="0">
                          <a:effectLst/>
                        </a:rPr>
                        <a:t>518</a:t>
                      </a:r>
                      <a:endParaRPr lang="ja-JP" sz="1050" kern="10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06"/>
                  </a:ext>
                </a:extLst>
              </a:tr>
              <a:tr h="392771">
                <a:tc>
                  <a:txBody>
                    <a:bodyPr/>
                    <a:lstStyle/>
                    <a:p>
                      <a:pPr marL="90170" indent="-90170" algn="l">
                        <a:spcAft>
                          <a:spcPts val="0"/>
                        </a:spcAft>
                      </a:pPr>
                      <a:r>
                        <a:rPr lang="ja-JP" sz="1000" kern="0">
                          <a:effectLst/>
                        </a:rPr>
                        <a:t>第</a:t>
                      </a:r>
                      <a:r>
                        <a:rPr lang="en-US" sz="1000" kern="0">
                          <a:effectLst/>
                        </a:rPr>
                        <a:t>7</a:t>
                      </a:r>
                      <a:r>
                        <a:rPr lang="ja-JP" sz="1000" kern="0">
                          <a:effectLst/>
                        </a:rPr>
                        <a:t>位</a:t>
                      </a:r>
                      <a:endParaRPr lang="ja-JP" sz="1050" kern="100">
                        <a:effectLst/>
                        <a:latin typeface="Century"/>
                        <a:ea typeface="ＭＳ 明朝"/>
                        <a:cs typeface="Times New Roman"/>
                      </a:endParaRPr>
                    </a:p>
                  </a:txBody>
                  <a:tcPr marL="62865" marR="62865" marT="0" marB="0" anchor="ctr"/>
                </a:tc>
                <a:tc gridSpan="2">
                  <a:txBody>
                    <a:bodyPr/>
                    <a:lstStyle/>
                    <a:p>
                      <a:pPr marL="90170" indent="-90170" algn="l">
                        <a:spcAft>
                          <a:spcPts val="0"/>
                        </a:spcAft>
                      </a:pPr>
                      <a:r>
                        <a:rPr lang="en-US" sz="1000" kern="0">
                          <a:effectLst/>
                        </a:rPr>
                        <a:t>Richard Hammond</a:t>
                      </a:r>
                      <a:endParaRPr lang="ja-JP" sz="1050" kern="100">
                        <a:effectLst/>
                        <a:latin typeface="Century"/>
                        <a:ea typeface="ＭＳ 明朝"/>
                        <a:cs typeface="Times New Roman"/>
                      </a:endParaRPr>
                    </a:p>
                  </a:txBody>
                  <a:tcPr marL="62865" marR="62865" marT="0" marB="0" anchor="ctr"/>
                </a:tc>
                <a:tc hMerge="1">
                  <a:txBody>
                    <a:bodyPr/>
                    <a:lstStyle/>
                    <a:p>
                      <a:endParaRPr kumimoji="1" lang="ja-JP" altLang="en-US"/>
                    </a:p>
                  </a:txBody>
                  <a:tcPr/>
                </a:tc>
                <a:tc>
                  <a:txBody>
                    <a:bodyPr/>
                    <a:lstStyle/>
                    <a:p>
                      <a:pPr marL="90170" indent="-90170" algn="l">
                        <a:spcAft>
                          <a:spcPts val="0"/>
                        </a:spcAft>
                      </a:pPr>
                      <a:r>
                        <a:rPr lang="ja-JP" sz="1000" kern="0">
                          <a:effectLst/>
                        </a:rPr>
                        <a:t>娯楽</a:t>
                      </a:r>
                      <a:endParaRPr lang="ja-JP" sz="1050" kern="100">
                        <a:effectLst/>
                        <a:latin typeface="Century"/>
                        <a:ea typeface="ＭＳ 明朝"/>
                        <a:cs typeface="Times New Roman"/>
                      </a:endParaRPr>
                    </a:p>
                  </a:txBody>
                  <a:tcPr marL="62865" marR="62865" marT="0" marB="0" anchor="ctr"/>
                </a:tc>
                <a:tc>
                  <a:txBody>
                    <a:bodyPr/>
                    <a:lstStyle/>
                    <a:p>
                      <a:pPr marL="90170" indent="-90170" algn="ctr">
                        <a:spcAft>
                          <a:spcPts val="0"/>
                        </a:spcAft>
                      </a:pPr>
                      <a:r>
                        <a:rPr lang="en-US" sz="1000" kern="0">
                          <a:effectLst/>
                        </a:rPr>
                        <a:t>518</a:t>
                      </a:r>
                      <a:endParaRPr lang="ja-JP" sz="1050" kern="10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07"/>
                  </a:ext>
                </a:extLst>
              </a:tr>
              <a:tr h="392771">
                <a:tc>
                  <a:txBody>
                    <a:bodyPr/>
                    <a:lstStyle/>
                    <a:p>
                      <a:pPr marL="90170" indent="-90170" algn="l">
                        <a:spcAft>
                          <a:spcPts val="0"/>
                        </a:spcAft>
                      </a:pPr>
                      <a:r>
                        <a:rPr lang="ja-JP" sz="1000" kern="0">
                          <a:effectLst/>
                        </a:rPr>
                        <a:t>第</a:t>
                      </a:r>
                      <a:r>
                        <a:rPr lang="en-US" sz="1000" kern="0">
                          <a:effectLst/>
                        </a:rPr>
                        <a:t>8</a:t>
                      </a:r>
                      <a:r>
                        <a:rPr lang="ja-JP" sz="1000" kern="0">
                          <a:effectLst/>
                        </a:rPr>
                        <a:t>位</a:t>
                      </a:r>
                      <a:endParaRPr lang="ja-JP" sz="1050" kern="100">
                        <a:effectLst/>
                        <a:latin typeface="Century"/>
                        <a:ea typeface="ＭＳ 明朝"/>
                        <a:cs typeface="Times New Roman"/>
                      </a:endParaRPr>
                    </a:p>
                  </a:txBody>
                  <a:tcPr marL="62865" marR="62865" marT="0" marB="0" anchor="ctr"/>
                </a:tc>
                <a:tc gridSpan="2">
                  <a:txBody>
                    <a:bodyPr/>
                    <a:lstStyle/>
                    <a:p>
                      <a:pPr marL="90170" indent="-90170" algn="l">
                        <a:spcAft>
                          <a:spcPts val="0"/>
                        </a:spcAft>
                      </a:pPr>
                      <a:r>
                        <a:rPr lang="en-US" sz="1000" kern="0">
                          <a:effectLst/>
                        </a:rPr>
                        <a:t>Who do you think you are</a:t>
                      </a:r>
                      <a:endParaRPr lang="ja-JP" sz="1050" kern="100">
                        <a:effectLst/>
                        <a:latin typeface="Century"/>
                        <a:ea typeface="ＭＳ 明朝"/>
                        <a:cs typeface="Times New Roman"/>
                      </a:endParaRPr>
                    </a:p>
                  </a:txBody>
                  <a:tcPr marL="62865" marR="62865" marT="0" marB="0" anchor="ctr"/>
                </a:tc>
                <a:tc hMerge="1">
                  <a:txBody>
                    <a:bodyPr/>
                    <a:lstStyle/>
                    <a:p>
                      <a:endParaRPr kumimoji="1" lang="ja-JP" altLang="en-US"/>
                    </a:p>
                  </a:txBody>
                  <a:tcPr/>
                </a:tc>
                <a:tc>
                  <a:txBody>
                    <a:bodyPr/>
                    <a:lstStyle/>
                    <a:p>
                      <a:pPr marL="90170" indent="-90170" algn="l">
                        <a:spcAft>
                          <a:spcPts val="0"/>
                        </a:spcAft>
                      </a:pPr>
                      <a:r>
                        <a:rPr lang="ja-JP" sz="1000" kern="0">
                          <a:effectLst/>
                        </a:rPr>
                        <a:t>ドキュメンタリー</a:t>
                      </a:r>
                      <a:endParaRPr lang="ja-JP" sz="1050" kern="100">
                        <a:effectLst/>
                        <a:latin typeface="Century"/>
                        <a:ea typeface="ＭＳ 明朝"/>
                        <a:cs typeface="Times New Roman"/>
                      </a:endParaRPr>
                    </a:p>
                  </a:txBody>
                  <a:tcPr marL="62865" marR="62865" marT="0" marB="0" anchor="ctr"/>
                </a:tc>
                <a:tc>
                  <a:txBody>
                    <a:bodyPr/>
                    <a:lstStyle/>
                    <a:p>
                      <a:pPr marL="90170" indent="-90170" algn="ctr">
                        <a:spcAft>
                          <a:spcPts val="0"/>
                        </a:spcAft>
                      </a:pPr>
                      <a:r>
                        <a:rPr lang="en-US" sz="1000" kern="0">
                          <a:effectLst/>
                        </a:rPr>
                        <a:t>477</a:t>
                      </a:r>
                      <a:endParaRPr lang="ja-JP" sz="1050" kern="10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08"/>
                  </a:ext>
                </a:extLst>
              </a:tr>
              <a:tr h="392771">
                <a:tc>
                  <a:txBody>
                    <a:bodyPr/>
                    <a:lstStyle/>
                    <a:p>
                      <a:pPr marL="90170" indent="-90170" algn="l">
                        <a:spcAft>
                          <a:spcPts val="0"/>
                        </a:spcAft>
                      </a:pPr>
                      <a:r>
                        <a:rPr lang="ja-JP" sz="1000" kern="0">
                          <a:effectLst/>
                        </a:rPr>
                        <a:t>第</a:t>
                      </a:r>
                      <a:r>
                        <a:rPr lang="en-US" sz="1000" kern="0">
                          <a:effectLst/>
                        </a:rPr>
                        <a:t>9</a:t>
                      </a:r>
                      <a:r>
                        <a:rPr lang="ja-JP" sz="1000" kern="0">
                          <a:effectLst/>
                        </a:rPr>
                        <a:t>位</a:t>
                      </a:r>
                      <a:endParaRPr lang="ja-JP" sz="1050" kern="100">
                        <a:effectLst/>
                        <a:latin typeface="Century"/>
                        <a:ea typeface="ＭＳ 明朝"/>
                        <a:cs typeface="Times New Roman"/>
                      </a:endParaRPr>
                    </a:p>
                  </a:txBody>
                  <a:tcPr marL="62865" marR="62865" marT="0" marB="0" anchor="ctr"/>
                </a:tc>
                <a:tc gridSpan="2">
                  <a:txBody>
                    <a:bodyPr/>
                    <a:lstStyle/>
                    <a:p>
                      <a:pPr marL="90170" indent="-90170" algn="l">
                        <a:spcAft>
                          <a:spcPts val="0"/>
                        </a:spcAft>
                      </a:pPr>
                      <a:r>
                        <a:rPr lang="en-US" sz="1000" kern="0">
                          <a:effectLst/>
                        </a:rPr>
                        <a:t>World News Australia Late</a:t>
                      </a:r>
                      <a:endParaRPr lang="ja-JP" sz="1050" kern="100">
                        <a:effectLst/>
                        <a:latin typeface="Century"/>
                        <a:ea typeface="ＭＳ 明朝"/>
                        <a:cs typeface="Times New Roman"/>
                      </a:endParaRPr>
                    </a:p>
                  </a:txBody>
                  <a:tcPr marL="62865" marR="62865" marT="0" marB="0" anchor="ctr"/>
                </a:tc>
                <a:tc hMerge="1">
                  <a:txBody>
                    <a:bodyPr/>
                    <a:lstStyle/>
                    <a:p>
                      <a:endParaRPr kumimoji="1" lang="ja-JP" altLang="en-US"/>
                    </a:p>
                  </a:txBody>
                  <a:tcPr/>
                </a:tc>
                <a:tc>
                  <a:txBody>
                    <a:bodyPr/>
                    <a:lstStyle/>
                    <a:p>
                      <a:pPr marL="90170" indent="-90170" algn="l">
                        <a:spcAft>
                          <a:spcPts val="0"/>
                        </a:spcAft>
                      </a:pPr>
                      <a:r>
                        <a:rPr lang="ja-JP" sz="1000" kern="0">
                          <a:effectLst/>
                        </a:rPr>
                        <a:t>ニュース</a:t>
                      </a:r>
                      <a:endParaRPr lang="ja-JP" sz="1050" kern="100">
                        <a:effectLst/>
                        <a:latin typeface="Century"/>
                        <a:ea typeface="ＭＳ 明朝"/>
                        <a:cs typeface="Times New Roman"/>
                      </a:endParaRPr>
                    </a:p>
                  </a:txBody>
                  <a:tcPr marL="62865" marR="62865" marT="0" marB="0" anchor="ctr"/>
                </a:tc>
                <a:tc>
                  <a:txBody>
                    <a:bodyPr/>
                    <a:lstStyle/>
                    <a:p>
                      <a:pPr marL="90170" indent="-90170" algn="ctr">
                        <a:spcAft>
                          <a:spcPts val="0"/>
                        </a:spcAft>
                      </a:pPr>
                      <a:r>
                        <a:rPr lang="en-US" sz="1000" kern="0">
                          <a:effectLst/>
                        </a:rPr>
                        <a:t>472</a:t>
                      </a:r>
                      <a:endParaRPr lang="ja-JP" sz="1050" kern="10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09"/>
                  </a:ext>
                </a:extLst>
              </a:tr>
              <a:tr h="392771">
                <a:tc>
                  <a:txBody>
                    <a:bodyPr/>
                    <a:lstStyle/>
                    <a:p>
                      <a:pPr marL="90170" indent="-90170" algn="l">
                        <a:spcAft>
                          <a:spcPts val="0"/>
                        </a:spcAft>
                      </a:pPr>
                      <a:r>
                        <a:rPr lang="ja-JP" sz="1000" kern="0">
                          <a:effectLst/>
                        </a:rPr>
                        <a:t>第</a:t>
                      </a:r>
                      <a:r>
                        <a:rPr lang="en-US" sz="1000" kern="0">
                          <a:effectLst/>
                        </a:rPr>
                        <a:t>10</a:t>
                      </a:r>
                      <a:r>
                        <a:rPr lang="ja-JP" sz="1000" kern="0">
                          <a:effectLst/>
                        </a:rPr>
                        <a:t>位</a:t>
                      </a:r>
                      <a:endParaRPr lang="ja-JP" sz="1050" kern="100">
                        <a:effectLst/>
                        <a:latin typeface="Century"/>
                        <a:ea typeface="ＭＳ 明朝"/>
                        <a:cs typeface="Times New Roman"/>
                      </a:endParaRPr>
                    </a:p>
                  </a:txBody>
                  <a:tcPr marL="62865" marR="62865" marT="0" marB="0" anchor="ctr"/>
                </a:tc>
                <a:tc>
                  <a:txBody>
                    <a:bodyPr/>
                    <a:lstStyle/>
                    <a:p>
                      <a:pPr marL="90170" indent="-90170" algn="l">
                        <a:spcAft>
                          <a:spcPts val="0"/>
                        </a:spcAft>
                      </a:pPr>
                      <a:r>
                        <a:rPr lang="en-US" sz="1000" kern="0">
                          <a:effectLst/>
                        </a:rPr>
                        <a:t>Food Safari</a:t>
                      </a:r>
                      <a:endParaRPr lang="ja-JP" sz="1050" kern="100">
                        <a:effectLst/>
                        <a:latin typeface="Century"/>
                        <a:ea typeface="ＭＳ 明朝"/>
                        <a:cs typeface="Times New Roman"/>
                      </a:endParaRPr>
                    </a:p>
                  </a:txBody>
                  <a:tcPr marL="62865" marR="62865" marT="0" marB="0" anchor="ctr"/>
                </a:tc>
                <a:tc>
                  <a:txBody>
                    <a:bodyPr/>
                    <a:lstStyle/>
                    <a:p>
                      <a:pPr indent="-90170"/>
                      <a:endParaRPr lang="ja-JP" sz="1050" kern="100">
                        <a:effectLst/>
                        <a:latin typeface="Century"/>
                      </a:endParaRPr>
                    </a:p>
                  </a:txBody>
                  <a:tcPr marL="62865" marR="62865" marT="0" marB="0" anchor="ctr"/>
                </a:tc>
                <a:tc>
                  <a:txBody>
                    <a:bodyPr/>
                    <a:lstStyle/>
                    <a:p>
                      <a:pPr marL="90170" indent="-90170" algn="l">
                        <a:spcAft>
                          <a:spcPts val="0"/>
                        </a:spcAft>
                      </a:pPr>
                      <a:r>
                        <a:rPr lang="ja-JP" sz="1000" kern="0">
                          <a:effectLst/>
                        </a:rPr>
                        <a:t>娯楽</a:t>
                      </a:r>
                      <a:r>
                        <a:rPr lang="en-US" sz="1000" kern="0">
                          <a:effectLst/>
                        </a:rPr>
                        <a:t>(</a:t>
                      </a:r>
                      <a:r>
                        <a:rPr lang="ja-JP" sz="1000" kern="0">
                          <a:effectLst/>
                        </a:rPr>
                        <a:t>再）</a:t>
                      </a:r>
                      <a:endParaRPr lang="ja-JP" sz="1050" kern="100">
                        <a:effectLst/>
                        <a:latin typeface="Century"/>
                        <a:ea typeface="ＭＳ 明朝"/>
                        <a:cs typeface="Times New Roman"/>
                      </a:endParaRPr>
                    </a:p>
                  </a:txBody>
                  <a:tcPr marL="62865" marR="62865" marT="0" marB="0" anchor="ctr"/>
                </a:tc>
                <a:tc>
                  <a:txBody>
                    <a:bodyPr/>
                    <a:lstStyle/>
                    <a:p>
                      <a:pPr marL="90170" indent="-90170" algn="ctr">
                        <a:spcAft>
                          <a:spcPts val="0"/>
                        </a:spcAft>
                      </a:pPr>
                      <a:r>
                        <a:rPr lang="en-US" sz="1000" kern="0" dirty="0">
                          <a:effectLst/>
                        </a:rPr>
                        <a:t>456</a:t>
                      </a: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01621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抱える問題点</a:t>
            </a:r>
          </a:p>
        </p:txBody>
      </p:sp>
      <p:sp>
        <p:nvSpPr>
          <p:cNvPr id="5" name="コンテンツ プレースホルダー 4"/>
          <p:cNvSpPr>
            <a:spLocks noGrp="1"/>
          </p:cNvSpPr>
          <p:nvPr>
            <p:ph idx="1"/>
          </p:nvPr>
        </p:nvSpPr>
        <p:spPr>
          <a:xfrm>
            <a:off x="762000" y="1905000"/>
            <a:ext cx="7696200" cy="4260304"/>
          </a:xfrm>
        </p:spPr>
        <p:txBody>
          <a:bodyPr/>
          <a:lstStyle/>
          <a:p>
            <a:r>
              <a:rPr lang="ja-JP" altLang="en-US" dirty="0"/>
              <a:t>経営：広告費の導入</a:t>
            </a:r>
            <a:endParaRPr lang="en-US" altLang="ja-JP" dirty="0"/>
          </a:p>
          <a:p>
            <a:r>
              <a:rPr lang="ja-JP" altLang="en-US" dirty="0">
                <a:solidFill>
                  <a:srgbClr val="FF0000"/>
                </a:solidFill>
              </a:rPr>
              <a:t>スポーツの</a:t>
            </a:r>
            <a:r>
              <a:rPr lang="en-US" altLang="ja-JP" dirty="0">
                <a:solidFill>
                  <a:srgbClr val="FF0000"/>
                </a:solidFill>
              </a:rPr>
              <a:t>SBS</a:t>
            </a:r>
            <a:r>
              <a:rPr lang="ja-JP" altLang="en-US" dirty="0">
                <a:solidFill>
                  <a:srgbClr val="FF0000"/>
                </a:solidFill>
              </a:rPr>
              <a:t>か</a:t>
            </a:r>
            <a:endParaRPr lang="en-US" altLang="ja-JP" dirty="0">
              <a:solidFill>
                <a:srgbClr val="FF0000"/>
              </a:solidFill>
            </a:endParaRPr>
          </a:p>
          <a:p>
            <a:r>
              <a:rPr kumimoji="1" lang="ja-JP" altLang="en-US" dirty="0"/>
              <a:t>字幕付き非英語放送：</a:t>
            </a:r>
            <a:r>
              <a:rPr lang="ja-JP" altLang="ja-JP" dirty="0"/>
              <a:t>全放送時間量の</a:t>
            </a:r>
            <a:r>
              <a:rPr lang="en-US" altLang="ja-JP" dirty="0"/>
              <a:t>95</a:t>
            </a:r>
            <a:r>
              <a:rPr lang="ja-JP" altLang="ja-JP" dirty="0"/>
              <a:t>％を占める</a:t>
            </a:r>
            <a:r>
              <a:rPr lang="en-US" altLang="ja-JP" dirty="0"/>
              <a:t>1,515</a:t>
            </a:r>
            <a:r>
              <a:rPr lang="ja-JP" altLang="ja-JP" dirty="0"/>
              <a:t>時間が</a:t>
            </a:r>
            <a:r>
              <a:rPr lang="en-US" altLang="ja-JP" dirty="0"/>
              <a:t>(</a:t>
            </a:r>
            <a:r>
              <a:rPr lang="ja-JP" altLang="ja-JP" dirty="0"/>
              <a:t>英語</a:t>
            </a:r>
            <a:r>
              <a:rPr lang="en-US" altLang="ja-JP" dirty="0"/>
              <a:t>)</a:t>
            </a:r>
            <a:r>
              <a:rPr lang="ja-JP" altLang="ja-JP" dirty="0"/>
              <a:t>字幕付き使用した番組編成になっている</a:t>
            </a:r>
            <a:endParaRPr lang="en-US" altLang="ja-JP" dirty="0"/>
          </a:p>
          <a:p>
            <a:r>
              <a:rPr lang="ja-JP" altLang="ja-JP" dirty="0"/>
              <a:t>エスニック・メディア</a:t>
            </a:r>
            <a:endParaRPr lang="en-US" altLang="ja-JP" dirty="0"/>
          </a:p>
          <a:p>
            <a:r>
              <a:rPr lang="ja-JP" altLang="ja-JP" dirty="0"/>
              <a:t>①集団内的機能、②集団間的機能、③社会的安定機能</a:t>
            </a:r>
            <a:endParaRPr kumimoji="1" lang="ja-JP" altLang="en-US" dirty="0"/>
          </a:p>
        </p:txBody>
      </p:sp>
      <p:sp>
        <p:nvSpPr>
          <p:cNvPr id="3" name="フッター プレースホルダー 2"/>
          <p:cNvSpPr>
            <a:spLocks noGrp="1"/>
          </p:cNvSpPr>
          <p:nvPr>
            <p:ph type="ftr" sz="quarter" idx="11"/>
          </p:nvPr>
        </p:nvSpPr>
        <p:spPr/>
        <p:txBody>
          <a:bodyPr/>
          <a:lstStyle/>
          <a:p>
            <a:r>
              <a:rPr lang="ja-JP" altLang="en-US"/>
              <a:t>オーストラリア</a:t>
            </a:r>
            <a:endParaRPr lang="en-US" altLang="ja-JP"/>
          </a:p>
        </p:txBody>
      </p:sp>
      <p:sp>
        <p:nvSpPr>
          <p:cNvPr id="4" name="スライド番号プレースホルダー 3"/>
          <p:cNvSpPr>
            <a:spLocks noGrp="1"/>
          </p:cNvSpPr>
          <p:nvPr>
            <p:ph type="sldNum" sz="quarter" idx="12"/>
          </p:nvPr>
        </p:nvSpPr>
        <p:spPr/>
        <p:txBody>
          <a:bodyPr/>
          <a:lstStyle/>
          <a:p>
            <a:fld id="{74E067AC-B4AA-41F6-AD59-2F6A604B0EB8}" type="slidenum">
              <a:rPr lang="en-US" altLang="ja-JP" smtClean="0"/>
              <a:pPr/>
              <a:t>15</a:t>
            </a:fld>
            <a:endParaRPr lang="en-US" altLang="ja-JP"/>
          </a:p>
        </p:txBody>
      </p:sp>
    </p:spTree>
    <p:extLst>
      <p:ext uri="{BB962C8B-B14F-4D97-AF65-F5344CB8AC3E}">
        <p14:creationId xmlns:p14="http://schemas.microsoft.com/office/powerpoint/2010/main" val="2915414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ja-JP" dirty="0"/>
              <a:t>労働人口の減少から悪名高かった白豪主義を大転換</a:t>
            </a:r>
            <a:r>
              <a:rPr lang="ja-JP" altLang="en-US" dirty="0"/>
              <a:t>⇒</a:t>
            </a:r>
            <a:r>
              <a:rPr lang="ja-JP" altLang="ja-JP" dirty="0"/>
              <a:t>「経済的メリットの強調」や国民統合の根源としての多文化主義」政策</a:t>
            </a:r>
            <a:r>
              <a:rPr lang="ja-JP" altLang="en-US" dirty="0"/>
              <a:t>⇒</a:t>
            </a:r>
            <a:r>
              <a:rPr lang="ja-JP" altLang="ja-JP" dirty="0"/>
              <a:t>次第に「新たなるナショナリズムを生む」「白人社会が非白人を入れることにより白人オーストラリア人こそがオーストラリア社会の支配者であるという白人自身のもつ主観的リアリティ」</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p:txBody>
          <a:bodyPr/>
          <a:lstStyle/>
          <a:p>
            <a:fld id="{EDD2A7F9-4ACF-4ABA-BD4B-B0483AB4E024}" type="slidenum">
              <a:rPr lang="en-US" altLang="ja-JP" smtClean="0"/>
              <a:pPr/>
              <a:t>16</a:t>
            </a:fld>
            <a:endParaRPr lang="en-US" altLang="ja-JP"/>
          </a:p>
        </p:txBody>
      </p:sp>
    </p:spTree>
    <p:extLst>
      <p:ext uri="{BB962C8B-B14F-4D97-AF65-F5344CB8AC3E}">
        <p14:creationId xmlns:p14="http://schemas.microsoft.com/office/powerpoint/2010/main" val="3739280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多文化主義</a:t>
            </a:r>
            <a:r>
              <a:rPr lang="ja-JP" altLang="en-US" dirty="0"/>
              <a:t>の懸念される問題点</a:t>
            </a:r>
            <a:endParaRPr kumimoji="1" lang="ja-JP" altLang="en-US" dirty="0"/>
          </a:p>
        </p:txBody>
      </p:sp>
      <p:sp>
        <p:nvSpPr>
          <p:cNvPr id="3" name="コンテンツ プレースホルダー 2"/>
          <p:cNvSpPr>
            <a:spLocks noGrp="1"/>
          </p:cNvSpPr>
          <p:nvPr>
            <p:ph idx="1"/>
          </p:nvPr>
        </p:nvSpPr>
        <p:spPr/>
        <p:txBody>
          <a:bodyPr/>
          <a:lstStyle/>
          <a:p>
            <a:r>
              <a:rPr lang="ja-JP" altLang="ja-JP" dirty="0"/>
              <a:t>①経済的不公平感（逆差別意識）と被害者意識の発生</a:t>
            </a:r>
          </a:p>
          <a:p>
            <a:r>
              <a:rPr lang="ja-JP" altLang="ja-JP" dirty="0"/>
              <a:t>②民族紛争の輸入と国家主権への懸念</a:t>
            </a:r>
          </a:p>
          <a:p>
            <a:r>
              <a:rPr lang="ja-JP" altLang="ja-JP" dirty="0"/>
              <a:t>③国民文化の優越性喪失による文化的逆差別感の醸成</a:t>
            </a:r>
          </a:p>
          <a:p>
            <a:r>
              <a:rPr lang="ja-JP" altLang="ja-JP" dirty="0"/>
              <a:t>④言論の自由の喪失不安</a:t>
            </a:r>
          </a:p>
          <a:p>
            <a:endParaRPr kumimoji="1" lang="ja-JP" altLang="en-US" dirty="0"/>
          </a:p>
        </p:txBody>
      </p:sp>
      <p:sp>
        <p:nvSpPr>
          <p:cNvPr id="4" name="フッター プレースホルダー 3"/>
          <p:cNvSpPr>
            <a:spLocks noGrp="1"/>
          </p:cNvSpPr>
          <p:nvPr>
            <p:ph type="ftr" sz="quarter" idx="11"/>
          </p:nvPr>
        </p:nvSpPr>
        <p:spPr/>
        <p:txBody>
          <a:body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p:txBody>
          <a:bodyPr/>
          <a:lstStyle/>
          <a:p>
            <a:fld id="{EDD2A7F9-4ACF-4ABA-BD4B-B0483AB4E024}" type="slidenum">
              <a:rPr lang="en-US" altLang="ja-JP" smtClean="0"/>
              <a:pPr/>
              <a:t>17</a:t>
            </a:fld>
            <a:endParaRPr lang="en-US" altLang="ja-JP"/>
          </a:p>
        </p:txBody>
      </p:sp>
    </p:spTree>
    <p:extLst>
      <p:ext uri="{BB962C8B-B14F-4D97-AF65-F5344CB8AC3E}">
        <p14:creationId xmlns:p14="http://schemas.microsoft.com/office/powerpoint/2010/main" val="3566008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Rectangle 6"/>
          <p:cNvSpPr>
            <a:spLocks noGrp="1" noChangeArrowheads="1"/>
          </p:cNvSpPr>
          <p:nvPr>
            <p:ph type="title"/>
          </p:nvPr>
        </p:nvSpPr>
        <p:spPr>
          <a:xfrm>
            <a:off x="762000" y="533400"/>
            <a:ext cx="7410400" cy="807368"/>
          </a:xfrm>
        </p:spPr>
        <p:txBody>
          <a:bodyPr/>
          <a:lstStyle/>
          <a:p>
            <a:r>
              <a:rPr lang="ja-JP" altLang="en-US" dirty="0"/>
              <a:t>オーストラリアの新聞</a:t>
            </a:r>
          </a:p>
        </p:txBody>
      </p:sp>
      <p:pic>
        <p:nvPicPr>
          <p:cNvPr id="72709" name="Picture 5" descr="AustPress0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476375" y="1557338"/>
            <a:ext cx="6126163" cy="41957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18</a:t>
            </a:fld>
            <a:endParaRPr lang="en-US" altLang="ja-JP"/>
          </a:p>
        </p:txBody>
      </p:sp>
    </p:spTree>
    <p:extLst>
      <p:ext uri="{BB962C8B-B14F-4D97-AF65-F5344CB8AC3E}">
        <p14:creationId xmlns:p14="http://schemas.microsoft.com/office/powerpoint/2010/main" val="2916554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1" name="Rectangle 11"/>
          <p:cNvSpPr>
            <a:spLocks noGrp="1" noChangeArrowheads="1"/>
          </p:cNvSpPr>
          <p:nvPr>
            <p:ph type="title"/>
          </p:nvPr>
        </p:nvSpPr>
        <p:spPr>
          <a:xfrm>
            <a:off x="971600" y="228600"/>
            <a:ext cx="7238950" cy="914400"/>
          </a:xfrm>
        </p:spPr>
        <p:txBody>
          <a:bodyPr/>
          <a:lstStyle/>
          <a:p>
            <a:r>
              <a:rPr lang="ja-JP" altLang="en-US" sz="3200" dirty="0"/>
              <a:t>オーストラリアの新聞</a:t>
            </a:r>
            <a:r>
              <a:rPr lang="en-US" altLang="ja-JP" sz="3200" dirty="0"/>
              <a:t>/News Agent</a:t>
            </a:r>
          </a:p>
        </p:txBody>
      </p:sp>
      <p:pic>
        <p:nvPicPr>
          <p:cNvPr id="40966" name="Picture 6" descr="AustNewspapers02b"/>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331913" y="1989138"/>
            <a:ext cx="2617787" cy="3489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74" name="Picture 14" descr="Newsagent1a"/>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tretch>
            <a:fillRect/>
          </a:stretch>
        </p:blipFill>
        <p:spPr>
          <a:xfrm>
            <a:off x="5168900" y="1600200"/>
            <a:ext cx="2844800" cy="2133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75" name="Picture 15" descr="Newsagent3"/>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tretch>
            <a:fillRect/>
          </a:stretch>
        </p:blipFill>
        <p:spPr>
          <a:xfrm>
            <a:off x="5168900" y="3886200"/>
            <a:ext cx="2844800" cy="2133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A6C7B06-5B0C-4AA6-B712-95BB261D343F}" type="slidenum">
              <a:rPr lang="en-US" altLang="ja-JP" smtClean="0"/>
              <a:pPr/>
              <a:t>19</a:t>
            </a:fld>
            <a:endParaRPr lang="en-US" altLang="ja-JP"/>
          </a:p>
        </p:txBody>
      </p:sp>
    </p:spTree>
    <p:extLst>
      <p:ext uri="{BB962C8B-B14F-4D97-AF65-F5344CB8AC3E}">
        <p14:creationId xmlns:p14="http://schemas.microsoft.com/office/powerpoint/2010/main" val="3171679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99592" y="764704"/>
            <a:ext cx="6879158" cy="720080"/>
          </a:xfrm>
        </p:spPr>
        <p:txBody>
          <a:bodyPr/>
          <a:lstStyle/>
          <a:p>
            <a:r>
              <a:rPr lang="en-US" altLang="ja-JP" dirty="0">
                <a:latin typeface="ＭＳ Ｐゴシック" charset="-128"/>
              </a:rPr>
              <a:t>20</a:t>
            </a:r>
            <a:r>
              <a:rPr lang="ja-JP" altLang="en-US" dirty="0">
                <a:latin typeface="ＭＳ Ｐゴシック" charset="-128"/>
              </a:rPr>
              <a:t>世紀の時代：大衆化</a:t>
            </a:r>
          </a:p>
        </p:txBody>
      </p:sp>
      <p:sp>
        <p:nvSpPr>
          <p:cNvPr id="28675" name="Rectangle 3"/>
          <p:cNvSpPr>
            <a:spLocks noGrp="1" noChangeArrowheads="1"/>
          </p:cNvSpPr>
          <p:nvPr>
            <p:ph idx="1"/>
          </p:nvPr>
        </p:nvSpPr>
        <p:spPr>
          <a:xfrm>
            <a:off x="609600" y="1844824"/>
            <a:ext cx="7378700" cy="4174976"/>
          </a:xfrm>
        </p:spPr>
        <p:txBody>
          <a:bodyPr/>
          <a:lstStyle/>
          <a:p>
            <a:pPr>
              <a:lnSpc>
                <a:spcPct val="90000"/>
              </a:lnSpc>
            </a:pPr>
            <a:r>
              <a:rPr lang="ja-JP" altLang="en-US" sz="2800" dirty="0"/>
              <a:t>マルチプル・メディア・オーナーの誕生</a:t>
            </a:r>
            <a:r>
              <a:rPr lang="en-US" altLang="ja-JP" sz="2800" dirty="0"/>
              <a:t>: HWT</a:t>
            </a:r>
          </a:p>
          <a:p>
            <a:pPr>
              <a:lnSpc>
                <a:spcPct val="90000"/>
              </a:lnSpc>
            </a:pPr>
            <a:r>
              <a:rPr lang="ja-JP" altLang="en-US" sz="2800" dirty="0"/>
              <a:t>戦争とｼﾞｬｰﾅﾘｽﾞﾑ</a:t>
            </a:r>
          </a:p>
          <a:p>
            <a:pPr>
              <a:lnSpc>
                <a:spcPct val="90000"/>
              </a:lnSpc>
            </a:pPr>
            <a:r>
              <a:rPr lang="ja-JP" altLang="en-US" sz="2800" dirty="0"/>
              <a:t>ラジオ、テレビの登場</a:t>
            </a:r>
          </a:p>
          <a:p>
            <a:pPr>
              <a:lnSpc>
                <a:spcPct val="90000"/>
              </a:lnSpc>
            </a:pPr>
            <a:r>
              <a:rPr lang="ja-JP" altLang="en-US" sz="2800" dirty="0"/>
              <a:t>メディアの寡占、高度な集中化の進行</a:t>
            </a:r>
          </a:p>
          <a:p>
            <a:pPr>
              <a:lnSpc>
                <a:spcPct val="90000"/>
              </a:lnSpc>
            </a:pPr>
            <a:r>
              <a:rPr lang="ja-JP" altLang="en-US" sz="2800" dirty="0"/>
              <a:t>寡占化、グローバル化</a:t>
            </a:r>
          </a:p>
          <a:p>
            <a:pPr lvl="1">
              <a:lnSpc>
                <a:spcPct val="90000"/>
              </a:lnSpc>
            </a:pPr>
            <a:r>
              <a:rPr lang="ja-JP" altLang="en-US" sz="2400" dirty="0"/>
              <a:t>世界的なマス･メディア王、</a:t>
            </a:r>
            <a:r>
              <a:rPr lang="en-US" altLang="ja-JP" sz="2400" dirty="0" err="1">
                <a:hlinkClick r:id="rId2" action="ppaction://hlinksldjump"/>
              </a:rPr>
              <a:t>R.Murdoch</a:t>
            </a:r>
            <a:r>
              <a:rPr lang="ja-JP" altLang="en-US" sz="2400" dirty="0"/>
              <a:t>の新聞市場の寡占化</a:t>
            </a:r>
          </a:p>
          <a:p>
            <a:pPr lvl="1">
              <a:lnSpc>
                <a:spcPct val="90000"/>
              </a:lnSpc>
            </a:pPr>
            <a:r>
              <a:rPr lang="ja-JP" altLang="en-US" sz="2400" dirty="0"/>
              <a:t>放送、出版分野の</a:t>
            </a:r>
            <a:r>
              <a:rPr lang="en-US" altLang="ja-JP" sz="2400" dirty="0" err="1">
                <a:hlinkClick r:id="rId2" action="ppaction://hlinksldjump"/>
              </a:rPr>
              <a:t>K.Packer</a:t>
            </a:r>
            <a:r>
              <a:rPr lang="ja-JP" altLang="en-US" sz="2400" dirty="0"/>
              <a:t>の存在</a:t>
            </a:r>
          </a:p>
          <a:p>
            <a:pPr lvl="1">
              <a:lnSpc>
                <a:spcPct val="90000"/>
              </a:lnSpc>
            </a:pPr>
            <a:r>
              <a:rPr lang="ja-JP" altLang="en-US" sz="2400" dirty="0"/>
              <a:t>公共放送</a:t>
            </a:r>
            <a:r>
              <a:rPr lang="en-US" altLang="ja-JP" sz="2400" dirty="0"/>
              <a:t>(ABC)</a:t>
            </a:r>
            <a:r>
              <a:rPr lang="ja-JP" altLang="en-US" sz="2400" dirty="0" err="1"/>
              <a:t>、</a:t>
            </a:r>
            <a:r>
              <a:rPr lang="ja-JP" altLang="en-US" sz="2400" dirty="0"/>
              <a:t>商業放送、多文化･多言語放送</a:t>
            </a:r>
            <a:r>
              <a:rPr lang="en-US" altLang="ja-JP" sz="2400" dirty="0"/>
              <a:t>(SBS)</a:t>
            </a:r>
            <a:r>
              <a:rPr lang="ja-JP" altLang="en-US" sz="2400" dirty="0"/>
              <a:t>ほか多彩な放送サービス</a:t>
            </a:r>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2</a:t>
            </a:fld>
            <a:endParaRPr lang="en-US" altLang="ja-JP"/>
          </a:p>
        </p:txBody>
      </p:sp>
    </p:spTree>
    <p:extLst>
      <p:ext uri="{BB962C8B-B14F-4D97-AF65-F5344CB8AC3E}">
        <p14:creationId xmlns:p14="http://schemas.microsoft.com/office/powerpoint/2010/main" val="3295842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475656" y="444500"/>
            <a:ext cx="6734894" cy="824260"/>
          </a:xfrm>
        </p:spPr>
        <p:txBody>
          <a:bodyPr/>
          <a:lstStyle/>
          <a:p>
            <a:r>
              <a:rPr lang="en-US" altLang="ja-JP">
                <a:hlinkClick r:id="rId2" action="ppaction://hlinksldjump"/>
              </a:rPr>
              <a:t>Murdoch/Packer</a:t>
            </a:r>
            <a:endParaRPr lang="en-US" altLang="ja-JP"/>
          </a:p>
        </p:txBody>
      </p:sp>
      <p:pic>
        <p:nvPicPr>
          <p:cNvPr id="36870" name="Picture 6" descr="image"/>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331913" y="1916113"/>
            <a:ext cx="2662237" cy="3295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6872" name="Picture 8" descr="2221_060109_xl(Packer%20Bulletin)"/>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921250" y="1843088"/>
            <a:ext cx="3157538"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24676E4E-CC50-46F5-9E28-6468369D2560}" type="slidenum">
              <a:rPr lang="en-US" altLang="ja-JP" smtClean="0"/>
              <a:pPr/>
              <a:t>20</a:t>
            </a:fld>
            <a:endParaRPr lang="en-US" altLang="ja-JP"/>
          </a:p>
        </p:txBody>
      </p:sp>
    </p:spTree>
    <p:extLst>
      <p:ext uri="{BB962C8B-B14F-4D97-AF65-F5344CB8AC3E}">
        <p14:creationId xmlns:p14="http://schemas.microsoft.com/office/powerpoint/2010/main" val="2984517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ja-JP"/>
              <a:t>R.Murdoch: 1931~</a:t>
            </a:r>
          </a:p>
        </p:txBody>
      </p:sp>
      <p:sp>
        <p:nvSpPr>
          <p:cNvPr id="56323" name="Rectangle 3"/>
          <p:cNvSpPr>
            <a:spLocks noGrp="1" noChangeArrowheads="1"/>
          </p:cNvSpPr>
          <p:nvPr>
            <p:ph idx="1"/>
          </p:nvPr>
        </p:nvSpPr>
        <p:spPr/>
        <p:txBody>
          <a:bodyPr/>
          <a:lstStyle/>
          <a:p>
            <a:r>
              <a:rPr lang="en-US" altLang="ja-JP" sz="2800"/>
              <a:t>1950s: </a:t>
            </a:r>
            <a:r>
              <a:rPr lang="ja-JP" altLang="en-US" sz="2800"/>
              <a:t>父</a:t>
            </a:r>
            <a:r>
              <a:rPr lang="en-US" altLang="ja-JP" sz="2800"/>
              <a:t>Keith Arthur</a:t>
            </a:r>
            <a:r>
              <a:rPr lang="ja-JP" altLang="en-US" sz="2800"/>
              <a:t>　の遺産を受け継ぐ</a:t>
            </a:r>
          </a:p>
          <a:p>
            <a:pPr lvl="1"/>
            <a:r>
              <a:rPr lang="ja-JP" altLang="en-US" sz="2400"/>
              <a:t>地方紙、ＴＶ局買収</a:t>
            </a:r>
          </a:p>
          <a:p>
            <a:r>
              <a:rPr lang="en-US" altLang="ja-JP" sz="2800"/>
              <a:t>1960s:</a:t>
            </a:r>
            <a:r>
              <a:rPr lang="ja-JP" altLang="en-US" sz="2800"/>
              <a:t>ミラー紙買収、ＴＶ専門誌創刊</a:t>
            </a:r>
          </a:p>
          <a:p>
            <a:pPr lvl="1"/>
            <a:r>
              <a:rPr lang="ja-JP" altLang="en-US" sz="2400"/>
              <a:t>フェアファックスの一角を崩す</a:t>
            </a:r>
          </a:p>
          <a:p>
            <a:r>
              <a:rPr lang="en-US" altLang="ja-JP" sz="2800">
                <a:solidFill>
                  <a:srgbClr val="FF0000"/>
                </a:solidFill>
              </a:rPr>
              <a:t>1964</a:t>
            </a:r>
            <a:r>
              <a:rPr lang="ja-JP" altLang="en-US" sz="2800">
                <a:solidFill>
                  <a:srgbClr val="FF0000"/>
                </a:solidFill>
              </a:rPr>
              <a:t>：</a:t>
            </a:r>
            <a:r>
              <a:rPr lang="en-US" altLang="ja-JP" sz="2800">
                <a:solidFill>
                  <a:srgbClr val="FF0000"/>
                </a:solidFill>
              </a:rPr>
              <a:t>The Australian</a:t>
            </a:r>
            <a:r>
              <a:rPr lang="ja-JP" altLang="en-US" sz="2800">
                <a:solidFill>
                  <a:srgbClr val="FF0000"/>
                </a:solidFill>
              </a:rPr>
              <a:t>創刊</a:t>
            </a:r>
          </a:p>
          <a:p>
            <a:r>
              <a:rPr lang="en-US" altLang="ja-JP" sz="2800"/>
              <a:t>1970</a:t>
            </a:r>
            <a:r>
              <a:rPr lang="ja-JP" altLang="en-US" sz="2800"/>
              <a:t>ｓ：英米へ進出：橋頭堡を作る</a:t>
            </a:r>
          </a:p>
          <a:p>
            <a:r>
              <a:rPr lang="en-US" altLang="ja-JP" sz="2800"/>
              <a:t>1980s: </a:t>
            </a:r>
            <a:r>
              <a:rPr lang="ja-JP" altLang="en-US" sz="2800"/>
              <a:t>英米メディア界に帝国を確立</a:t>
            </a:r>
          </a:p>
          <a:p>
            <a:pPr lvl="1"/>
            <a:r>
              <a:rPr lang="ja-JP" altLang="en-US" sz="2400"/>
              <a:t>念願のＨＷＴ買収に成功⇒オーストラリア・メディア界の混乱始まる</a:t>
            </a:r>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21</a:t>
            </a:fld>
            <a:endParaRPr lang="en-US" altLang="ja-JP"/>
          </a:p>
        </p:txBody>
      </p:sp>
    </p:spTree>
    <p:extLst>
      <p:ext uri="{BB962C8B-B14F-4D97-AF65-F5344CB8AC3E}">
        <p14:creationId xmlns:p14="http://schemas.microsoft.com/office/powerpoint/2010/main" val="2790198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ja-JP"/>
              <a:t>R.Murdoch -2</a:t>
            </a:r>
          </a:p>
        </p:txBody>
      </p:sp>
      <p:sp>
        <p:nvSpPr>
          <p:cNvPr id="57347" name="Rectangle 3"/>
          <p:cNvSpPr>
            <a:spLocks noGrp="1" noChangeArrowheads="1"/>
          </p:cNvSpPr>
          <p:nvPr>
            <p:ph idx="1"/>
          </p:nvPr>
        </p:nvSpPr>
        <p:spPr/>
        <p:txBody>
          <a:bodyPr/>
          <a:lstStyle/>
          <a:p>
            <a:pPr>
              <a:lnSpc>
                <a:spcPct val="90000"/>
              </a:lnSpc>
            </a:pPr>
            <a:r>
              <a:rPr lang="en-US" altLang="ja-JP" dirty="0"/>
              <a:t>1990s</a:t>
            </a:r>
            <a:r>
              <a:rPr lang="ja-JP" altLang="en-US" dirty="0"/>
              <a:t>：業績不振、帝国の危機</a:t>
            </a:r>
          </a:p>
          <a:p>
            <a:pPr lvl="1">
              <a:lnSpc>
                <a:spcPct val="90000"/>
              </a:lnSpc>
            </a:pPr>
            <a:r>
              <a:rPr lang="ja-JP" altLang="en-US" dirty="0"/>
              <a:t>アジア、中南米市場への転進</a:t>
            </a:r>
          </a:p>
          <a:p>
            <a:pPr lvl="1">
              <a:lnSpc>
                <a:spcPct val="90000"/>
              </a:lnSpc>
            </a:pPr>
            <a:r>
              <a:rPr lang="ja-JP" altLang="en-US" dirty="0"/>
              <a:t>衛星、ソフトコンテンツ、スポーツ</a:t>
            </a:r>
          </a:p>
          <a:p>
            <a:pPr lvl="1">
              <a:lnSpc>
                <a:spcPct val="90000"/>
              </a:lnSpc>
            </a:pPr>
            <a:r>
              <a:rPr lang="ja-JP" altLang="en-US" dirty="0"/>
              <a:t>日本市場へ：テレ朝買収劇、</a:t>
            </a:r>
            <a:r>
              <a:rPr lang="en-US" altLang="ja-JP" dirty="0" err="1"/>
              <a:t>SkyPerfect</a:t>
            </a:r>
            <a:r>
              <a:rPr lang="ja-JP" altLang="en-US" dirty="0"/>
              <a:t>（</a:t>
            </a:r>
            <a:r>
              <a:rPr lang="en-US" altLang="ja-JP" dirty="0"/>
              <a:t>96/97)</a:t>
            </a:r>
          </a:p>
          <a:p>
            <a:pPr lvl="1">
              <a:lnSpc>
                <a:spcPct val="90000"/>
              </a:lnSpc>
            </a:pPr>
            <a:r>
              <a:rPr lang="en-US" altLang="ja-JP" b="1" dirty="0"/>
              <a:t>007 </a:t>
            </a:r>
            <a:r>
              <a:rPr lang="en-US" altLang="ja-JP" b="1" i="1" dirty="0"/>
              <a:t>Tomorrow Never Dies</a:t>
            </a:r>
            <a:r>
              <a:rPr lang="en-US" altLang="ja-JP" dirty="0"/>
              <a:t> (1997)</a:t>
            </a:r>
          </a:p>
          <a:p>
            <a:pPr>
              <a:lnSpc>
                <a:spcPct val="90000"/>
              </a:lnSpc>
            </a:pPr>
            <a:r>
              <a:rPr lang="en-US" altLang="ja-JP" dirty="0"/>
              <a:t>21</a:t>
            </a:r>
            <a:r>
              <a:rPr lang="ja-JP" altLang="en-US" dirty="0"/>
              <a:t>世紀 </a:t>
            </a:r>
          </a:p>
          <a:p>
            <a:pPr lvl="1">
              <a:lnSpc>
                <a:spcPct val="90000"/>
              </a:lnSpc>
            </a:pPr>
            <a:r>
              <a:rPr lang="ja-JP" altLang="en-US" dirty="0"/>
              <a:t>経済ニュースへ：</a:t>
            </a:r>
            <a:r>
              <a:rPr lang="en-US" altLang="ja-JP" dirty="0"/>
              <a:t>DJ(WSJ)</a:t>
            </a:r>
            <a:r>
              <a:rPr lang="ja-JP" altLang="en-US" dirty="0"/>
              <a:t>の買収</a:t>
            </a:r>
          </a:p>
          <a:p>
            <a:pPr lvl="1">
              <a:lnSpc>
                <a:spcPct val="90000"/>
              </a:lnSpc>
            </a:pPr>
            <a:r>
              <a:rPr lang="ja-JP" altLang="en-US" dirty="0"/>
              <a:t>中国からインドへ</a:t>
            </a:r>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22</a:t>
            </a:fld>
            <a:endParaRPr lang="en-US" altLang="ja-JP"/>
          </a:p>
        </p:txBody>
      </p:sp>
    </p:spTree>
    <p:extLst>
      <p:ext uri="{BB962C8B-B14F-4D97-AF65-F5344CB8AC3E}">
        <p14:creationId xmlns:p14="http://schemas.microsoft.com/office/powerpoint/2010/main" val="1903952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5263" y="228600"/>
            <a:ext cx="8015287" cy="736600"/>
          </a:xfrm>
        </p:spPr>
        <p:txBody>
          <a:bodyPr/>
          <a:lstStyle/>
          <a:p>
            <a:r>
              <a:rPr lang="ja-JP" altLang="en-US"/>
              <a:t>参　考　文　献</a:t>
            </a:r>
            <a:r>
              <a:rPr lang="en-US" altLang="ja-JP"/>
              <a:t>-1</a:t>
            </a:r>
          </a:p>
        </p:txBody>
      </p:sp>
      <p:sp>
        <p:nvSpPr>
          <p:cNvPr id="23555" name="Rectangle 3"/>
          <p:cNvSpPr>
            <a:spLocks noGrp="1" noChangeArrowheads="1"/>
          </p:cNvSpPr>
          <p:nvPr>
            <p:ph idx="1"/>
          </p:nvPr>
        </p:nvSpPr>
        <p:spPr>
          <a:xfrm>
            <a:off x="611188" y="1916832"/>
            <a:ext cx="7848600" cy="4214093"/>
          </a:xfrm>
        </p:spPr>
        <p:txBody>
          <a:bodyPr/>
          <a:lstStyle/>
          <a:p>
            <a:pPr>
              <a:lnSpc>
                <a:spcPct val="80000"/>
              </a:lnSpc>
              <a:buFont typeface="Wingdings" pitchFamily="2" charset="2"/>
              <a:buNone/>
            </a:pPr>
            <a:r>
              <a:rPr lang="en-US" altLang="ja-JP" sz="1600" dirty="0"/>
              <a:t>■</a:t>
            </a:r>
            <a:r>
              <a:rPr lang="ja-JP" altLang="en-US" sz="1800" dirty="0"/>
              <a:t>「メディア」竹田・森</a:t>
            </a:r>
            <a:r>
              <a:rPr lang="en-US" altLang="ja-JP" sz="1800" dirty="0"/>
              <a:t>[</a:t>
            </a:r>
            <a:r>
              <a:rPr lang="ja-JP" altLang="en-US" sz="1800" dirty="0"/>
              <a:t>編</a:t>
            </a:r>
            <a:r>
              <a:rPr lang="en-US" altLang="ja-JP" sz="1800" dirty="0"/>
              <a:t>]</a:t>
            </a:r>
            <a:r>
              <a:rPr lang="ja-JP" altLang="en-US" sz="1800" dirty="0"/>
              <a:t>　</a:t>
            </a:r>
            <a:r>
              <a:rPr lang="en-US" altLang="ja-JP" sz="1800" dirty="0"/>
              <a:t>『</a:t>
            </a:r>
            <a:r>
              <a:rPr lang="ja-JP" altLang="en-US" sz="1800" dirty="0"/>
              <a:t>オーストラリア入門第</a:t>
            </a:r>
            <a:r>
              <a:rPr lang="en-US" altLang="ja-JP" sz="1800" dirty="0"/>
              <a:t>2</a:t>
            </a:r>
            <a:r>
              <a:rPr lang="ja-JP" altLang="en-US" sz="1800" dirty="0"/>
              <a:t>版</a:t>
            </a:r>
            <a:r>
              <a:rPr lang="en-US" altLang="ja-JP" sz="1800" dirty="0"/>
              <a:t>』</a:t>
            </a:r>
            <a:r>
              <a:rPr lang="ja-JP" altLang="en-US" sz="1800" dirty="0"/>
              <a:t>（東京大学出版会、</a:t>
            </a:r>
            <a:r>
              <a:rPr lang="en-US" altLang="ja-JP" sz="1800" dirty="0"/>
              <a:t>2007</a:t>
            </a:r>
            <a:r>
              <a:rPr lang="ja-JP" altLang="en-US" sz="1800" dirty="0"/>
              <a:t>年）</a:t>
            </a:r>
            <a:r>
              <a:rPr lang="en-US" altLang="ja-JP" sz="1800" dirty="0">
                <a:hlinkClick r:id="rId2"/>
              </a:rPr>
              <a:t>http://www.utp.or.jp/bd/978-4-13-003206-3.html</a:t>
            </a:r>
            <a:r>
              <a:rPr lang="ja-JP" altLang="en-US" sz="1800" dirty="0"/>
              <a:t>　　</a:t>
            </a:r>
            <a:r>
              <a:rPr lang="en-US" altLang="ja-JP" sz="1800" dirty="0"/>
              <a:t>[</a:t>
            </a:r>
            <a:r>
              <a:rPr lang="ja-JP" altLang="en-US" sz="1800" dirty="0"/>
              <a:t>メディア</a:t>
            </a:r>
            <a:r>
              <a:rPr lang="en-US" altLang="ja-JP" sz="1800" dirty="0"/>
              <a:t>】</a:t>
            </a:r>
          </a:p>
          <a:p>
            <a:pPr>
              <a:lnSpc>
                <a:spcPct val="80000"/>
              </a:lnSpc>
              <a:buFont typeface="Wingdings" pitchFamily="2" charset="2"/>
              <a:buNone/>
            </a:pPr>
            <a:r>
              <a:rPr lang="en-US" altLang="ja-JP" sz="1800" dirty="0"/>
              <a:t>■</a:t>
            </a:r>
            <a:r>
              <a:rPr lang="ja-JP" altLang="en-US" sz="1800" dirty="0"/>
              <a:t>「Ｒ．マードックのメディア戦略</a:t>
            </a:r>
            <a:r>
              <a:rPr lang="en-US" altLang="ja-JP" sz="1800" dirty="0"/>
              <a:t>――”</a:t>
            </a:r>
            <a:r>
              <a:rPr lang="ja-JP" altLang="en-US" sz="1800" dirty="0"/>
              <a:t>ﾀﾞｰﾃｨｰ･ﾃﾞｨｯｶﾞｰ”　から世界のメディ</a:t>
            </a:r>
          </a:p>
          <a:p>
            <a:pPr>
              <a:lnSpc>
                <a:spcPct val="80000"/>
              </a:lnSpc>
              <a:buFont typeface="Wingdings" pitchFamily="2" charset="2"/>
              <a:buNone/>
            </a:pPr>
            <a:r>
              <a:rPr lang="ja-JP" altLang="en-US" sz="1800" dirty="0"/>
              <a:t>　　ア王へ」</a:t>
            </a:r>
            <a:r>
              <a:rPr lang="en-US" altLang="ja-JP" sz="1800" dirty="0"/>
              <a:t>『</a:t>
            </a:r>
            <a:r>
              <a:rPr lang="ja-JP" altLang="en-US" sz="1800" dirty="0"/>
              <a:t>海外事情</a:t>
            </a:r>
            <a:r>
              <a:rPr lang="en-US" altLang="ja-JP" sz="1800" dirty="0"/>
              <a:t>』</a:t>
            </a:r>
            <a:r>
              <a:rPr lang="ja-JP" altLang="en-US" sz="1800" dirty="0"/>
              <a:t>（拓殖大学海外事情研究所）</a:t>
            </a:r>
            <a:r>
              <a:rPr lang="en-US" altLang="ja-JP" sz="1800" dirty="0"/>
              <a:t>9</a:t>
            </a:r>
            <a:r>
              <a:rPr lang="ja-JP" altLang="en-US" sz="1800" dirty="0"/>
              <a:t>月号、</a:t>
            </a:r>
            <a:r>
              <a:rPr lang="en-US" altLang="ja-JP" sz="1800" dirty="0"/>
              <a:t>pp.38-51.</a:t>
            </a:r>
          </a:p>
          <a:p>
            <a:pPr>
              <a:lnSpc>
                <a:spcPct val="80000"/>
              </a:lnSpc>
            </a:pPr>
            <a:r>
              <a:rPr lang="en-US" altLang="ja-JP" sz="1800" dirty="0">
                <a:hlinkClick r:id="rId3"/>
              </a:rPr>
              <a:t>http://pweb.cc.sophia.ac.jp/s-yuga/Article/1999d.htm</a:t>
            </a:r>
            <a:endParaRPr lang="en-US" altLang="ja-JP" sz="1800" dirty="0"/>
          </a:p>
          <a:p>
            <a:pPr>
              <a:lnSpc>
                <a:spcPct val="80000"/>
              </a:lnSpc>
              <a:buFont typeface="Wingdings" pitchFamily="2" charset="2"/>
              <a:buNone/>
            </a:pPr>
            <a:r>
              <a:rPr lang="en-US" altLang="ja-JP" sz="1800" dirty="0"/>
              <a:t>■</a:t>
            </a:r>
            <a:r>
              <a:rPr lang="ja-JP" altLang="en-US" sz="1800" dirty="0"/>
              <a:t>「オーストラリアのマス・メディア」</a:t>
            </a:r>
          </a:p>
          <a:p>
            <a:pPr>
              <a:lnSpc>
                <a:spcPct val="80000"/>
              </a:lnSpc>
            </a:pPr>
            <a:r>
              <a:rPr lang="en-US" altLang="ja-JP" sz="1800" dirty="0">
                <a:hlinkClick r:id="rId4"/>
              </a:rPr>
              <a:t>http://www.ajf.australia.or.jp/studyaus/tertiary/ausestudy/docs/Issue_2_Suzuki_article_2.pdf</a:t>
            </a:r>
            <a:endParaRPr lang="en-US" altLang="ja-JP" sz="1800" dirty="0"/>
          </a:p>
          <a:p>
            <a:pPr>
              <a:lnSpc>
                <a:spcPct val="80000"/>
              </a:lnSpc>
              <a:buFont typeface="Wingdings" pitchFamily="2" charset="2"/>
              <a:buNone/>
            </a:pPr>
            <a:r>
              <a:rPr lang="en-US" altLang="ja-JP" sz="1800" dirty="0"/>
              <a:t>■</a:t>
            </a:r>
            <a:r>
              <a:rPr lang="ja-JP" altLang="en-US" sz="1800" dirty="0"/>
              <a:t>「メディア企業の国際支配を考える」（</a:t>
            </a:r>
            <a:r>
              <a:rPr lang="en-US" altLang="ja-JP" sz="1800" dirty="0"/>
              <a:t>『</a:t>
            </a:r>
            <a:r>
              <a:rPr lang="ja-JP" altLang="en-US" sz="1800" dirty="0"/>
              <a:t>マス・コミュニケーション研究</a:t>
            </a:r>
            <a:r>
              <a:rPr lang="en-US" altLang="ja-JP" sz="1800" dirty="0"/>
              <a:t>』No.56</a:t>
            </a:r>
            <a:r>
              <a:rPr lang="ja-JP" altLang="en-US" sz="1800" dirty="0"/>
              <a:t>号</a:t>
            </a:r>
            <a:r>
              <a:rPr lang="en-US" altLang="ja-JP" sz="1800" dirty="0"/>
              <a:t>,2000</a:t>
            </a:r>
            <a:r>
              <a:rPr lang="ja-JP" altLang="en-US" sz="1800" dirty="0"/>
              <a:t>年、掲載</a:t>
            </a:r>
            <a:r>
              <a:rPr lang="en-US" altLang="ja-JP" sz="1800" dirty="0"/>
              <a:t>)</a:t>
            </a:r>
          </a:p>
          <a:p>
            <a:pPr>
              <a:lnSpc>
                <a:spcPct val="80000"/>
              </a:lnSpc>
            </a:pPr>
            <a:r>
              <a:rPr lang="en-US" altLang="ja-JP" sz="1800" dirty="0">
                <a:hlinkClick r:id="rId5"/>
              </a:rPr>
              <a:t>http://pweb.cc.sophia.ac.jp/s-yuga/Article/2000b.htm</a:t>
            </a:r>
            <a:endParaRPr lang="en-US" altLang="ja-JP" sz="1800" dirty="0"/>
          </a:p>
          <a:p>
            <a:pPr>
              <a:lnSpc>
                <a:spcPct val="80000"/>
              </a:lnSpc>
              <a:buFont typeface="Wingdings" pitchFamily="2" charset="2"/>
              <a:buNone/>
            </a:pPr>
            <a:r>
              <a:rPr lang="en-US" altLang="ja-JP" sz="1800" dirty="0"/>
              <a:t>■</a:t>
            </a:r>
            <a:r>
              <a:rPr lang="ja-JP" altLang="en-US" sz="1800" dirty="0"/>
              <a:t>「オーストラリアのマス・コミュニケーション略年史：</a:t>
            </a:r>
            <a:r>
              <a:rPr lang="en-US" altLang="ja-JP" sz="1800" dirty="0"/>
              <a:t>1788-1901</a:t>
            </a:r>
            <a:r>
              <a:rPr lang="ja-JP" altLang="en-US" sz="1800" dirty="0"/>
              <a:t>」 </a:t>
            </a:r>
          </a:p>
          <a:p>
            <a:pPr>
              <a:lnSpc>
                <a:spcPct val="80000"/>
              </a:lnSpc>
            </a:pPr>
            <a:r>
              <a:rPr lang="ja-JP" altLang="ja-JP" sz="1800" dirty="0">
                <a:hlinkClick r:id="rId6"/>
              </a:rPr>
              <a:t>http://pweb.</a:t>
            </a:r>
            <a:r>
              <a:rPr lang="en-US" altLang="ja-JP" sz="1800" dirty="0">
                <a:hlinkClick r:id="rId6"/>
              </a:rPr>
              <a:t>cc.</a:t>
            </a:r>
            <a:r>
              <a:rPr lang="ja-JP" altLang="ja-JP" sz="1800" dirty="0">
                <a:hlinkClick r:id="rId6"/>
              </a:rPr>
              <a:t>sophia.ac.jp/s-yuga/phdthesisappendixD.pdf</a:t>
            </a:r>
            <a:endParaRPr lang="en-US" altLang="ja-JP" sz="1800" dirty="0"/>
          </a:p>
          <a:p>
            <a:pPr>
              <a:lnSpc>
                <a:spcPct val="80000"/>
              </a:lnSpc>
              <a:buFont typeface="Wingdings" pitchFamily="2" charset="2"/>
              <a:buNone/>
            </a:pPr>
            <a:r>
              <a:rPr lang="en-US" altLang="ja-JP" sz="1800" dirty="0"/>
              <a:t>■</a:t>
            </a:r>
            <a:r>
              <a:rPr lang="ja-JP" altLang="en-US" sz="1800" dirty="0"/>
              <a:t>「植民地ジャーナリズムの生成過程：</a:t>
            </a:r>
            <a:r>
              <a:rPr lang="en-US" altLang="ja-JP" sz="1800" dirty="0"/>
              <a:t>19</a:t>
            </a:r>
            <a:r>
              <a:rPr lang="ja-JP" altLang="en-US" sz="1800" dirty="0"/>
              <a:t>世紀のオーストラリア植民地」</a:t>
            </a:r>
            <a:r>
              <a:rPr lang="en-US" altLang="ja-JP" sz="1800" dirty="0">
                <a:hlinkClick r:id="rId7"/>
              </a:rPr>
              <a:t>http://pweb.cc.sophia.ac.jp/s-yuga/phdthesis00.pdf</a:t>
            </a:r>
            <a:endParaRPr lang="en-US" altLang="ja-JP" sz="1800" dirty="0"/>
          </a:p>
          <a:p>
            <a:pPr>
              <a:lnSpc>
                <a:spcPct val="80000"/>
              </a:lnSpc>
              <a:buFont typeface="Wingdings" pitchFamily="2" charset="2"/>
              <a:buNone/>
            </a:pPr>
            <a:endParaRPr lang="en-US" altLang="ja-JP" sz="1800" dirty="0"/>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23</a:t>
            </a:fld>
            <a:endParaRPr lang="en-US" altLang="ja-JP"/>
          </a:p>
        </p:txBody>
      </p:sp>
    </p:spTree>
    <p:extLst>
      <p:ext uri="{BB962C8B-B14F-4D97-AF65-F5344CB8AC3E}">
        <p14:creationId xmlns:p14="http://schemas.microsoft.com/office/powerpoint/2010/main" val="2540533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ja-JP" altLang="en-US"/>
              <a:t>参　考　文　献</a:t>
            </a:r>
            <a:r>
              <a:rPr lang="en-US" altLang="ja-JP"/>
              <a:t>-2</a:t>
            </a:r>
          </a:p>
        </p:txBody>
      </p:sp>
      <p:sp>
        <p:nvSpPr>
          <p:cNvPr id="24579" name="Rectangle 3"/>
          <p:cNvSpPr>
            <a:spLocks noGrp="1" noChangeArrowheads="1"/>
          </p:cNvSpPr>
          <p:nvPr>
            <p:ph idx="1"/>
          </p:nvPr>
        </p:nvSpPr>
        <p:spPr/>
        <p:txBody>
          <a:bodyPr/>
          <a:lstStyle/>
          <a:p>
            <a:pPr>
              <a:lnSpc>
                <a:spcPct val="90000"/>
              </a:lnSpc>
            </a:pPr>
            <a:r>
              <a:rPr lang="ja-JP" altLang="en-US" sz="2300"/>
              <a:t>「マルチカルチュラリズム」川口ほか</a:t>
            </a:r>
            <a:r>
              <a:rPr lang="en-US" altLang="ja-JP" sz="2300"/>
              <a:t>『</a:t>
            </a:r>
            <a:r>
              <a:rPr lang="ja-JP" altLang="en-US" sz="2300"/>
              <a:t>太平洋国家　オーストラリア</a:t>
            </a:r>
            <a:r>
              <a:rPr lang="en-US" altLang="ja-JP" sz="2300"/>
              <a:t>』</a:t>
            </a:r>
            <a:r>
              <a:rPr lang="ja-JP" altLang="en-US" sz="2300"/>
              <a:t>（共著、東京大学出版会、</a:t>
            </a:r>
            <a:r>
              <a:rPr lang="en-US" altLang="ja-JP" sz="2300"/>
              <a:t>1988a)</a:t>
            </a:r>
          </a:p>
          <a:p>
            <a:pPr>
              <a:lnSpc>
                <a:spcPct val="90000"/>
              </a:lnSpc>
            </a:pPr>
            <a:r>
              <a:rPr lang="ja-JP" altLang="en-US" sz="2300"/>
              <a:t>「オーストラリアのジャーナリズム」関根ほか </a:t>
            </a:r>
            <a:r>
              <a:rPr lang="en-US" altLang="ja-JP" sz="2300"/>
              <a:t>『</a:t>
            </a:r>
            <a:r>
              <a:rPr lang="ja-JP" altLang="en-US" sz="2300"/>
              <a:t>概説オーストラリア史</a:t>
            </a:r>
            <a:r>
              <a:rPr lang="en-US" altLang="ja-JP" sz="2300"/>
              <a:t>』</a:t>
            </a:r>
            <a:r>
              <a:rPr lang="ja-JP" altLang="en-US" sz="2300"/>
              <a:t>（共著、有斐閣、</a:t>
            </a:r>
            <a:r>
              <a:rPr lang="en-US" altLang="ja-JP" sz="2300"/>
              <a:t>1988b)</a:t>
            </a:r>
            <a:r>
              <a:rPr lang="ja-JP" altLang="en-US" sz="2300"/>
              <a:t>　</a:t>
            </a:r>
          </a:p>
          <a:p>
            <a:pPr>
              <a:lnSpc>
                <a:spcPct val="90000"/>
              </a:lnSpc>
            </a:pPr>
            <a:r>
              <a:rPr lang="ja-JP" altLang="en-US" sz="2300"/>
              <a:t>「マス・メディアとマイノリティー</a:t>
            </a:r>
            <a:r>
              <a:rPr lang="en-US" altLang="ja-JP" sz="2300"/>
              <a:t>―</a:t>
            </a:r>
            <a:r>
              <a:rPr lang="ja-JP" altLang="en-US" sz="2300"/>
              <a:t>オーストラリアの場合」</a:t>
            </a:r>
            <a:r>
              <a:rPr lang="en-US" altLang="ja-JP" sz="2300"/>
              <a:t>『</a:t>
            </a:r>
            <a:r>
              <a:rPr lang="ja-JP" altLang="en-US" sz="2300"/>
              <a:t>部落解放研究</a:t>
            </a:r>
            <a:r>
              <a:rPr lang="en-US" altLang="ja-JP" sz="2300"/>
              <a:t>』 No.72 (1988)</a:t>
            </a:r>
          </a:p>
          <a:p>
            <a:pPr>
              <a:lnSpc>
                <a:spcPct val="90000"/>
              </a:lnSpc>
            </a:pPr>
            <a:r>
              <a:rPr lang="ja-JP" altLang="en-US" sz="2300"/>
              <a:t>「マス・メディアの寡占化と表現の自由の問題」</a:t>
            </a:r>
            <a:r>
              <a:rPr lang="en-US" altLang="ja-JP" sz="2300"/>
              <a:t>『</a:t>
            </a:r>
            <a:r>
              <a:rPr lang="ja-JP" altLang="en-US" sz="2300"/>
              <a:t>オーストラリア研究紀要</a:t>
            </a:r>
            <a:r>
              <a:rPr lang="en-US" altLang="ja-JP" sz="2300"/>
              <a:t>』(</a:t>
            </a:r>
            <a:r>
              <a:rPr lang="ja-JP" altLang="en-US" sz="2300"/>
              <a:t>追手門学院大学</a:t>
            </a:r>
            <a:r>
              <a:rPr lang="en-US" altLang="ja-JP" sz="2300"/>
              <a:t>) No.14(1990)</a:t>
            </a:r>
          </a:p>
          <a:p>
            <a:pPr>
              <a:lnSpc>
                <a:spcPct val="90000"/>
              </a:lnSpc>
            </a:pPr>
            <a:r>
              <a:rPr lang="ja-JP" altLang="en-US" sz="2300"/>
              <a:t>「オーストラリア研究始末記」</a:t>
            </a:r>
            <a:r>
              <a:rPr lang="en-US" altLang="ja-JP" sz="2300"/>
              <a:t>『</a:t>
            </a:r>
            <a:r>
              <a:rPr lang="ja-JP" altLang="en-US" sz="2300"/>
              <a:t>すばらしきオーストラリア教育</a:t>
            </a:r>
            <a:r>
              <a:rPr lang="en-US" altLang="ja-JP" sz="2300"/>
              <a:t>』</a:t>
            </a:r>
            <a:r>
              <a:rPr lang="ja-JP" altLang="en-US" sz="2300"/>
              <a:t>（共著、ダイヤモンド社、</a:t>
            </a:r>
            <a:r>
              <a:rPr lang="en-US" altLang="ja-JP" sz="2300"/>
              <a:t>1994)</a:t>
            </a:r>
          </a:p>
          <a:p>
            <a:pPr>
              <a:lnSpc>
                <a:spcPct val="90000"/>
              </a:lnSpc>
            </a:pPr>
            <a:r>
              <a:rPr lang="ja-JP" altLang="en-US" sz="2300"/>
              <a:t>「オーストラリア」</a:t>
            </a:r>
            <a:r>
              <a:rPr lang="en-US" altLang="ja-JP" sz="2300"/>
              <a:t>『</a:t>
            </a:r>
            <a:r>
              <a:rPr lang="ja-JP" altLang="en-US" sz="2300"/>
              <a:t>新聞年鑑</a:t>
            </a:r>
            <a:r>
              <a:rPr lang="en-US" altLang="ja-JP" sz="2300"/>
              <a:t>』</a:t>
            </a:r>
            <a:r>
              <a:rPr lang="ja-JP" altLang="en-US" sz="2300"/>
              <a:t>各年　</a:t>
            </a:r>
            <a:r>
              <a:rPr lang="en-US" altLang="ja-JP" sz="2300"/>
              <a:t>※2007</a:t>
            </a:r>
            <a:r>
              <a:rPr lang="ja-JP" altLang="en-US" sz="2300"/>
              <a:t>年版</a:t>
            </a:r>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24</a:t>
            </a:fld>
            <a:endParaRPr lang="en-US" altLang="ja-JP"/>
          </a:p>
        </p:txBody>
      </p:sp>
    </p:spTree>
    <p:extLst>
      <p:ext uri="{BB962C8B-B14F-4D97-AF65-F5344CB8AC3E}">
        <p14:creationId xmlns:p14="http://schemas.microsoft.com/office/powerpoint/2010/main" val="894495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ラジオの登場</a:t>
            </a:r>
            <a:r>
              <a:rPr lang="ja-JP" altLang="en-US" dirty="0"/>
              <a:t>～テレビ時代へ</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a:t>1923:</a:t>
            </a:r>
            <a:r>
              <a:rPr lang="ja-JP" altLang="en-US" sz="2400" dirty="0"/>
              <a:t>ラジオ放送 </a:t>
            </a:r>
            <a:r>
              <a:rPr lang="en-US" altLang="ja-JP" sz="2400" dirty="0"/>
              <a:t>2SB  1932:ABC</a:t>
            </a:r>
          </a:p>
          <a:p>
            <a:r>
              <a:rPr lang="ja-JP" altLang="en-US" sz="2400" dirty="0"/>
              <a:t>第</a:t>
            </a:r>
            <a:r>
              <a:rPr lang="en-US" altLang="ja-JP" sz="2400" dirty="0"/>
              <a:t>2</a:t>
            </a:r>
            <a:r>
              <a:rPr lang="ja-JP" altLang="en-US" sz="2400" dirty="0"/>
              <a:t>次大戦後：公共放送の</a:t>
            </a:r>
            <a:r>
              <a:rPr lang="en-US" altLang="ja-JP" sz="2400" dirty="0"/>
              <a:t>ABC</a:t>
            </a:r>
            <a:r>
              <a:rPr lang="ja-JP" altLang="en-US" sz="2400" dirty="0"/>
              <a:t>と商業放送のテレビ放送</a:t>
            </a:r>
            <a:r>
              <a:rPr lang="en-US" altLang="ja-JP" sz="2400" dirty="0"/>
              <a:t>(1956)</a:t>
            </a:r>
            <a:r>
              <a:rPr lang="ja-JP" altLang="en-US" sz="2400" dirty="0"/>
              <a:t>始まる</a:t>
            </a:r>
            <a:endParaRPr lang="en-US" altLang="ja-JP" sz="2400" dirty="0"/>
          </a:p>
          <a:p>
            <a:r>
              <a:rPr lang="ja-JP" altLang="en-US" sz="2400" dirty="0"/>
              <a:t>～</a:t>
            </a:r>
            <a:r>
              <a:rPr lang="en-US" altLang="ja-JP" sz="2400" dirty="0"/>
              <a:t>1964:3</a:t>
            </a:r>
            <a:r>
              <a:rPr lang="ja-JP" altLang="en-US" sz="2400" dirty="0"/>
              <a:t>大ネットワークが完成する</a:t>
            </a:r>
            <a:endParaRPr lang="en-US" altLang="ja-JP" sz="2400" dirty="0"/>
          </a:p>
          <a:p>
            <a:r>
              <a:rPr lang="ja-JP" altLang="en-US" sz="2400" dirty="0"/>
              <a:t>第</a:t>
            </a:r>
            <a:r>
              <a:rPr lang="en-US" altLang="ja-JP" sz="2400" dirty="0"/>
              <a:t>2</a:t>
            </a:r>
            <a:r>
              <a:rPr lang="ja-JP" altLang="en-US" sz="2400" dirty="0"/>
              <a:t>期：輸入番組一辺倒から自主製作・配給、視聴率の増加</a:t>
            </a:r>
            <a:r>
              <a:rPr lang="en-US" altLang="ja-JP" sz="2400" dirty="0"/>
              <a:t>/</a:t>
            </a:r>
            <a:r>
              <a:rPr lang="ja-JP" altLang="en-US" sz="2400" dirty="0"/>
              <a:t>マス・メディア産業の一角を占めるまでに成長する。</a:t>
            </a:r>
            <a:endParaRPr lang="en-US" altLang="ja-JP" sz="2400" dirty="0"/>
          </a:p>
          <a:p>
            <a:r>
              <a:rPr lang="ja-JP" altLang="en-US" sz="2400" dirty="0"/>
              <a:t>～</a:t>
            </a:r>
            <a:r>
              <a:rPr lang="en-US" altLang="ja-JP" sz="2400" dirty="0"/>
              <a:t>1987</a:t>
            </a:r>
            <a:r>
              <a:rPr lang="ja-JP" altLang="en-US" sz="2400" dirty="0"/>
              <a:t>：成熟の第</a:t>
            </a:r>
            <a:r>
              <a:rPr lang="en-US" altLang="ja-JP" sz="2400" dirty="0"/>
              <a:t>3</a:t>
            </a:r>
            <a:r>
              <a:rPr lang="ja-JP" altLang="en-US" sz="2400" dirty="0"/>
              <a:t>期＝</a:t>
            </a:r>
            <a:r>
              <a:rPr lang="en-US" altLang="ja-JP" sz="2400" dirty="0"/>
              <a:t>ABC</a:t>
            </a:r>
            <a:r>
              <a:rPr lang="ja-JP" altLang="en-US" sz="2400" dirty="0"/>
              <a:t>の改革や多言語放送サービス</a:t>
            </a:r>
            <a:r>
              <a:rPr lang="en-US" altLang="ja-JP" sz="2400" dirty="0"/>
              <a:t>SBS</a:t>
            </a:r>
            <a:r>
              <a:rPr lang="ja-JP" altLang="en-US" sz="2400" dirty="0"/>
              <a:t>が始まり、それまで根源をなしていた二元放送体制が崩れ、多様な放送サービスの導入が始まった。</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a:t>オーストラリア</a:t>
            </a:r>
            <a:endParaRPr lang="en-US" altLang="ja-JP"/>
          </a:p>
        </p:txBody>
      </p:sp>
      <p:sp>
        <p:nvSpPr>
          <p:cNvPr id="5" name="スライド番号プレースホルダー 4"/>
          <p:cNvSpPr>
            <a:spLocks noGrp="1"/>
          </p:cNvSpPr>
          <p:nvPr>
            <p:ph type="sldNum" sz="quarter" idx="12"/>
          </p:nvPr>
        </p:nvSpPr>
        <p:spPr/>
        <p:txBody>
          <a:bodyPr/>
          <a:lstStyle/>
          <a:p>
            <a:fld id="{EDD2A7F9-4ACF-4ABA-BD4B-B0483AB4E024}" type="slidenum">
              <a:rPr lang="en-US" altLang="ja-JP" smtClean="0"/>
              <a:pPr/>
              <a:t>3</a:t>
            </a:fld>
            <a:endParaRPr lang="en-US" altLang="ja-JP"/>
          </a:p>
        </p:txBody>
      </p:sp>
    </p:spTree>
    <p:extLst>
      <p:ext uri="{BB962C8B-B14F-4D97-AF65-F5344CB8AC3E}">
        <p14:creationId xmlns:p14="http://schemas.microsoft.com/office/powerpoint/2010/main" val="3385308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87624" y="836712"/>
            <a:ext cx="7022926" cy="720080"/>
          </a:xfrm>
        </p:spPr>
        <p:txBody>
          <a:bodyPr/>
          <a:lstStyle/>
          <a:p>
            <a:r>
              <a:rPr lang="ja-JP" altLang="en-US" dirty="0"/>
              <a:t>マス･メディア界の特色</a:t>
            </a:r>
          </a:p>
        </p:txBody>
      </p:sp>
      <p:sp>
        <p:nvSpPr>
          <p:cNvPr id="34819" name="Rectangle 3"/>
          <p:cNvSpPr>
            <a:spLocks noGrp="1" noChangeArrowheads="1"/>
          </p:cNvSpPr>
          <p:nvPr>
            <p:ph idx="1"/>
          </p:nvPr>
        </p:nvSpPr>
        <p:spPr/>
        <p:txBody>
          <a:bodyPr/>
          <a:lstStyle/>
          <a:p>
            <a:r>
              <a:rPr lang="ja-JP" altLang="en-US" dirty="0"/>
              <a:t>寡占化、グローバル化</a:t>
            </a:r>
          </a:p>
          <a:p>
            <a:pPr lvl="1"/>
            <a:r>
              <a:rPr lang="ja-JP" altLang="en-US" dirty="0"/>
              <a:t>世界的なマス･メディア王、</a:t>
            </a:r>
            <a:r>
              <a:rPr lang="en-US" altLang="ja-JP" dirty="0" err="1"/>
              <a:t>R.Murdoch</a:t>
            </a:r>
            <a:r>
              <a:rPr lang="ja-JP" altLang="en-US" dirty="0"/>
              <a:t>の新聞市場の寡占化</a:t>
            </a:r>
          </a:p>
          <a:p>
            <a:pPr lvl="1"/>
            <a:r>
              <a:rPr lang="ja-JP" altLang="en-US" dirty="0"/>
              <a:t>放送、出版分野の</a:t>
            </a:r>
            <a:r>
              <a:rPr lang="en-US" altLang="ja-JP" dirty="0" err="1"/>
              <a:t>K.Packer</a:t>
            </a:r>
            <a:r>
              <a:rPr lang="ja-JP" altLang="en-US" dirty="0"/>
              <a:t>の存在</a:t>
            </a:r>
          </a:p>
          <a:p>
            <a:pPr lvl="1"/>
            <a:r>
              <a:rPr lang="ja-JP" altLang="en-US" dirty="0"/>
              <a:t>公共放送</a:t>
            </a:r>
            <a:r>
              <a:rPr lang="en-US" altLang="ja-JP" dirty="0"/>
              <a:t>(ABC)</a:t>
            </a:r>
            <a:r>
              <a:rPr lang="ja-JP" altLang="en-US" dirty="0" err="1"/>
              <a:t>、</a:t>
            </a:r>
            <a:r>
              <a:rPr lang="ja-JP" altLang="en-US" dirty="0"/>
              <a:t>商業放送、多文化･多言語放送</a:t>
            </a:r>
            <a:r>
              <a:rPr lang="en-US" altLang="ja-JP" dirty="0"/>
              <a:t>(SBS)</a:t>
            </a:r>
            <a:r>
              <a:rPr lang="ja-JP" altLang="en-US" dirty="0"/>
              <a:t>ほか多彩な放送サービス</a:t>
            </a:r>
          </a:p>
          <a:p>
            <a:pPr lvl="1">
              <a:buFont typeface="Wingdings" pitchFamily="2" charset="2"/>
              <a:buNone/>
            </a:pPr>
            <a:endParaRPr lang="en-US" altLang="ja-JP" dirty="0"/>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4</a:t>
            </a:fld>
            <a:endParaRPr lang="en-US" altLang="ja-JP"/>
          </a:p>
        </p:txBody>
      </p:sp>
    </p:spTree>
    <p:extLst>
      <p:ext uri="{BB962C8B-B14F-4D97-AF65-F5344CB8AC3E}">
        <p14:creationId xmlns:p14="http://schemas.microsoft.com/office/powerpoint/2010/main" val="4548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11560" y="444500"/>
            <a:ext cx="7598990" cy="896268"/>
          </a:xfrm>
        </p:spPr>
        <p:txBody>
          <a:bodyPr/>
          <a:lstStyle/>
          <a:p>
            <a:r>
              <a:rPr lang="ja-JP" altLang="en-US" dirty="0"/>
              <a:t>オーストラリアの放送メディア</a:t>
            </a:r>
          </a:p>
        </p:txBody>
      </p:sp>
      <p:sp>
        <p:nvSpPr>
          <p:cNvPr id="37891" name="Rectangle 3"/>
          <p:cNvSpPr>
            <a:spLocks noGrp="1" noChangeArrowheads="1"/>
          </p:cNvSpPr>
          <p:nvPr>
            <p:ph idx="1"/>
          </p:nvPr>
        </p:nvSpPr>
        <p:spPr>
          <a:xfrm>
            <a:off x="762000" y="1700808"/>
            <a:ext cx="7696200" cy="4536504"/>
          </a:xfrm>
        </p:spPr>
        <p:txBody>
          <a:bodyPr/>
          <a:lstStyle/>
          <a:p>
            <a:pPr>
              <a:lnSpc>
                <a:spcPct val="90000"/>
              </a:lnSpc>
            </a:pPr>
            <a:r>
              <a:rPr lang="ja-JP" altLang="en-US" sz="2800" dirty="0"/>
              <a:t>主務官庁：</a:t>
            </a:r>
            <a:r>
              <a:rPr lang="en-US" altLang="ja-JP" sz="2800" dirty="0"/>
              <a:t>D</a:t>
            </a:r>
            <a:r>
              <a:rPr lang="ja-JP" altLang="en-US" sz="2800" dirty="0"/>
              <a:t>ＣＩＴ</a:t>
            </a:r>
            <a:r>
              <a:rPr lang="en-US" altLang="ja-JP" sz="2800" dirty="0"/>
              <a:t>A</a:t>
            </a:r>
            <a:r>
              <a:rPr lang="ja-JP" altLang="en-US" sz="2800" dirty="0"/>
              <a:t>　</a:t>
            </a:r>
            <a:r>
              <a:rPr lang="en-US" altLang="ja-JP" sz="2800" dirty="0"/>
              <a:t>[</a:t>
            </a:r>
            <a:r>
              <a:rPr lang="ja-JP" altLang="en-US" sz="2800" dirty="0"/>
              <a:t>通信・</a:t>
            </a:r>
            <a:r>
              <a:rPr lang="en-US" altLang="ja-JP" sz="2800" dirty="0"/>
              <a:t>IT</a:t>
            </a:r>
            <a:r>
              <a:rPr lang="ja-JP" altLang="en-US" sz="2800" dirty="0"/>
              <a:t>・芸術省</a:t>
            </a:r>
            <a:r>
              <a:rPr lang="en-US" altLang="ja-JP" sz="2800" dirty="0"/>
              <a:t>]</a:t>
            </a:r>
          </a:p>
          <a:p>
            <a:pPr>
              <a:lnSpc>
                <a:spcPct val="90000"/>
              </a:lnSpc>
            </a:pPr>
            <a:r>
              <a:rPr lang="ja-JP" altLang="en-US" sz="2800" dirty="0"/>
              <a:t>⇒</a:t>
            </a:r>
            <a:r>
              <a:rPr lang="en-US" altLang="ja-JP" sz="2800" dirty="0"/>
              <a:t>Department of Communications</a:t>
            </a:r>
          </a:p>
          <a:p>
            <a:pPr>
              <a:lnSpc>
                <a:spcPct val="90000"/>
              </a:lnSpc>
            </a:pPr>
            <a:r>
              <a:rPr lang="ja-JP" altLang="en-US" sz="2800" dirty="0"/>
              <a:t>放送法、</a:t>
            </a:r>
            <a:r>
              <a:rPr lang="en-US" altLang="ja-JP" sz="2800" dirty="0"/>
              <a:t>ABC</a:t>
            </a:r>
            <a:r>
              <a:rPr lang="ja-JP" altLang="en-US" sz="2800" dirty="0"/>
              <a:t>法、無線通信法</a:t>
            </a:r>
          </a:p>
          <a:p>
            <a:pPr lvl="1">
              <a:lnSpc>
                <a:spcPct val="90000"/>
              </a:lnSpc>
            </a:pPr>
            <a:r>
              <a:rPr lang="en-US" altLang="ja-JP" sz="2400" dirty="0"/>
              <a:t>ABT→ABA→ACMA(2005~)</a:t>
            </a:r>
          </a:p>
          <a:p>
            <a:pPr lvl="2">
              <a:lnSpc>
                <a:spcPct val="90000"/>
              </a:lnSpc>
            </a:pPr>
            <a:r>
              <a:rPr lang="ja-JP" altLang="en-US" sz="2200" dirty="0"/>
              <a:t>商業放送の監視役：大都市局、ネットワーク</a:t>
            </a:r>
          </a:p>
          <a:p>
            <a:pPr>
              <a:lnSpc>
                <a:spcPct val="90000"/>
              </a:lnSpc>
            </a:pPr>
            <a:r>
              <a:rPr lang="ja-JP" altLang="en-US" sz="2800" dirty="0"/>
              <a:t>公共放送</a:t>
            </a:r>
            <a:r>
              <a:rPr lang="en-US" altLang="ja-JP" sz="2800" dirty="0"/>
              <a:t>ABC</a:t>
            </a:r>
            <a:r>
              <a:rPr lang="ja-JP" altLang="en-US" sz="2800" dirty="0" err="1"/>
              <a:t>、</a:t>
            </a:r>
            <a:r>
              <a:rPr lang="en-US" altLang="ja-JP" sz="2800" dirty="0"/>
              <a:t>SBS</a:t>
            </a:r>
          </a:p>
          <a:p>
            <a:pPr>
              <a:lnSpc>
                <a:spcPct val="90000"/>
              </a:lnSpc>
            </a:pPr>
            <a:r>
              <a:rPr lang="ja-JP" altLang="en-US" sz="2800" dirty="0"/>
              <a:t>地上波商業放送：</a:t>
            </a:r>
            <a:r>
              <a:rPr lang="en-US" altLang="ja-JP" sz="2800" dirty="0"/>
              <a:t>7,9,10</a:t>
            </a:r>
            <a:r>
              <a:rPr lang="ja-JP" altLang="en-US" sz="2800" dirty="0"/>
              <a:t>ネットワーク</a:t>
            </a:r>
          </a:p>
          <a:p>
            <a:pPr>
              <a:lnSpc>
                <a:spcPct val="90000"/>
              </a:lnSpc>
            </a:pPr>
            <a:r>
              <a:rPr lang="ja-JP" altLang="en-US" sz="2800" dirty="0"/>
              <a:t>有料</a:t>
            </a:r>
            <a:r>
              <a:rPr lang="en-US" altLang="ja-JP" sz="2800" dirty="0"/>
              <a:t>TV</a:t>
            </a:r>
            <a:r>
              <a:rPr lang="ja-JP" altLang="en-US" sz="2800" dirty="0"/>
              <a:t>：ケーブル（</a:t>
            </a:r>
            <a:r>
              <a:rPr lang="en-US" altLang="ja-JP" sz="2800" dirty="0" err="1"/>
              <a:t>Foxtel,Optus</a:t>
            </a:r>
            <a:r>
              <a:rPr lang="en-US" altLang="ja-JP" sz="2800" dirty="0"/>
              <a:t>) /</a:t>
            </a:r>
            <a:r>
              <a:rPr lang="ja-JP" altLang="en-US" sz="2800" dirty="0"/>
              <a:t>衛星</a:t>
            </a:r>
          </a:p>
          <a:p>
            <a:pPr>
              <a:lnSpc>
                <a:spcPct val="90000"/>
              </a:lnSpc>
            </a:pPr>
            <a:r>
              <a:rPr lang="ja-JP" altLang="en-US" sz="2800" dirty="0"/>
              <a:t>放送局、送信事業体、受信者</a:t>
            </a:r>
          </a:p>
          <a:p>
            <a:pPr>
              <a:lnSpc>
                <a:spcPct val="90000"/>
              </a:lnSpc>
            </a:pPr>
            <a:r>
              <a:rPr lang="ja-JP" altLang="en-US" sz="2800" dirty="0"/>
              <a:t>国際競争</a:t>
            </a:r>
            <a:r>
              <a:rPr lang="en-US" altLang="ja-JP" sz="2800" dirty="0"/>
              <a:t>:</a:t>
            </a:r>
            <a:r>
              <a:rPr lang="ja-JP" altLang="en-US" sz="2800" dirty="0"/>
              <a:t>規制緩和策</a:t>
            </a:r>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5</a:t>
            </a:fld>
            <a:endParaRPr lang="en-US" altLang="ja-JP"/>
          </a:p>
        </p:txBody>
      </p:sp>
    </p:spTree>
    <p:extLst>
      <p:ext uri="{BB962C8B-B14F-4D97-AF65-F5344CB8AC3E}">
        <p14:creationId xmlns:p14="http://schemas.microsoft.com/office/powerpoint/2010/main" val="2148967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7891">
                                            <p:txEl>
                                              <p:pRg st="3" end="3"/>
                                            </p:txEl>
                                          </p:spTgt>
                                        </p:tgtEl>
                                        <p:attrNameLst>
                                          <p:attrName>style.visibility</p:attrName>
                                        </p:attrNameLst>
                                      </p:cBhvr>
                                      <p:to>
                                        <p:strVal val="visible"/>
                                      </p:to>
                                    </p:set>
                                    <p:anim calcmode="lin" valueType="num">
                                      <p:cBhvr additive="base">
                                        <p:cTn id="23"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7891">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 calcmode="lin" valueType="num">
                                      <p:cBhvr additive="base">
                                        <p:cTn id="27"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7891">
                                            <p:txEl>
                                              <p:pRg st="5" end="5"/>
                                            </p:txEl>
                                          </p:spTgt>
                                        </p:tgtEl>
                                        <p:attrNameLst>
                                          <p:attrName>style.visibility</p:attrName>
                                        </p:attrNameLst>
                                      </p:cBhvr>
                                      <p:to>
                                        <p:strVal val="visible"/>
                                      </p:to>
                                    </p:set>
                                    <p:anim calcmode="lin" valueType="num">
                                      <p:cBhvr additive="base">
                                        <p:cTn id="33" dur="500" fill="hold"/>
                                        <p:tgtEl>
                                          <p:spTgt spid="37891">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78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7891">
                                            <p:txEl>
                                              <p:pRg st="6" end="6"/>
                                            </p:txEl>
                                          </p:spTgt>
                                        </p:tgtEl>
                                        <p:attrNameLst>
                                          <p:attrName>style.visibility</p:attrName>
                                        </p:attrNameLst>
                                      </p:cBhvr>
                                      <p:to>
                                        <p:strVal val="visible"/>
                                      </p:to>
                                    </p:set>
                                    <p:anim calcmode="lin" valueType="num">
                                      <p:cBhvr additive="base">
                                        <p:cTn id="39" dur="500" fill="hold"/>
                                        <p:tgtEl>
                                          <p:spTgt spid="37891">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78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7891">
                                            <p:txEl>
                                              <p:pRg st="7" end="7"/>
                                            </p:txEl>
                                          </p:spTgt>
                                        </p:tgtEl>
                                        <p:attrNameLst>
                                          <p:attrName>style.visibility</p:attrName>
                                        </p:attrNameLst>
                                      </p:cBhvr>
                                      <p:to>
                                        <p:strVal val="visible"/>
                                      </p:to>
                                    </p:set>
                                    <p:anim calcmode="lin" valueType="num">
                                      <p:cBhvr additive="base">
                                        <p:cTn id="45" dur="500" fill="hold"/>
                                        <p:tgtEl>
                                          <p:spTgt spid="37891">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789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7891">
                                            <p:txEl>
                                              <p:pRg st="8" end="8"/>
                                            </p:txEl>
                                          </p:spTgt>
                                        </p:tgtEl>
                                        <p:attrNameLst>
                                          <p:attrName>style.visibility</p:attrName>
                                        </p:attrNameLst>
                                      </p:cBhvr>
                                      <p:to>
                                        <p:strVal val="visible"/>
                                      </p:to>
                                    </p:set>
                                    <p:anim calcmode="lin" valueType="num">
                                      <p:cBhvr additive="base">
                                        <p:cTn id="51" dur="500" fill="hold"/>
                                        <p:tgtEl>
                                          <p:spTgt spid="37891">
                                            <p:txEl>
                                              <p:pRg st="8" end="8"/>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789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37891">
                                            <p:txEl>
                                              <p:pRg st="9" end="9"/>
                                            </p:txEl>
                                          </p:spTgt>
                                        </p:tgtEl>
                                        <p:attrNameLst>
                                          <p:attrName>style.visibility</p:attrName>
                                        </p:attrNameLst>
                                      </p:cBhvr>
                                      <p:to>
                                        <p:strVal val="visible"/>
                                      </p:to>
                                    </p:set>
                                    <p:anim calcmode="lin" valueType="num">
                                      <p:cBhvr additive="base">
                                        <p:cTn id="57" dur="500" fill="hold"/>
                                        <p:tgtEl>
                                          <p:spTgt spid="37891">
                                            <p:txEl>
                                              <p:pRg st="9" end="9"/>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789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59632" y="764704"/>
            <a:ext cx="6950918" cy="720080"/>
          </a:xfrm>
        </p:spPr>
        <p:txBody>
          <a:bodyPr/>
          <a:lstStyle/>
          <a:p>
            <a:r>
              <a:rPr lang="ja-JP" altLang="en-US" dirty="0"/>
              <a:t>新聞市場の寡占化の進行</a:t>
            </a:r>
          </a:p>
        </p:txBody>
      </p:sp>
      <p:sp>
        <p:nvSpPr>
          <p:cNvPr id="35843" name="Rectangle 3"/>
          <p:cNvSpPr>
            <a:spLocks noGrp="1" noChangeArrowheads="1"/>
          </p:cNvSpPr>
          <p:nvPr>
            <p:ph idx="1"/>
          </p:nvPr>
        </p:nvSpPr>
        <p:spPr>
          <a:xfrm>
            <a:off x="685800" y="1916832"/>
            <a:ext cx="7774632" cy="4320480"/>
          </a:xfrm>
        </p:spPr>
        <p:txBody>
          <a:bodyPr/>
          <a:lstStyle/>
          <a:p>
            <a:pPr>
              <a:lnSpc>
                <a:spcPct val="80000"/>
              </a:lnSpc>
            </a:pPr>
            <a:r>
              <a:rPr lang="ja-JP" altLang="en-US" sz="2800" dirty="0"/>
              <a:t>全国・大都市日刊市場の紙数減少</a:t>
            </a:r>
          </a:p>
          <a:p>
            <a:pPr lvl="2">
              <a:lnSpc>
                <a:spcPct val="80000"/>
              </a:lnSpc>
            </a:pPr>
            <a:r>
              <a:rPr lang="ja-JP" altLang="en-US" sz="2000" dirty="0"/>
              <a:t>マードック、フェアファックスの寡占に</a:t>
            </a:r>
          </a:p>
          <a:p>
            <a:pPr lvl="2">
              <a:lnSpc>
                <a:spcPct val="80000"/>
              </a:lnSpc>
            </a:pPr>
            <a:r>
              <a:rPr lang="en-US" altLang="ja-JP" sz="2000" dirty="0"/>
              <a:t>The Age, The Australian, The Sydney Morning Herald/AFR</a:t>
            </a:r>
          </a:p>
          <a:p>
            <a:pPr lvl="2">
              <a:lnSpc>
                <a:spcPct val="80000"/>
              </a:lnSpc>
            </a:pPr>
            <a:r>
              <a:rPr lang="ja-JP" altLang="en-US" sz="2000" dirty="0"/>
              <a:t>夕刊紙の消滅</a:t>
            </a:r>
            <a:r>
              <a:rPr lang="en-US" altLang="ja-JP" sz="2000" dirty="0"/>
              <a:t>/1</a:t>
            </a:r>
            <a:r>
              <a:rPr lang="ja-JP" altLang="en-US" sz="2000" dirty="0"/>
              <a:t>都市</a:t>
            </a:r>
            <a:r>
              <a:rPr lang="en-US" altLang="ja-JP" sz="2000" dirty="0"/>
              <a:t>1</a:t>
            </a:r>
            <a:r>
              <a:rPr lang="ja-JP" altLang="en-US" sz="2000" dirty="0"/>
              <a:t>紙現象</a:t>
            </a:r>
          </a:p>
          <a:p>
            <a:pPr>
              <a:lnSpc>
                <a:spcPct val="80000"/>
              </a:lnSpc>
            </a:pPr>
            <a:r>
              <a:rPr lang="ja-JP" altLang="en-US" sz="2800" dirty="0"/>
              <a:t>メディアモガル：</a:t>
            </a:r>
            <a:r>
              <a:rPr lang="en-US" altLang="ja-JP" sz="2800" dirty="0"/>
              <a:t>M&amp;A</a:t>
            </a:r>
            <a:r>
              <a:rPr lang="ja-JP" altLang="en-US" sz="2400" dirty="0"/>
              <a:t>（</a:t>
            </a:r>
            <a:r>
              <a:rPr lang="en-US" altLang="ja-JP" sz="2400" dirty="0"/>
              <a:t>1980</a:t>
            </a:r>
            <a:r>
              <a:rPr lang="ja-JP" altLang="en-US" sz="2400" dirty="0"/>
              <a:t>年代のメディア転がし）</a:t>
            </a:r>
          </a:p>
          <a:p>
            <a:pPr lvl="1">
              <a:lnSpc>
                <a:spcPct val="80000"/>
              </a:lnSpc>
            </a:pPr>
            <a:r>
              <a:rPr lang="en-US" altLang="ja-JP" sz="2400" dirty="0" err="1">
                <a:hlinkClick r:id="rId2" action="ppaction://hlinksldjump"/>
              </a:rPr>
              <a:t>R.Murdoch</a:t>
            </a:r>
            <a:r>
              <a:rPr lang="ja-JP" altLang="en-US" sz="2400" dirty="0"/>
              <a:t>：</a:t>
            </a:r>
            <a:r>
              <a:rPr lang="en-US" altLang="ja-JP" sz="2400" dirty="0"/>
              <a:t>News Corp. </a:t>
            </a:r>
            <a:r>
              <a:rPr lang="ja-JP" altLang="en-US" sz="2400" dirty="0"/>
              <a:t>：積年の恨み</a:t>
            </a:r>
          </a:p>
          <a:p>
            <a:pPr lvl="1">
              <a:lnSpc>
                <a:spcPct val="80000"/>
              </a:lnSpc>
            </a:pPr>
            <a:r>
              <a:rPr lang="en-US" altLang="ja-JP" sz="2400" dirty="0"/>
              <a:t>Kerry Packer</a:t>
            </a:r>
            <a:r>
              <a:rPr lang="ja-JP" altLang="en-US" sz="2400" dirty="0"/>
              <a:t>： </a:t>
            </a:r>
            <a:r>
              <a:rPr lang="en-US" altLang="ja-JP" sz="2400" dirty="0"/>
              <a:t>PBL→ACP/Conrad Black→</a:t>
            </a:r>
            <a:r>
              <a:rPr lang="ja-JP" altLang="en-US" sz="2400" dirty="0"/>
              <a:t>撤退</a:t>
            </a:r>
          </a:p>
          <a:p>
            <a:pPr lvl="1">
              <a:lnSpc>
                <a:spcPct val="80000"/>
              </a:lnSpc>
            </a:pPr>
            <a:r>
              <a:rPr lang="en-US" altLang="ja-JP" sz="2400" dirty="0"/>
              <a:t>Tony </a:t>
            </a:r>
            <a:r>
              <a:rPr lang="en-US" altLang="ja-JP" sz="2400" dirty="0" err="1"/>
              <a:t>OR’eilly</a:t>
            </a:r>
            <a:r>
              <a:rPr lang="en-US" altLang="ja-JP" sz="2400" dirty="0"/>
              <a:t>: APN/Fairfax Family</a:t>
            </a:r>
          </a:p>
          <a:p>
            <a:pPr>
              <a:lnSpc>
                <a:spcPct val="80000"/>
              </a:lnSpc>
            </a:pPr>
            <a:r>
              <a:rPr lang="ja-JP" altLang="en-US" sz="2800" dirty="0"/>
              <a:t>メディア規制：外資保有規制</a:t>
            </a:r>
          </a:p>
          <a:p>
            <a:pPr lvl="1">
              <a:lnSpc>
                <a:spcPct val="80000"/>
              </a:lnSpc>
            </a:pPr>
            <a:r>
              <a:rPr lang="ja-JP" altLang="en-US" sz="2400" dirty="0"/>
              <a:t>政治的意図（</a:t>
            </a:r>
            <a:r>
              <a:rPr lang="en-US" altLang="ja-JP" sz="2400" dirty="0"/>
              <a:t>1990</a:t>
            </a:r>
            <a:r>
              <a:rPr lang="ja-JP" altLang="en-US" sz="2400" dirty="0"/>
              <a:t>年代）→言論の多様性の確保</a:t>
            </a:r>
          </a:p>
          <a:p>
            <a:pPr>
              <a:lnSpc>
                <a:spcPct val="80000"/>
              </a:lnSpc>
            </a:pPr>
            <a:r>
              <a:rPr lang="en-US" altLang="ja-JP" sz="2800" dirty="0"/>
              <a:t>Australia Press Council</a:t>
            </a:r>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6</a:t>
            </a:fld>
            <a:endParaRPr lang="en-US" altLang="ja-JP"/>
          </a:p>
        </p:txBody>
      </p:sp>
    </p:spTree>
    <p:extLst>
      <p:ext uri="{BB962C8B-B14F-4D97-AF65-F5344CB8AC3E}">
        <p14:creationId xmlns:p14="http://schemas.microsoft.com/office/powerpoint/2010/main" val="42065232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anim calcmode="lin" valueType="num">
                                      <p:cBhvr additive="base">
                                        <p:cTn id="11"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58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anim calcmode="lin" valueType="num">
                                      <p:cBhvr additive="base">
                                        <p:cTn id="15"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58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anim calcmode="lin" valueType="num">
                                      <p:cBhvr additive="base">
                                        <p:cTn id="19"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3">
                                            <p:txEl>
                                              <p:pRg st="4" end="4"/>
                                            </p:txEl>
                                          </p:spTgt>
                                        </p:tgtEl>
                                        <p:attrNameLst>
                                          <p:attrName>style.visibility</p:attrName>
                                        </p:attrNameLst>
                                      </p:cBhvr>
                                      <p:to>
                                        <p:strVal val="visible"/>
                                      </p:to>
                                    </p:set>
                                    <p:anim calcmode="lin" valueType="num">
                                      <p:cBhvr additive="base">
                                        <p:cTn id="25"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5843">
                                            <p:txEl>
                                              <p:pRg st="5" end="5"/>
                                            </p:txEl>
                                          </p:spTgt>
                                        </p:tgtEl>
                                        <p:attrNameLst>
                                          <p:attrName>style.visibility</p:attrName>
                                        </p:attrNameLst>
                                      </p:cBhvr>
                                      <p:to>
                                        <p:strVal val="visible"/>
                                      </p:to>
                                    </p:set>
                                    <p:anim calcmode="lin" valueType="num">
                                      <p:cBhvr additive="base">
                                        <p:cTn id="29"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584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5843">
                                            <p:txEl>
                                              <p:pRg st="6" end="6"/>
                                            </p:txEl>
                                          </p:spTgt>
                                        </p:tgtEl>
                                        <p:attrNameLst>
                                          <p:attrName>style.visibility</p:attrName>
                                        </p:attrNameLst>
                                      </p:cBhvr>
                                      <p:to>
                                        <p:strVal val="visible"/>
                                      </p:to>
                                    </p:set>
                                    <p:anim calcmode="lin" valueType="num">
                                      <p:cBhvr additive="base">
                                        <p:cTn id="33" dur="500" fill="hold"/>
                                        <p:tgtEl>
                                          <p:spTgt spid="3584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584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5843">
                                            <p:txEl>
                                              <p:pRg st="7" end="7"/>
                                            </p:txEl>
                                          </p:spTgt>
                                        </p:tgtEl>
                                        <p:attrNameLst>
                                          <p:attrName>style.visibility</p:attrName>
                                        </p:attrNameLst>
                                      </p:cBhvr>
                                      <p:to>
                                        <p:strVal val="visible"/>
                                      </p:to>
                                    </p:set>
                                    <p:anim calcmode="lin" valueType="num">
                                      <p:cBhvr additive="base">
                                        <p:cTn id="37" dur="500" fill="hold"/>
                                        <p:tgtEl>
                                          <p:spTgt spid="3584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5843">
                                            <p:txEl>
                                              <p:pRg st="8" end="8"/>
                                            </p:txEl>
                                          </p:spTgt>
                                        </p:tgtEl>
                                        <p:attrNameLst>
                                          <p:attrName>style.visibility</p:attrName>
                                        </p:attrNameLst>
                                      </p:cBhvr>
                                      <p:to>
                                        <p:strVal val="visible"/>
                                      </p:to>
                                    </p:set>
                                    <p:anim calcmode="lin" valueType="num">
                                      <p:cBhvr additive="base">
                                        <p:cTn id="43" dur="500" fill="hold"/>
                                        <p:tgtEl>
                                          <p:spTgt spid="35843">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5843">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35843">
                                            <p:txEl>
                                              <p:pRg st="9" end="9"/>
                                            </p:txEl>
                                          </p:spTgt>
                                        </p:tgtEl>
                                        <p:attrNameLst>
                                          <p:attrName>style.visibility</p:attrName>
                                        </p:attrNameLst>
                                      </p:cBhvr>
                                      <p:to>
                                        <p:strVal val="visible"/>
                                      </p:to>
                                    </p:set>
                                    <p:anim calcmode="lin" valueType="num">
                                      <p:cBhvr additive="base">
                                        <p:cTn id="47" dur="500" fill="hold"/>
                                        <p:tgtEl>
                                          <p:spTgt spid="35843">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584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35843">
                                            <p:txEl>
                                              <p:pRg st="10" end="10"/>
                                            </p:txEl>
                                          </p:spTgt>
                                        </p:tgtEl>
                                        <p:attrNameLst>
                                          <p:attrName>style.visibility</p:attrName>
                                        </p:attrNameLst>
                                      </p:cBhvr>
                                      <p:to>
                                        <p:strVal val="visible"/>
                                      </p:to>
                                    </p:set>
                                    <p:anim calcmode="lin" valueType="num">
                                      <p:cBhvr additive="base">
                                        <p:cTn id="53" dur="500" fill="hold"/>
                                        <p:tgtEl>
                                          <p:spTgt spid="35843">
                                            <p:txEl>
                                              <p:pRg st="10" end="10"/>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584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53131C99-4692-4687-8290-A624CA0C6CBF}" type="slidenum">
              <a:rPr lang="en-US" altLang="ja-JP"/>
              <a:pPr/>
              <a:t>7</a:t>
            </a:fld>
            <a:endParaRPr lang="en-US" altLang="ja-JP"/>
          </a:p>
        </p:txBody>
      </p:sp>
      <p:sp>
        <p:nvSpPr>
          <p:cNvPr id="52226" name="Rectangle 2"/>
          <p:cNvSpPr>
            <a:spLocks noGrp="1" noChangeArrowheads="1"/>
          </p:cNvSpPr>
          <p:nvPr>
            <p:ph type="title"/>
          </p:nvPr>
        </p:nvSpPr>
        <p:spPr/>
        <p:txBody>
          <a:bodyPr/>
          <a:lstStyle/>
          <a:p>
            <a:r>
              <a:rPr lang="ja-JP" altLang="en-US"/>
              <a:t>教科書・主要テキスト</a:t>
            </a:r>
          </a:p>
        </p:txBody>
      </p:sp>
      <p:sp>
        <p:nvSpPr>
          <p:cNvPr id="52227" name="Rectangle 3"/>
          <p:cNvSpPr>
            <a:spLocks noGrp="1" noChangeArrowheads="1"/>
          </p:cNvSpPr>
          <p:nvPr>
            <p:ph type="body" idx="1"/>
          </p:nvPr>
        </p:nvSpPr>
        <p:spPr/>
        <p:txBody>
          <a:bodyPr/>
          <a:lstStyle/>
          <a:p>
            <a:pPr>
              <a:lnSpc>
                <a:spcPct val="90000"/>
              </a:lnSpc>
            </a:pPr>
            <a:r>
              <a:rPr lang="ja-JP" altLang="en-US" dirty="0"/>
              <a:t>竹田いさみ・森健・永野隆行</a:t>
            </a:r>
            <a:r>
              <a:rPr lang="en-US" altLang="ja-JP" dirty="0"/>
              <a:t>[</a:t>
            </a:r>
            <a:r>
              <a:rPr lang="ja-JP" altLang="en-US" dirty="0"/>
              <a:t>編</a:t>
            </a:r>
            <a:r>
              <a:rPr lang="en-US" altLang="ja-JP" dirty="0"/>
              <a:t>]</a:t>
            </a:r>
          </a:p>
          <a:p>
            <a:pPr>
              <a:lnSpc>
                <a:spcPct val="90000"/>
              </a:lnSpc>
              <a:buFont typeface="Wingdings" pitchFamily="2" charset="2"/>
              <a:buNone/>
            </a:pPr>
            <a:r>
              <a:rPr lang="ja-JP" altLang="en-US" dirty="0"/>
              <a:t>　　</a:t>
            </a:r>
            <a:r>
              <a:rPr lang="en-US" altLang="ja-JP" dirty="0"/>
              <a:t>『</a:t>
            </a:r>
            <a:r>
              <a:rPr lang="ja-JP" altLang="en-US" dirty="0"/>
              <a:t>オーストラリア入門</a:t>
            </a:r>
            <a:r>
              <a:rPr lang="en-US" altLang="ja-JP" dirty="0"/>
              <a:t>2</a:t>
            </a:r>
            <a:r>
              <a:rPr lang="ja-JP" altLang="en-US" dirty="0"/>
              <a:t>版</a:t>
            </a:r>
            <a:r>
              <a:rPr lang="en-US" altLang="ja-JP" dirty="0"/>
              <a:t>』</a:t>
            </a:r>
            <a:r>
              <a:rPr lang="ja-JP" altLang="en-US" dirty="0" err="1"/>
              <a:t>、</a:t>
            </a:r>
            <a:r>
              <a:rPr lang="ja-JP" altLang="en-US" dirty="0"/>
              <a:t>東京大学出版会　</a:t>
            </a:r>
            <a:r>
              <a:rPr lang="en-US" altLang="ja-JP" dirty="0"/>
              <a:t>2007</a:t>
            </a:r>
          </a:p>
          <a:p>
            <a:pPr>
              <a:lnSpc>
                <a:spcPct val="90000"/>
              </a:lnSpc>
              <a:buFont typeface="Wingdings" pitchFamily="2" charset="2"/>
              <a:buNone/>
            </a:pPr>
            <a:r>
              <a:rPr lang="ja-JP" altLang="en-US" dirty="0"/>
              <a:t>　</a:t>
            </a:r>
            <a:r>
              <a:rPr lang="en-US" altLang="ja-JP" sz="2400" dirty="0">
                <a:hlinkClick r:id="rId2"/>
              </a:rPr>
              <a:t>http://www.utp.or.jp/bd/978-4-13-003206-3.html</a:t>
            </a:r>
            <a:endParaRPr lang="en-US" altLang="ja-JP" sz="2400" dirty="0"/>
          </a:p>
          <a:p>
            <a:pPr>
              <a:lnSpc>
                <a:spcPct val="90000"/>
              </a:lnSpc>
            </a:pPr>
            <a:r>
              <a:rPr lang="ja-JP" altLang="en-US" dirty="0"/>
              <a:t>竹田いさみ</a:t>
            </a:r>
            <a:r>
              <a:rPr lang="en-US" altLang="ja-JP" dirty="0"/>
              <a:t>『</a:t>
            </a:r>
            <a:r>
              <a:rPr lang="ja-JP" altLang="en-US" dirty="0"/>
              <a:t>物語　オーストラリアの歴史</a:t>
            </a:r>
            <a:r>
              <a:rPr lang="en-US" altLang="ja-JP" dirty="0"/>
              <a:t>』</a:t>
            </a:r>
            <a:r>
              <a:rPr lang="ja-JP" altLang="en-US" dirty="0" err="1"/>
              <a:t>、</a:t>
            </a:r>
            <a:r>
              <a:rPr lang="en-US" altLang="ja-JP" dirty="0"/>
              <a:t>2000</a:t>
            </a:r>
            <a:r>
              <a:rPr lang="ja-JP" altLang="en-US" dirty="0" err="1"/>
              <a:t>、</a:t>
            </a:r>
            <a:r>
              <a:rPr lang="ja-JP" altLang="en-US" dirty="0"/>
              <a:t>中公新書</a:t>
            </a:r>
            <a:r>
              <a:rPr lang="en-US" altLang="ja-JP" dirty="0"/>
              <a:t>1547</a:t>
            </a:r>
            <a:r>
              <a:rPr lang="ja-JP" altLang="en-US" dirty="0"/>
              <a:t>　</a:t>
            </a:r>
          </a:p>
          <a:p>
            <a:pPr>
              <a:lnSpc>
                <a:spcPct val="90000"/>
              </a:lnSpc>
            </a:pPr>
            <a:r>
              <a:rPr lang="ja-JP" altLang="en-US" dirty="0"/>
              <a:t>藤川隆男</a:t>
            </a:r>
            <a:r>
              <a:rPr lang="en-US" altLang="ja-JP" dirty="0"/>
              <a:t>『</a:t>
            </a:r>
            <a:r>
              <a:rPr lang="ja-JP" altLang="en-US" dirty="0"/>
              <a:t>オーストラリアの歴史</a:t>
            </a:r>
            <a:r>
              <a:rPr lang="en-US" altLang="ja-JP" dirty="0"/>
              <a:t>』</a:t>
            </a:r>
            <a:r>
              <a:rPr lang="ja-JP" altLang="en-US" dirty="0" err="1"/>
              <a:t>、</a:t>
            </a:r>
            <a:r>
              <a:rPr lang="ja-JP" altLang="en-US" dirty="0"/>
              <a:t>有斐閣、</a:t>
            </a:r>
            <a:r>
              <a:rPr lang="en-US" altLang="ja-JP" dirty="0"/>
              <a:t>2004</a:t>
            </a:r>
            <a:r>
              <a:rPr lang="ja-JP" altLang="en-US" dirty="0"/>
              <a:t>　ほか </a:t>
            </a:r>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Tree>
    <p:extLst>
      <p:ext uri="{BB962C8B-B14F-4D97-AF65-F5344CB8AC3E}">
        <p14:creationId xmlns:p14="http://schemas.microsoft.com/office/powerpoint/2010/main" val="2464707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259632" y="836712"/>
            <a:ext cx="6950918" cy="648072"/>
          </a:xfrm>
        </p:spPr>
        <p:txBody>
          <a:bodyPr/>
          <a:lstStyle/>
          <a:p>
            <a:r>
              <a:rPr lang="ja-JP" altLang="en-US"/>
              <a:t>多文化主義とマス･メディア</a:t>
            </a:r>
          </a:p>
        </p:txBody>
      </p:sp>
      <p:sp>
        <p:nvSpPr>
          <p:cNvPr id="38915" name="Rectangle 3"/>
          <p:cNvSpPr>
            <a:spLocks noGrp="1" noChangeArrowheads="1"/>
          </p:cNvSpPr>
          <p:nvPr>
            <p:ph idx="1"/>
          </p:nvPr>
        </p:nvSpPr>
        <p:spPr>
          <a:xfrm>
            <a:off x="830263" y="1751013"/>
            <a:ext cx="7483475" cy="4235450"/>
          </a:xfrm>
        </p:spPr>
        <p:txBody>
          <a:bodyPr/>
          <a:lstStyle/>
          <a:p>
            <a:pPr>
              <a:lnSpc>
                <a:spcPct val="90000"/>
              </a:lnSpc>
            </a:pPr>
            <a:r>
              <a:rPr lang="en-US" altLang="ja-JP" sz="2800" dirty="0"/>
              <a:t>Multiculturalism </a:t>
            </a:r>
          </a:p>
          <a:p>
            <a:pPr lvl="2">
              <a:lnSpc>
                <a:spcPct val="90000"/>
              </a:lnSpc>
            </a:pPr>
            <a:r>
              <a:rPr lang="ja-JP" altLang="en-US" sz="2000" dirty="0"/>
              <a:t>オーストラリアが単一民族国家であったことはない</a:t>
            </a:r>
          </a:p>
          <a:p>
            <a:pPr>
              <a:lnSpc>
                <a:spcPct val="90000"/>
              </a:lnSpc>
            </a:pPr>
            <a:r>
              <a:rPr lang="ja-JP" altLang="en-US" sz="2800" dirty="0"/>
              <a:t>多文化主義政策の成立と背景</a:t>
            </a:r>
          </a:p>
          <a:p>
            <a:pPr lvl="2">
              <a:lnSpc>
                <a:spcPct val="90000"/>
              </a:lnSpc>
            </a:pPr>
            <a:r>
              <a:rPr lang="ja-JP" altLang="en-US" sz="2000" dirty="0"/>
              <a:t>移民制限から白豪主義政策へ</a:t>
            </a:r>
            <a:r>
              <a:rPr lang="en-US" altLang="ja-JP" sz="2000" dirty="0"/>
              <a:t>/</a:t>
            </a:r>
            <a:r>
              <a:rPr lang="ja-JP" altLang="en-US" sz="2000" dirty="0"/>
              <a:t>同化政策</a:t>
            </a:r>
          </a:p>
          <a:p>
            <a:pPr lvl="2">
              <a:lnSpc>
                <a:spcPct val="90000"/>
              </a:lnSpc>
            </a:pPr>
            <a:r>
              <a:rPr lang="en-US" altLang="ja-JP" sz="2000" dirty="0"/>
              <a:t>1970</a:t>
            </a:r>
            <a:r>
              <a:rPr lang="ja-JP" altLang="en-US" sz="2000" dirty="0"/>
              <a:t>年代～　多文化主義政策への転換</a:t>
            </a:r>
          </a:p>
          <a:p>
            <a:pPr>
              <a:lnSpc>
                <a:spcPct val="90000"/>
              </a:lnSpc>
            </a:pPr>
            <a:r>
              <a:rPr lang="en-US" altLang="ja-JP" sz="2800" dirty="0"/>
              <a:t>Ethnic Press</a:t>
            </a:r>
          </a:p>
          <a:p>
            <a:pPr lvl="2">
              <a:lnSpc>
                <a:spcPct val="90000"/>
              </a:lnSpc>
            </a:pPr>
            <a:r>
              <a:rPr lang="en-US" altLang="ja-JP" sz="2000" dirty="0"/>
              <a:t>2000</a:t>
            </a:r>
            <a:r>
              <a:rPr lang="ja-JP" altLang="en-US" sz="2000" dirty="0">
                <a:latin typeface="Century" pitchFamily="18" charset="0"/>
                <a:ea typeface="ＭＳ 明朝" pitchFamily="17" charset="-128"/>
              </a:rPr>
              <a:t>年</a:t>
            </a:r>
            <a:r>
              <a:rPr lang="en-US" altLang="ja-JP" sz="2000" dirty="0"/>
              <a:t>1</a:t>
            </a:r>
            <a:r>
              <a:rPr lang="ja-JP" altLang="en-US" sz="2000" dirty="0">
                <a:latin typeface="Century" pitchFamily="18" charset="0"/>
                <a:ea typeface="ＭＳ 明朝" pitchFamily="17" charset="-128"/>
              </a:rPr>
              <a:t>月現在、１万部以上を発行する非英語紙は約</a:t>
            </a:r>
            <a:r>
              <a:rPr lang="en-US" altLang="ja-JP" sz="2000" dirty="0"/>
              <a:t>70</a:t>
            </a:r>
            <a:r>
              <a:rPr lang="ja-JP" altLang="en-US" sz="2000" dirty="0">
                <a:latin typeface="Century" pitchFamily="18" charset="0"/>
                <a:ea typeface="ＭＳ 明朝" pitchFamily="17" charset="-128"/>
              </a:rPr>
              <a:t>紙ある</a:t>
            </a:r>
            <a:r>
              <a:rPr lang="ja-JP" altLang="en-US" sz="2000" dirty="0"/>
              <a:t> </a:t>
            </a:r>
          </a:p>
          <a:p>
            <a:pPr lvl="2">
              <a:lnSpc>
                <a:spcPct val="90000"/>
              </a:lnSpc>
            </a:pPr>
            <a:r>
              <a:rPr lang="ja-JP" altLang="en-US" sz="2000" dirty="0"/>
              <a:t>イタリア語紙</a:t>
            </a:r>
            <a:r>
              <a:rPr lang="en-US" altLang="ja-JP" sz="2000" dirty="0"/>
              <a:t>(2.3%),</a:t>
            </a:r>
            <a:r>
              <a:rPr lang="ja-JP" altLang="en-US" sz="2000" dirty="0"/>
              <a:t>中国語紙</a:t>
            </a:r>
            <a:r>
              <a:rPr lang="en-US" altLang="ja-JP" sz="2000" dirty="0"/>
              <a:t>(1.7%),</a:t>
            </a:r>
            <a:r>
              <a:rPr lang="ja-JP" altLang="en-US" sz="2000" dirty="0"/>
              <a:t>ギリシャ語紙（</a:t>
            </a:r>
            <a:r>
              <a:rPr lang="en-US" altLang="ja-JP" sz="2000" dirty="0"/>
              <a:t>1.6%),</a:t>
            </a:r>
            <a:r>
              <a:rPr lang="ja-JP" altLang="en-US" sz="2000" dirty="0"/>
              <a:t>アラビア語紙</a:t>
            </a:r>
            <a:r>
              <a:rPr lang="en-US" altLang="ja-JP" sz="2000" dirty="0"/>
              <a:t>(1%)</a:t>
            </a:r>
          </a:p>
          <a:p>
            <a:pPr lvl="2">
              <a:lnSpc>
                <a:spcPct val="90000"/>
              </a:lnSpc>
            </a:pPr>
            <a:r>
              <a:rPr lang="ja-JP" altLang="en-US" sz="2000" dirty="0"/>
              <a:t>ベトナム、中国語紙の急増：移住者を反映</a:t>
            </a:r>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8</a:t>
            </a:fld>
            <a:endParaRPr lang="en-US" altLang="ja-JP"/>
          </a:p>
        </p:txBody>
      </p:sp>
    </p:spTree>
    <p:extLst>
      <p:ext uri="{BB962C8B-B14F-4D97-AF65-F5344CB8AC3E}">
        <p14:creationId xmlns:p14="http://schemas.microsoft.com/office/powerpoint/2010/main" val="395664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20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89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 calcmode="lin" valueType="num">
                                      <p:cBhvr additive="base">
                                        <p:cTn id="11" dur="20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calcmode="lin" valueType="num">
                                      <p:cBhvr additive="base">
                                        <p:cTn id="17" dur="20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89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8915">
                                            <p:txEl>
                                              <p:pRg st="3" end="3"/>
                                            </p:txEl>
                                          </p:spTgt>
                                        </p:tgtEl>
                                        <p:attrNameLst>
                                          <p:attrName>style.visibility</p:attrName>
                                        </p:attrNameLst>
                                      </p:cBhvr>
                                      <p:to>
                                        <p:strVal val="visible"/>
                                      </p:to>
                                    </p:set>
                                    <p:anim calcmode="lin" valueType="num">
                                      <p:cBhvr additive="base">
                                        <p:cTn id="21" dur="20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2" dur="2000" fill="hold"/>
                                        <p:tgtEl>
                                          <p:spTgt spid="3891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8915">
                                            <p:txEl>
                                              <p:pRg st="4" end="4"/>
                                            </p:txEl>
                                          </p:spTgt>
                                        </p:tgtEl>
                                        <p:attrNameLst>
                                          <p:attrName>style.visibility</p:attrName>
                                        </p:attrNameLst>
                                      </p:cBhvr>
                                      <p:to>
                                        <p:strVal val="visible"/>
                                      </p:to>
                                    </p:set>
                                    <p:anim calcmode="lin" valueType="num">
                                      <p:cBhvr additive="base">
                                        <p:cTn id="25" dur="20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8915">
                                            <p:txEl>
                                              <p:pRg st="5" end="5"/>
                                            </p:txEl>
                                          </p:spTgt>
                                        </p:tgtEl>
                                        <p:attrNameLst>
                                          <p:attrName>style.visibility</p:attrName>
                                        </p:attrNameLst>
                                      </p:cBhvr>
                                      <p:to>
                                        <p:strVal val="visible"/>
                                      </p:to>
                                    </p:set>
                                    <p:anim calcmode="lin" valueType="num">
                                      <p:cBhvr additive="base">
                                        <p:cTn id="31" dur="20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8915">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8915">
                                            <p:txEl>
                                              <p:pRg st="6" end="6"/>
                                            </p:txEl>
                                          </p:spTgt>
                                        </p:tgtEl>
                                        <p:attrNameLst>
                                          <p:attrName>style.visibility</p:attrName>
                                        </p:attrNameLst>
                                      </p:cBhvr>
                                      <p:to>
                                        <p:strVal val="visible"/>
                                      </p:to>
                                    </p:set>
                                    <p:anim calcmode="lin" valueType="num">
                                      <p:cBhvr additive="base">
                                        <p:cTn id="35" dur="20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38915">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8915">
                                            <p:txEl>
                                              <p:pRg st="7" end="7"/>
                                            </p:txEl>
                                          </p:spTgt>
                                        </p:tgtEl>
                                        <p:attrNameLst>
                                          <p:attrName>style.visibility</p:attrName>
                                        </p:attrNameLst>
                                      </p:cBhvr>
                                      <p:to>
                                        <p:strVal val="visible"/>
                                      </p:to>
                                    </p:set>
                                    <p:anim calcmode="lin" valueType="num">
                                      <p:cBhvr additive="base">
                                        <p:cTn id="39" dur="2000" fill="hold"/>
                                        <p:tgtEl>
                                          <p:spTgt spid="38915">
                                            <p:txEl>
                                              <p:pRg st="7" end="7"/>
                                            </p:txEl>
                                          </p:spTgt>
                                        </p:tgtEl>
                                        <p:attrNameLst>
                                          <p:attrName>ppt_x</p:attrName>
                                        </p:attrNameLst>
                                      </p:cBhvr>
                                      <p:tavLst>
                                        <p:tav tm="0">
                                          <p:val>
                                            <p:strVal val="0-#ppt_w/2"/>
                                          </p:val>
                                        </p:tav>
                                        <p:tav tm="100000">
                                          <p:val>
                                            <p:strVal val="#ppt_x"/>
                                          </p:val>
                                        </p:tav>
                                      </p:tavLst>
                                    </p:anim>
                                    <p:anim calcmode="lin" valueType="num">
                                      <p:cBhvr additive="base">
                                        <p:cTn id="40" dur="2000" fill="hold"/>
                                        <p:tgtEl>
                                          <p:spTgt spid="38915">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38915">
                                            <p:txEl>
                                              <p:pRg st="8" end="8"/>
                                            </p:txEl>
                                          </p:spTgt>
                                        </p:tgtEl>
                                        <p:attrNameLst>
                                          <p:attrName>style.visibility</p:attrName>
                                        </p:attrNameLst>
                                      </p:cBhvr>
                                      <p:to>
                                        <p:strVal val="visible"/>
                                      </p:to>
                                    </p:set>
                                    <p:anim calcmode="lin" valueType="num">
                                      <p:cBhvr additive="base">
                                        <p:cTn id="43" dur="2000" fill="hold"/>
                                        <p:tgtEl>
                                          <p:spTgt spid="38915">
                                            <p:txEl>
                                              <p:pRg st="8" end="8"/>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389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27584" y="444500"/>
            <a:ext cx="7382966" cy="1112292"/>
          </a:xfrm>
        </p:spPr>
        <p:txBody>
          <a:bodyPr/>
          <a:lstStyle/>
          <a:p>
            <a:r>
              <a:rPr lang="en-US" altLang="ja-JP" sz="3600" dirty="0"/>
              <a:t>SBS</a:t>
            </a:r>
            <a:r>
              <a:rPr lang="ja-JP" altLang="en-US" sz="3600" dirty="0"/>
              <a:t>：</a:t>
            </a:r>
            <a:r>
              <a:rPr lang="en-US" altLang="ja-JP" sz="3600" dirty="0"/>
              <a:t>Special Broadcasting Service</a:t>
            </a:r>
          </a:p>
        </p:txBody>
      </p:sp>
      <p:sp>
        <p:nvSpPr>
          <p:cNvPr id="39939" name="Rectangle 3"/>
          <p:cNvSpPr>
            <a:spLocks noGrp="1" noChangeArrowheads="1"/>
          </p:cNvSpPr>
          <p:nvPr>
            <p:ph idx="1"/>
          </p:nvPr>
        </p:nvSpPr>
        <p:spPr/>
        <p:txBody>
          <a:bodyPr/>
          <a:lstStyle/>
          <a:p>
            <a:pPr lvl="1">
              <a:lnSpc>
                <a:spcPct val="90000"/>
              </a:lnSpc>
            </a:pPr>
            <a:r>
              <a:rPr lang="ja-JP" altLang="en-US" dirty="0"/>
              <a:t>「エスニック、アボリジニ</a:t>
            </a:r>
            <a:r>
              <a:rPr lang="en-US" altLang="ja-JP" dirty="0"/>
              <a:t>/</a:t>
            </a:r>
            <a:r>
              <a:rPr lang="ja-JP" altLang="en-US" dirty="0"/>
              <a:t>トレス諸島民を含めてのコミュニケーション･ニーズに貢献」</a:t>
            </a:r>
          </a:p>
          <a:p>
            <a:pPr lvl="1">
              <a:lnSpc>
                <a:spcPct val="90000"/>
              </a:lnSpc>
            </a:pPr>
            <a:r>
              <a:rPr lang="ja-JP" altLang="en-US" dirty="0"/>
              <a:t>「国民に文化的、言語的、エスニックな多様性に理解と受容を促進すること」</a:t>
            </a:r>
          </a:p>
          <a:p>
            <a:pPr>
              <a:lnSpc>
                <a:spcPct val="90000"/>
              </a:lnSpc>
            </a:pPr>
            <a:r>
              <a:rPr lang="en-US" altLang="ja-JP" dirty="0"/>
              <a:t>1980s</a:t>
            </a:r>
            <a:r>
              <a:rPr lang="ja-JP" altLang="en-US" dirty="0"/>
              <a:t>～</a:t>
            </a:r>
            <a:r>
              <a:rPr lang="en-US" altLang="ja-JP" dirty="0"/>
              <a:t>1991</a:t>
            </a:r>
            <a:r>
              <a:rPr lang="ja-JP" altLang="en-US" dirty="0"/>
              <a:t>年</a:t>
            </a:r>
            <a:r>
              <a:rPr lang="en-US" altLang="ja-JP" dirty="0"/>
              <a:t>SBS</a:t>
            </a:r>
            <a:r>
              <a:rPr lang="ja-JP" altLang="en-US" dirty="0"/>
              <a:t>法により設立</a:t>
            </a:r>
          </a:p>
          <a:p>
            <a:pPr lvl="1">
              <a:lnSpc>
                <a:spcPct val="90000"/>
              </a:lnSpc>
            </a:pPr>
            <a:r>
              <a:rPr lang="ja-JP" altLang="en-US" dirty="0"/>
              <a:t>財源の</a:t>
            </a:r>
            <a:r>
              <a:rPr lang="en-US" altLang="ja-JP" dirty="0"/>
              <a:t>9</a:t>
            </a:r>
            <a:r>
              <a:rPr lang="ja-JP" altLang="en-US" dirty="0"/>
              <a:t>割は政府予算、残りが広告ほか</a:t>
            </a:r>
          </a:p>
          <a:p>
            <a:pPr lvl="1">
              <a:lnSpc>
                <a:spcPct val="90000"/>
              </a:lnSpc>
            </a:pPr>
            <a:r>
              <a:rPr lang="en-US" altLang="ja-JP" dirty="0"/>
              <a:t>9</a:t>
            </a:r>
            <a:r>
              <a:rPr lang="ja-JP" altLang="en-US" dirty="0"/>
              <a:t>割の視聴者をカバー</a:t>
            </a:r>
            <a:r>
              <a:rPr lang="en-US" altLang="ja-JP" dirty="0"/>
              <a:t>; 5%</a:t>
            </a:r>
            <a:r>
              <a:rPr lang="ja-JP" altLang="en-US" dirty="0"/>
              <a:t>に視聴率</a:t>
            </a:r>
          </a:p>
          <a:p>
            <a:pPr lvl="1">
              <a:lnSpc>
                <a:spcPct val="90000"/>
              </a:lnSpc>
            </a:pPr>
            <a:r>
              <a:rPr lang="en-US" altLang="ja-JP" dirty="0"/>
              <a:t>60</a:t>
            </a:r>
            <a:r>
              <a:rPr lang="ja-JP" altLang="en-US" dirty="0"/>
              <a:t>以上の言語放送（ラテ合わせて）、ニュース＝</a:t>
            </a:r>
            <a:r>
              <a:rPr lang="en-US" altLang="ja-JP" dirty="0"/>
              <a:t>18</a:t>
            </a:r>
            <a:r>
              <a:rPr lang="ja-JP" altLang="en-US" dirty="0"/>
              <a:t>か国</a:t>
            </a:r>
            <a:r>
              <a:rPr lang="en-US" altLang="ja-JP" dirty="0"/>
              <a:t>17</a:t>
            </a:r>
            <a:r>
              <a:rPr lang="ja-JP" altLang="en-US" dirty="0"/>
              <a:t>言語</a:t>
            </a:r>
          </a:p>
        </p:txBody>
      </p:sp>
      <p:sp>
        <p:nvSpPr>
          <p:cNvPr id="2" name="フッター プレースホルダー 1"/>
          <p:cNvSpPr>
            <a:spLocks noGrp="1"/>
          </p:cNvSpPr>
          <p:nvPr>
            <p:ph type="ftr" sz="quarter" idx="11"/>
          </p:nvPr>
        </p:nvSpPr>
        <p:spPr/>
        <p:txBody>
          <a:bodyPr/>
          <a:lstStyle/>
          <a:p>
            <a:r>
              <a:rPr lang="ja-JP" altLang="en-US"/>
              <a:t>オーストラリア</a:t>
            </a:r>
            <a:endParaRPr lang="en-US" altLang="ja-JP"/>
          </a:p>
        </p:txBody>
      </p:sp>
      <p:sp>
        <p:nvSpPr>
          <p:cNvPr id="3" name="スライド番号プレースホルダー 2"/>
          <p:cNvSpPr>
            <a:spLocks noGrp="1"/>
          </p:cNvSpPr>
          <p:nvPr>
            <p:ph type="sldNum" sz="quarter" idx="12"/>
          </p:nvPr>
        </p:nvSpPr>
        <p:spPr/>
        <p:txBody>
          <a:bodyPr/>
          <a:lstStyle/>
          <a:p>
            <a:fld id="{EDD2A7F9-4ACF-4ABA-BD4B-B0483AB4E024}" type="slidenum">
              <a:rPr lang="en-US" altLang="ja-JP" smtClean="0"/>
              <a:pPr/>
              <a:t>9</a:t>
            </a:fld>
            <a:endParaRPr lang="en-US" altLang="ja-JP"/>
          </a:p>
        </p:txBody>
      </p:sp>
    </p:spTree>
    <p:extLst>
      <p:ext uri="{BB962C8B-B14F-4D97-AF65-F5344CB8AC3E}">
        <p14:creationId xmlns:p14="http://schemas.microsoft.com/office/powerpoint/2010/main" val="4266084930"/>
      </p:ext>
    </p:extLst>
  </p:cSld>
  <p:clrMapOvr>
    <a:masterClrMapping/>
  </p:clrMapOvr>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TotalTime>
  <Words>1408</Words>
  <Application>Microsoft Office PowerPoint</Application>
  <PresentationFormat>画面に合わせる (4:3)</PresentationFormat>
  <Paragraphs>237</Paragraphs>
  <Slides>24</Slides>
  <Notes>0</Notes>
  <HiddenSlides>0</HiddenSlides>
  <MMClips>0</MMClips>
  <ScaleCrop>false</ScaleCrop>
  <HeadingPairs>
    <vt:vector size="4" baseType="variant">
      <vt:variant>
        <vt:lpstr>テーマ</vt:lpstr>
      </vt:variant>
      <vt:variant>
        <vt:i4>2</vt:i4>
      </vt:variant>
      <vt:variant>
        <vt:lpstr>スライド タイトル</vt:lpstr>
      </vt:variant>
      <vt:variant>
        <vt:i4>24</vt:i4>
      </vt:variant>
    </vt:vector>
  </HeadingPairs>
  <TitlesOfParts>
    <vt:vector size="26" baseType="lpstr">
      <vt:lpstr>デザインの設定</vt:lpstr>
      <vt:lpstr>Studio</vt:lpstr>
      <vt:lpstr>植民地新聞の発展</vt:lpstr>
      <vt:lpstr>20世紀の時代：大衆化</vt:lpstr>
      <vt:lpstr>ラジオの登場～テレビ時代へ</vt:lpstr>
      <vt:lpstr>マス･メディア界の特色</vt:lpstr>
      <vt:lpstr>オーストラリアの放送メディア</vt:lpstr>
      <vt:lpstr>新聞市場の寡占化の進行</vt:lpstr>
      <vt:lpstr>教科書・主要テキスト</vt:lpstr>
      <vt:lpstr>多文化主義とマス･メディア</vt:lpstr>
      <vt:lpstr>SBS：Special Broadcasting Service</vt:lpstr>
      <vt:lpstr>SBS　TV　放送</vt:lpstr>
      <vt:lpstr>SBS憲章</vt:lpstr>
      <vt:lpstr>SBSの魅力SBS "6 Million stories and counting" Station</vt:lpstr>
      <vt:lpstr>SBSの視聴率</vt:lpstr>
      <vt:lpstr>SBS ONE 人気番組上位10位：2009年10月</vt:lpstr>
      <vt:lpstr>抱える問題点</vt:lpstr>
      <vt:lpstr>PowerPoint プレゼンテーション</vt:lpstr>
      <vt:lpstr>多文化主義の懸念される問題点</vt:lpstr>
      <vt:lpstr>オーストラリアの新聞</vt:lpstr>
      <vt:lpstr>オーストラリアの新聞/News Agent</vt:lpstr>
      <vt:lpstr>Murdoch/Packer</vt:lpstr>
      <vt:lpstr>R.Murdoch: 1931~</vt:lpstr>
      <vt:lpstr>R.Murdoch -2</vt:lpstr>
      <vt:lpstr>参　考　文　献-1</vt:lpstr>
      <vt:lpstr>参　考　文　献-2</vt:lpstr>
    </vt:vector>
  </TitlesOfParts>
  <Company>上智大学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第３回　オセアニア研究</dc:title>
  <dc:creator>鈴木雄雅</dc:creator>
  <cp:lastModifiedBy>s-yuga  TOSHIBA-1</cp:lastModifiedBy>
  <cp:revision>107</cp:revision>
  <cp:lastPrinted>2014-11-21T01:24:37Z</cp:lastPrinted>
  <dcterms:created xsi:type="dcterms:W3CDTF">1999-04-15T19:20:24Z</dcterms:created>
  <dcterms:modified xsi:type="dcterms:W3CDTF">2017-12-14T11:43:34Z</dcterms:modified>
</cp:coreProperties>
</file>