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84" r:id="rId4"/>
    <p:sldId id="258" r:id="rId5"/>
    <p:sldId id="273" r:id="rId6"/>
    <p:sldId id="259" r:id="rId7"/>
    <p:sldId id="278" r:id="rId8"/>
    <p:sldId id="275" r:id="rId9"/>
    <p:sldId id="285" r:id="rId10"/>
    <p:sldId id="261" r:id="rId11"/>
    <p:sldId id="279" r:id="rId12"/>
    <p:sldId id="271" r:id="rId13"/>
    <p:sldId id="276" r:id="rId14"/>
    <p:sldId id="272" r:id="rId15"/>
    <p:sldId id="277" r:id="rId16"/>
    <p:sldId id="282" r:id="rId17"/>
    <p:sldId id="283" r:id="rId18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28" autoAdjust="0"/>
    <p:restoredTop sz="90929"/>
  </p:normalViewPr>
  <p:slideViewPr>
    <p:cSldViewPr>
      <p:cViewPr varScale="1">
        <p:scale>
          <a:sx n="58" d="100"/>
          <a:sy n="58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440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5FD47C1-36A1-4A66-BAB9-90BEC7A13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9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59643"/>
            <a:ext cx="505132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99E6D5D-91D8-4911-A2D7-98A1B427C5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51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86500" y="0"/>
            <a:ext cx="2857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678180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ja-JP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6019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ja-JP" altLang="ja-JP" noProof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0" y="64008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B7DA3318-4D4E-404B-9D08-B15D2015C5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build="p" autoUpdateAnimBg="0">
        <p:tmplLst>
          <p:tmpl lvl="1">
            <p:tnLst>
              <p:par>
                <p:cTn presetID="17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208C-0218-4545-880B-651D123024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14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81700" y="457200"/>
            <a:ext cx="1943100" cy="5562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5676900" cy="5562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63F6-04F9-42B2-A6E6-8B8F4F5CC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41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CAA22A-41E5-4E66-A8AE-2A1C20FF75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26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52400" y="457200"/>
            <a:ext cx="7772400" cy="5562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62A25A-67C7-40DC-97AB-536119359D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47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0848-2D23-4CC1-926A-24F8A73518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4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5DDB-9796-4EB4-A227-E41CB3FE97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75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3319-1C6F-418D-BFB8-0796C443E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46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5C6C7-CE84-4C8E-A795-54317C1782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2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36B5-C5C6-447C-860E-FE0C1917C9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280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EFB86-A6F0-42FB-A81D-C81B1776C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52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EC3B8-B607-400E-8E0F-92C054D3FC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1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FE74-C55F-499A-B3CA-0328C80311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9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ja-JP" altLang="ja-JP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FF6C6B5-9625-46CD-85FD-276C99E01D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Article/1999cNZ.htm" TargetMode="External"/><Relationship Id="rId2" Type="http://schemas.openxmlformats.org/officeDocument/2006/relationships/hyperlink" Target="http://pweb.cc.sophia.ac.jp/s-yuga/Article/1999cNZ2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finance.yahoo.co.jp/exchange/convert/?a=1&amp;s=USD&amp;t=J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2FBC-0AF7-450D-A608-0D82790FC93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199" name="Rectangle 151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632848" cy="1440160"/>
          </a:xfrm>
        </p:spPr>
        <p:txBody>
          <a:bodyPr/>
          <a:lstStyle/>
          <a:p>
            <a:pPr lvl="1" algn="l"/>
            <a:r>
              <a:rPr lang="ja-JP" altLang="en-US" sz="3600" dirty="0" smtClean="0">
                <a:latin typeface="Arial" charset="0"/>
              </a:rPr>
              <a:t>外国ジャーナリズム</a:t>
            </a:r>
            <a:r>
              <a:rPr lang="en-US" altLang="ja-JP" sz="3600" dirty="0" err="1" smtClean="0">
                <a:latin typeface="Arial" charset="0"/>
              </a:rPr>
              <a:t>Ⅰa</a:t>
            </a:r>
            <a:r>
              <a:rPr lang="en-US" altLang="ja-JP" sz="3600" dirty="0" smtClean="0">
                <a:latin typeface="Arial" charset="0"/>
              </a:rPr>
              <a:t> </a:t>
            </a:r>
            <a:br>
              <a:rPr lang="en-US" altLang="ja-JP" sz="3600" dirty="0" smtClean="0">
                <a:latin typeface="Arial" charset="0"/>
              </a:rPr>
            </a:br>
            <a:endParaRPr lang="en-US" altLang="ja-JP" sz="1600" dirty="0">
              <a:latin typeface="Arial" charset="0"/>
            </a:endParaRPr>
          </a:p>
        </p:txBody>
      </p:sp>
      <p:sp>
        <p:nvSpPr>
          <p:cNvPr id="2201" name="Rectangle 153"/>
          <p:cNvSpPr>
            <a:spLocks noGrp="1" noChangeArrowheads="1"/>
          </p:cNvSpPr>
          <p:nvPr>
            <p:ph type="body" sz="half" idx="2"/>
          </p:nvPr>
        </p:nvSpPr>
        <p:spPr>
          <a:xfrm>
            <a:off x="3851920" y="1905000"/>
            <a:ext cx="407288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ja-JP" sz="2800" dirty="0" smtClean="0"/>
              <a:t>NZ</a:t>
            </a:r>
            <a:r>
              <a:rPr lang="ja-JP" altLang="en-US" sz="2800" smtClean="0"/>
              <a:t>社会をみる</a:t>
            </a:r>
            <a:endParaRPr lang="ja-JP" altLang="en-US" sz="2800" dirty="0"/>
          </a:p>
          <a:p>
            <a:pPr lvl="1"/>
            <a:r>
              <a:rPr lang="ja-JP" altLang="en-US" sz="2400" dirty="0" smtClean="0"/>
              <a:t>ニュージーランド</a:t>
            </a:r>
            <a:r>
              <a:rPr lang="ja-JP" altLang="en-US" sz="2400" dirty="0"/>
              <a:t>（</a:t>
            </a:r>
            <a:r>
              <a:rPr lang="en-US" altLang="ja-JP" sz="2400" dirty="0"/>
              <a:t>1</a:t>
            </a:r>
            <a:r>
              <a:rPr lang="ja-JP" altLang="en-US" sz="2400" dirty="0"/>
              <a:t>）</a:t>
            </a:r>
          </a:p>
          <a:p>
            <a:pPr lvl="1">
              <a:buFontTx/>
              <a:buNone/>
            </a:pPr>
            <a:r>
              <a:rPr lang="ja-JP" altLang="en-US" sz="2400" dirty="0"/>
              <a:t>　イメージ　国勢　住民</a:t>
            </a:r>
          </a:p>
          <a:p>
            <a:pPr lvl="1">
              <a:buFontTx/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歴史</a:t>
            </a:r>
            <a:endParaRPr lang="en-US" altLang="ja-JP" sz="2400" dirty="0" smtClean="0"/>
          </a:p>
          <a:p>
            <a:pPr lvl="1">
              <a:buFontTx/>
              <a:buNone/>
            </a:pPr>
            <a:endParaRPr lang="en-US" altLang="ja-JP" sz="2400" dirty="0" smtClean="0"/>
          </a:p>
          <a:p>
            <a:endParaRPr lang="en-US" altLang="ja-JP" sz="2800" dirty="0"/>
          </a:p>
        </p:txBody>
      </p:sp>
      <p:pic>
        <p:nvPicPr>
          <p:cNvPr id="2206" name="Picture 158" descr="AucklandQua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" y="1905000"/>
            <a:ext cx="30861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C029-9268-4817-88BF-CDF1E3FEF354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ニュージーランドの歴史</a:t>
            </a:r>
            <a:r>
              <a:rPr lang="en-US" altLang="ja-JP"/>
              <a:t>(1)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/>
              <a:t>1642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/>
              <a:t>オランダ人</a:t>
            </a:r>
            <a:r>
              <a:rPr lang="en-US" altLang="ja-JP" sz="2800"/>
              <a:t>Abel Tasman</a:t>
            </a:r>
            <a:r>
              <a:rPr lang="ja-JP" altLang="en-US" sz="2800"/>
              <a:t>が発見</a:t>
            </a:r>
          </a:p>
          <a:p>
            <a:r>
              <a:rPr lang="en-US" altLang="ja-JP" sz="2800"/>
              <a:t>1769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/>
              <a:t>キャプテン・クックの再発見</a:t>
            </a:r>
          </a:p>
          <a:p>
            <a:pPr>
              <a:buFont typeface="Monotype Sorts" pitchFamily="2" charset="2"/>
              <a:buNone/>
            </a:pPr>
            <a:r>
              <a:rPr lang="ja-JP" altLang="en-US" sz="2800"/>
              <a:t>　→イギリス植民地となる</a:t>
            </a:r>
          </a:p>
          <a:p>
            <a:r>
              <a:rPr lang="en-US" altLang="ja-JP" sz="2800"/>
              <a:t>1840</a:t>
            </a:r>
            <a:r>
              <a:rPr lang="ja-JP" altLang="en-US" sz="2800"/>
              <a:t>年</a:t>
            </a:r>
            <a:r>
              <a:rPr lang="en-US" altLang="ja-JP" sz="2800"/>
              <a:t>: </a:t>
            </a:r>
            <a:r>
              <a:rPr lang="ja-JP" altLang="en-US" sz="2800">
                <a:hlinkClick r:id="rId2" action="ppaction://hlinksldjump"/>
              </a:rPr>
              <a:t>ワイタンギ条約</a:t>
            </a:r>
            <a:endParaRPr lang="ja-JP" altLang="en-US" sz="2800"/>
          </a:p>
          <a:p>
            <a:r>
              <a:rPr lang="en-US" altLang="ja-JP" sz="2800"/>
              <a:t>1850</a:t>
            </a:r>
            <a:r>
              <a:rPr lang="ja-JP" altLang="en-US" sz="2800"/>
              <a:t>年代：二民族国家　</a:t>
            </a:r>
            <a:r>
              <a:rPr lang="en-US" altLang="ja-JP" sz="2800"/>
              <a:t>Gray:1845-53</a:t>
            </a:r>
          </a:p>
          <a:p>
            <a:r>
              <a:rPr lang="en-US" altLang="ja-JP" sz="2800"/>
              <a:t>1860</a:t>
            </a:r>
            <a:r>
              <a:rPr lang="ja-JP" altLang="en-US" sz="2800"/>
              <a:t>年代</a:t>
            </a:r>
            <a:r>
              <a:rPr lang="en-US" altLang="ja-JP" sz="2800"/>
              <a:t>:</a:t>
            </a:r>
            <a:r>
              <a:rPr lang="ja-JP" altLang="en-US" sz="2800"/>
              <a:t>　マオリ戦争　南島でのｺﾞｰﾙﾄﾞﾗｯｼｭ　</a:t>
            </a:r>
            <a:r>
              <a:rPr lang="ja-JP" altLang="en-US" sz="2800">
                <a:hlinkClick r:id="rId3" action="ppaction://hlinksldjump"/>
              </a:rPr>
              <a:t>蔵相ヴォ</a:t>
            </a:r>
            <a:r>
              <a:rPr lang="en-US" altLang="ja-JP" sz="2800">
                <a:hlinkClick r:id="rId3" action="ppaction://hlinksldjump"/>
              </a:rPr>
              <a:t>―</a:t>
            </a:r>
            <a:r>
              <a:rPr lang="ja-JP" altLang="en-US" sz="2800">
                <a:hlinkClick r:id="rId3" action="ppaction://hlinksldjump"/>
              </a:rPr>
              <a:t>ゲルの手腕</a:t>
            </a:r>
            <a:endParaRPr lang="ja-JP" altLang="en-US" sz="2800"/>
          </a:p>
          <a:p>
            <a:r>
              <a:rPr lang="en-US" altLang="ja-JP" sz="2800"/>
              <a:t>1880</a:t>
            </a:r>
            <a:r>
              <a:rPr lang="ja-JP" altLang="en-US" sz="2800"/>
              <a:t>年代以降</a:t>
            </a:r>
            <a:r>
              <a:rPr lang="en-US" altLang="ja-JP" sz="2800"/>
              <a:t>:</a:t>
            </a:r>
            <a:r>
              <a:rPr lang="ja-JP" altLang="en-US" sz="2800"/>
              <a:t>　工業化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455-5564-422D-98B0-0D91280FB118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/>
              <a:t>Abel Tasman:1603~59</a:t>
            </a:r>
            <a:br>
              <a:rPr lang="en-US" altLang="ja-JP" sz="3200"/>
            </a:br>
            <a:r>
              <a:rPr lang="en-US" altLang="ja-JP" sz="3200"/>
              <a:t> Captain Cook:1728~79</a:t>
            </a:r>
          </a:p>
        </p:txBody>
      </p:sp>
      <p:pic>
        <p:nvPicPr>
          <p:cNvPr id="96264" name="Picture 8" descr="475px-Captain_C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7850" y="1905000"/>
            <a:ext cx="32623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6266" name="Picture 10" descr="gv-tasm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565400"/>
            <a:ext cx="3246438" cy="2359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BF13-05A5-44DF-85B8-434108F2100B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772400" cy="762000"/>
          </a:xfrm>
        </p:spPr>
        <p:txBody>
          <a:bodyPr/>
          <a:lstStyle/>
          <a:p>
            <a:r>
              <a:rPr lang="ja-JP" altLang="en-US"/>
              <a:t>クックの発見後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捕鯨、アザラシの捕獲；良質の木材と亜麻</a:t>
            </a:r>
          </a:p>
          <a:p>
            <a:pPr>
              <a:lnSpc>
                <a:spcPct val="90000"/>
              </a:lnSpc>
            </a:pPr>
            <a:r>
              <a:rPr lang="en-US" altLang="ja-JP"/>
              <a:t>1830</a:t>
            </a:r>
            <a:r>
              <a:rPr lang="ja-JP" altLang="en-US"/>
              <a:t>年代以前：マオリ族の伝統が支配</a:t>
            </a:r>
          </a:p>
          <a:p>
            <a:pPr>
              <a:lnSpc>
                <a:spcPct val="90000"/>
              </a:lnSpc>
            </a:pPr>
            <a:r>
              <a:rPr lang="en-US" altLang="ja-JP"/>
              <a:t>1830</a:t>
            </a:r>
            <a:r>
              <a:rPr lang="ja-JP" altLang="en-US"/>
              <a:t>年代：急速に西欧化：布教活動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人口</a:t>
            </a:r>
            <a:r>
              <a:rPr lang="en-US" altLang="ja-JP"/>
              <a:t>20</a:t>
            </a:r>
            <a:r>
              <a:rPr lang="ja-JP" altLang="en-US"/>
              <a:t>万人→</a:t>
            </a:r>
            <a:r>
              <a:rPr lang="en-US" altLang="ja-JP"/>
              <a:t>8</a:t>
            </a:r>
            <a:r>
              <a:rPr lang="ja-JP" altLang="en-US"/>
              <a:t>万人へ：病気、銃を使っての部族間争い</a:t>
            </a:r>
          </a:p>
          <a:p>
            <a:pPr>
              <a:lnSpc>
                <a:spcPct val="90000"/>
              </a:lnSpc>
            </a:pPr>
            <a:r>
              <a:rPr lang="ja-JP" altLang="en-US"/>
              <a:t>組織的移民：ウェイクフィールド、Ｇ．グレイ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ワイタンギ条約</a:t>
            </a:r>
            <a:r>
              <a:rPr lang="ja-JP" altLang="en-US" sz="2800"/>
              <a:t>①主権を女王に譲渡②土地売却は女王に委ねる③英国民の権利と特権が与えられる</a:t>
            </a:r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3D23-A0EE-4DE0-AAD2-AF3E47283A90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初期植民地社会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1769</a:t>
            </a:r>
            <a:r>
              <a:rPr lang="ja-JP" altLang="en-US"/>
              <a:t>～</a:t>
            </a:r>
            <a:r>
              <a:rPr lang="en-US" altLang="ja-JP"/>
              <a:t>1840</a:t>
            </a:r>
            <a:r>
              <a:rPr lang="ja-JP" altLang="en-US"/>
              <a:t>：　マオリの住む島・部族</a:t>
            </a:r>
          </a:p>
          <a:p>
            <a:pPr lvl="1"/>
            <a:r>
              <a:rPr lang="ja-JP" altLang="en-US"/>
              <a:t>マオリ族の伝統が支配する社会</a:t>
            </a:r>
          </a:p>
          <a:p>
            <a:pPr lvl="1"/>
            <a:r>
              <a:rPr lang="ja-JP" altLang="en-US"/>
              <a:t>オーストラリアからの移住者</a:t>
            </a:r>
          </a:p>
          <a:p>
            <a:pPr lvl="1"/>
            <a:r>
              <a:rPr lang="ja-JP" altLang="en-US"/>
              <a:t>西欧的暴力社会･争いの出現</a:t>
            </a:r>
          </a:p>
          <a:p>
            <a:r>
              <a:rPr lang="en-US" altLang="ja-JP"/>
              <a:t>1830</a:t>
            </a:r>
            <a:r>
              <a:rPr lang="ja-JP" altLang="en-US"/>
              <a:t>年代の変化</a:t>
            </a:r>
          </a:p>
          <a:p>
            <a:pPr lvl="1"/>
            <a:r>
              <a:rPr lang="ja-JP" altLang="en-US"/>
              <a:t>急速な西欧化</a:t>
            </a:r>
            <a:r>
              <a:rPr lang="en-US" altLang="ja-JP"/>
              <a:t>/</a:t>
            </a:r>
            <a:r>
              <a:rPr lang="ja-JP" altLang="en-US"/>
              <a:t>キリスト教の普及</a:t>
            </a:r>
          </a:p>
          <a:p>
            <a:pPr lvl="1"/>
            <a:r>
              <a:rPr lang="ja-JP" altLang="en-US"/>
              <a:t>マオリ人口の急減：</a:t>
            </a:r>
            <a:r>
              <a:rPr lang="en-US" altLang="ja-JP"/>
              <a:t>20</a:t>
            </a:r>
            <a:r>
              <a:rPr lang="ja-JP" altLang="en-US"/>
              <a:t>万人→</a:t>
            </a:r>
            <a:r>
              <a:rPr lang="en-US" altLang="ja-JP"/>
              <a:t>8</a:t>
            </a:r>
            <a:r>
              <a:rPr lang="ja-JP" altLang="en-US"/>
              <a:t>万人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BD88-89F0-45EF-86F9-29E51827F04C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ワイタンギ条約</a:t>
            </a:r>
            <a:r>
              <a:rPr lang="en-US" altLang="ja-JP"/>
              <a:t>(1840)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ja-JP"/>
              <a:t>①</a:t>
            </a:r>
            <a:r>
              <a:rPr lang="ja-JP" altLang="en-US"/>
              <a:t>ＮＺの全主権はイギリス女王に譲渡される</a:t>
            </a:r>
          </a:p>
          <a:p>
            <a:pPr lvl="1">
              <a:buFontTx/>
              <a:buNone/>
            </a:pPr>
            <a:r>
              <a:rPr lang="ja-JP" altLang="en-US"/>
              <a:t>②イ女王は先住民の文化、森林、漁業場を含む土地における権利を保護する</a:t>
            </a:r>
          </a:p>
          <a:p>
            <a:pPr lvl="1">
              <a:buFontTx/>
              <a:buNone/>
            </a:pPr>
            <a:r>
              <a:rPr lang="ja-JP" altLang="en-US"/>
              <a:t>③マオリ系ＮＺ人、パケハ（イギリス人）市民と同じ全権利を与えられる。</a:t>
            </a:r>
          </a:p>
          <a:p>
            <a:pPr>
              <a:buFont typeface="Monotype Sorts" pitchFamily="2" charset="2"/>
              <a:buNone/>
            </a:pPr>
            <a:r>
              <a:rPr lang="ja-JP" altLang="en-US"/>
              <a:t>とくに②についての無視→マオリ戦争</a:t>
            </a:r>
          </a:p>
          <a:p>
            <a:pPr>
              <a:buFont typeface="Monotype Sorts" pitchFamily="2" charset="2"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B472-5CB6-4314-9D4B-6132AEAD5B85}" type="slidenum">
              <a:rPr lang="en-US" altLang="ja-JP"/>
              <a:pPr/>
              <a:t>15</a:t>
            </a:fld>
            <a:endParaRPr lang="en-US" altLang="ja-JP"/>
          </a:p>
        </p:txBody>
      </p:sp>
      <p:pic>
        <p:nvPicPr>
          <p:cNvPr id="93189" name="Picture 5" descr="waitangi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692150"/>
            <a:ext cx="2744787" cy="5138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1D4E-BBA5-40E0-BC47-9AB39E85172B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ニュージーランドの歴史</a:t>
            </a:r>
            <a:r>
              <a:rPr lang="en-US" altLang="ja-JP"/>
              <a:t>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600"/>
              <a:t>1890</a:t>
            </a:r>
            <a:r>
              <a:rPr lang="ja-JP" altLang="en-US" sz="2600"/>
              <a:t>～</a:t>
            </a:r>
            <a:r>
              <a:rPr lang="en-US" altLang="ja-JP" sz="2600"/>
              <a:t>1912</a:t>
            </a:r>
            <a:r>
              <a:rPr lang="ja-JP" altLang="en-US" sz="2600"/>
              <a:t>年　自由党の長期政権：セドン　　</a:t>
            </a:r>
            <a:r>
              <a:rPr lang="en-US" altLang="ja-JP" sz="2600" b="1">
                <a:solidFill>
                  <a:schemeClr val="hlink"/>
                </a:solidFill>
              </a:rPr>
              <a:t>〈</a:t>
            </a:r>
            <a:r>
              <a:rPr lang="ja-JP" altLang="en-US" sz="2600" b="1">
                <a:solidFill>
                  <a:schemeClr val="hlink"/>
                </a:solidFill>
              </a:rPr>
              <a:t>社会立法の実験室</a:t>
            </a:r>
            <a:r>
              <a:rPr lang="en-US" altLang="ja-JP" sz="2600" b="1">
                <a:solidFill>
                  <a:schemeClr val="hlink"/>
                </a:solidFill>
              </a:rPr>
              <a:t>〉</a:t>
            </a:r>
          </a:p>
          <a:p>
            <a:pPr>
              <a:lnSpc>
                <a:spcPct val="90000"/>
              </a:lnSpc>
            </a:pPr>
            <a:r>
              <a:rPr lang="en-US" altLang="ja-JP" sz="2600" b="1"/>
              <a:t>1907</a:t>
            </a:r>
            <a:r>
              <a:rPr lang="ja-JP" altLang="en-US" sz="2600" b="1"/>
              <a:t>年　</a:t>
            </a:r>
            <a:r>
              <a:rPr lang="ja-JP" altLang="en-US" sz="2600"/>
              <a:t>自治領</a:t>
            </a:r>
            <a:r>
              <a:rPr lang="ja-JP" altLang="en-US" sz="2600" b="1"/>
              <a:t>（</a:t>
            </a:r>
            <a:r>
              <a:rPr lang="en-US" altLang="ja-JP" sz="2600" b="1"/>
              <a:t>Dominion)</a:t>
            </a:r>
          </a:p>
          <a:p>
            <a:pPr>
              <a:lnSpc>
                <a:spcPct val="90000"/>
              </a:lnSpc>
            </a:pPr>
            <a:r>
              <a:rPr lang="en-US" altLang="ja-JP" sz="2600" b="1">
                <a:solidFill>
                  <a:schemeClr val="hlink"/>
                </a:solidFill>
              </a:rPr>
              <a:t>ANZAC</a:t>
            </a:r>
            <a:r>
              <a:rPr lang="ja-JP" altLang="en-US" sz="2600" b="1">
                <a:solidFill>
                  <a:schemeClr val="hlink"/>
                </a:solidFill>
              </a:rPr>
              <a:t>　</a:t>
            </a:r>
            <a:r>
              <a:rPr lang="ja-JP" altLang="en-US" sz="2600"/>
              <a:t>ガリポリの戦い（</a:t>
            </a:r>
            <a:r>
              <a:rPr lang="en-US" altLang="ja-JP" sz="2600"/>
              <a:t>1915/4/25</a:t>
            </a:r>
            <a:r>
              <a:rPr lang="ja-JP" altLang="en-US" sz="2600"/>
              <a:t>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/>
              <a:t>　→イギリスを支援、国際社会における</a:t>
            </a:r>
            <a:r>
              <a:rPr lang="en-US" altLang="ja-JP" sz="2600"/>
              <a:t>NZ</a:t>
            </a:r>
            <a:r>
              <a:rPr lang="ja-JP" altLang="en-US" sz="2600"/>
              <a:t>の地位向上</a:t>
            </a:r>
          </a:p>
          <a:p>
            <a:pPr>
              <a:lnSpc>
                <a:spcPct val="90000"/>
              </a:lnSpc>
            </a:pPr>
            <a:r>
              <a:rPr lang="ja-JP" altLang="en-US" sz="2600"/>
              <a:t>大恐慌の影響　</a:t>
            </a:r>
            <a:r>
              <a:rPr lang="en-US" altLang="ja-JP" sz="2600"/>
              <a:t>1935</a:t>
            </a:r>
            <a:r>
              <a:rPr lang="ja-JP" altLang="en-US" sz="2600"/>
              <a:t>年から労働党政権</a:t>
            </a:r>
          </a:p>
          <a:p>
            <a:pPr>
              <a:lnSpc>
                <a:spcPct val="90000"/>
              </a:lnSpc>
            </a:pPr>
            <a:r>
              <a:rPr lang="en-US" altLang="ja-JP" sz="2600"/>
              <a:t>1931 </a:t>
            </a:r>
            <a:r>
              <a:rPr lang="ja-JP" altLang="en-US" sz="2600"/>
              <a:t>年　ウェストミンスター憲章</a:t>
            </a:r>
          </a:p>
          <a:p>
            <a:pPr>
              <a:lnSpc>
                <a:spcPct val="90000"/>
              </a:lnSpc>
            </a:pPr>
            <a:r>
              <a:rPr lang="ja-JP" altLang="en-US" sz="2600"/>
              <a:t>第</a:t>
            </a:r>
            <a:r>
              <a:rPr lang="en-US" altLang="ja-JP" sz="2600"/>
              <a:t>2</a:t>
            </a:r>
            <a:r>
              <a:rPr lang="ja-JP" altLang="en-US" sz="2600"/>
              <a:t>次世界大戦から現代</a:t>
            </a:r>
          </a:p>
        </p:txBody>
      </p:sp>
    </p:spTree>
    <p:extLst>
      <p:ext uri="{BB962C8B-B14F-4D97-AF65-F5344CB8AC3E}">
        <p14:creationId xmlns:p14="http://schemas.microsoft.com/office/powerpoint/2010/main" val="29006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「ニュージーランド新聞史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(2)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新聞通信調査会報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444(1999.11)</a:t>
            </a:r>
            <a:b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「ニュージーランド新聞史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(1)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新聞通信調査会報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437(1999.4)</a:t>
            </a:r>
            <a:br>
              <a:rPr lang="en-US" altLang="ja-JP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0848-2D23-4CC1-926A-24F8A7351849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327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CF9C-71D0-4D2A-A0D6-1D32E2D79796}" type="slidenum">
              <a:rPr lang="en-US" altLang="ja-JP"/>
              <a:pPr/>
              <a:t>2</a:t>
            </a:fld>
            <a:endParaRPr lang="en-US" altLang="ja-JP"/>
          </a:p>
        </p:txBody>
      </p:sp>
      <p:pic>
        <p:nvPicPr>
          <p:cNvPr id="83973" name="Picture 5" descr="map_nz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16632"/>
            <a:ext cx="6192862" cy="59892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2017</a:t>
            </a:r>
            <a:r>
              <a:rPr kumimoji="1" lang="ja-JP" altLang="en-US" sz="4000" dirty="0" smtClean="0"/>
              <a:t>年国民党</a:t>
            </a:r>
            <a:r>
              <a:rPr kumimoji="1" lang="ja-JP" altLang="en-US" sz="4000" dirty="0" smtClean="0"/>
              <a:t>から労働党へ</a:t>
            </a:r>
            <a:endParaRPr kumimoji="1" lang="ja-JP" altLang="en-US" sz="4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258816" cy="639762"/>
          </a:xfrm>
        </p:spPr>
        <p:txBody>
          <a:bodyPr/>
          <a:lstStyle/>
          <a:p>
            <a:r>
              <a:rPr lang="ja-JP" altLang="ja-JP" dirty="0" smtClean="0"/>
              <a:t>Jacinda </a:t>
            </a:r>
            <a:r>
              <a:rPr lang="ja-JP" altLang="ja-JP" dirty="0"/>
              <a:t>Kate Laurell Ardern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Bill English</a:t>
            </a:r>
            <a:endParaRPr kumimoji="1" lang="ja-JP" altLang="en-US" dirty="0"/>
          </a:p>
        </p:txBody>
      </p:sp>
      <p:pic>
        <p:nvPicPr>
          <p:cNvPr id="13" name="コンテンツ プレースホルダー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48880"/>
            <a:ext cx="2314972" cy="3055763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A25A-67C7-40DC-97AB-536119359DF9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8" name="左矢印 7"/>
          <p:cNvSpPr/>
          <p:nvPr/>
        </p:nvSpPr>
        <p:spPr>
          <a:xfrm>
            <a:off x="4120682" y="3933056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コンテンツ プレースホルダー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48219"/>
            <a:ext cx="2543150" cy="3369674"/>
          </a:xfrm>
        </p:spPr>
      </p:pic>
    </p:spTree>
    <p:extLst>
      <p:ext uri="{BB962C8B-B14F-4D97-AF65-F5344CB8AC3E}">
        <p14:creationId xmlns:p14="http://schemas.microsoft.com/office/powerpoint/2010/main" val="23931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F08A-A898-4870-A5F3-6D3B16119B6F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/>
              <a:t>イメージ「ニュージーランド」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3581400" cy="4114800"/>
          </a:xfrm>
        </p:spPr>
        <p:txBody>
          <a:bodyPr/>
          <a:lstStyle/>
          <a:p>
            <a:r>
              <a:rPr lang="ja-JP" altLang="en-US" sz="2400"/>
              <a:t>牧歌的な国　農業の国</a:t>
            </a:r>
          </a:p>
          <a:p>
            <a:r>
              <a:rPr lang="ja-JP" altLang="en-US" sz="2400"/>
              <a:t>南半球にある日本とよく似た島</a:t>
            </a:r>
          </a:p>
          <a:p>
            <a:r>
              <a:rPr lang="ja-JP" altLang="en-US" sz="2400"/>
              <a:t>羊　牛乳とラグビー</a:t>
            </a:r>
          </a:p>
          <a:p>
            <a:r>
              <a:rPr lang="ja-JP" altLang="en-US" sz="2400"/>
              <a:t>ｵｰｽﾄﾗﾘｱに近い国　弟</a:t>
            </a:r>
          </a:p>
          <a:p>
            <a:r>
              <a:rPr lang="ja-JP" altLang="en-US" sz="2400"/>
              <a:t>オーストラリアより田舎</a:t>
            </a:r>
          </a:p>
          <a:p>
            <a:r>
              <a:rPr lang="ja-JP" altLang="en-US" sz="2400"/>
              <a:t>ラグビーが強い　　</a:t>
            </a:r>
          </a:p>
          <a:p>
            <a:r>
              <a:rPr lang="ja-JP" altLang="en-US" sz="2400"/>
              <a:t>マオリ族</a:t>
            </a:r>
          </a:p>
          <a:p>
            <a:r>
              <a:rPr lang="ja-JP" altLang="en-US" sz="2400"/>
              <a:t>物価が安い</a:t>
            </a:r>
          </a:p>
        </p:txBody>
      </p:sp>
      <p:sp>
        <p:nvSpPr>
          <p:cNvPr id="6042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05000"/>
            <a:ext cx="365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スノボーのメッカ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リゾート地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キウイフルーツ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時間がゆっくりとすぎていく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行政改革に成功した国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オーストラリアと一緒で日本との交流を大事にしてくれる国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福祉が充実している国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EDF3-4CD2-4C3C-B1C7-3AA73851A3D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448550" cy="936625"/>
          </a:xfrm>
        </p:spPr>
        <p:txBody>
          <a:bodyPr/>
          <a:lstStyle/>
          <a:p>
            <a:r>
              <a:rPr lang="ja-JP" altLang="en-US" b="1"/>
              <a:t>イメージ「ニュージーランド」</a:t>
            </a:r>
            <a:r>
              <a:rPr lang="en-US" altLang="ja-JP" sz="3200" b="1"/>
              <a:t>(1)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8775"/>
            <a:ext cx="7772400" cy="4391025"/>
          </a:xfrm>
        </p:spPr>
        <p:txBody>
          <a:bodyPr/>
          <a:lstStyle/>
          <a:p>
            <a:r>
              <a:rPr lang="ja-JP" altLang="en-US" sz="2800"/>
              <a:t>牧歌的な国　南半球にある日本とよく似た島　羊　牛乳とラグビー、キウィ</a:t>
            </a:r>
          </a:p>
          <a:p>
            <a:r>
              <a:rPr lang="ja-JP" altLang="en-US" sz="2800"/>
              <a:t>ｵｰｽﾄﾗﾘｱに近い国　弟　オーストラリアより田舎、ｳｨﾝﾀｰｽﾎﾟｰﾂ、映画のロケ地</a:t>
            </a:r>
          </a:p>
          <a:p>
            <a:r>
              <a:rPr lang="ja-JP" altLang="en-US" sz="2800"/>
              <a:t>行政改革に成功した国：郵政事業が民営化、</a:t>
            </a:r>
          </a:p>
          <a:p>
            <a:r>
              <a:rPr lang="ja-JP" altLang="en-US" sz="2800"/>
              <a:t>ラグビーが強い（ｵｰﾙﾌﾞﾗｯｸｽ）</a:t>
            </a:r>
          </a:p>
          <a:p>
            <a:r>
              <a:rPr lang="ja-JP" altLang="en-US" sz="2800"/>
              <a:t>マオリ族、</a:t>
            </a:r>
            <a:r>
              <a:rPr lang="en-US" altLang="ja-JP" sz="2800"/>
              <a:t>Road of the Ring(</a:t>
            </a:r>
            <a:r>
              <a:rPr lang="ja-JP" altLang="en-US" sz="2800"/>
              <a:t>ケルト文化）</a:t>
            </a:r>
          </a:p>
          <a:p>
            <a:r>
              <a:rPr lang="ja-JP" altLang="en-US" sz="2800"/>
              <a:t>フレンドリー、</a:t>
            </a:r>
            <a:r>
              <a:rPr lang="en-US" altLang="ja-JP" sz="2800"/>
              <a:t>Asian 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082-7923-46BA-9938-74ED1AB5CF8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781800" cy="685800"/>
          </a:xfrm>
        </p:spPr>
        <p:txBody>
          <a:bodyPr/>
          <a:lstStyle/>
          <a:p>
            <a:r>
              <a:rPr lang="ja-JP" altLang="en-US"/>
              <a:t>国　勢</a:t>
            </a:r>
            <a:r>
              <a:rPr lang="en-US" altLang="ja-JP"/>
              <a:t>-1</a:t>
            </a:r>
            <a:endParaRPr lang="en-US" altLang="ja-JP" sz="24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3"/>
            <a:ext cx="7377112" cy="48230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面積　日本の４分の３　</a:t>
            </a:r>
            <a:r>
              <a:rPr lang="en-US" altLang="ja-JP" dirty="0" smtClean="0"/>
              <a:t>26</a:t>
            </a:r>
            <a:r>
              <a:rPr lang="ja-JP" altLang="en-US" dirty="0" smtClean="0"/>
              <a:t>万</a:t>
            </a:r>
            <a:r>
              <a:rPr lang="en-US" altLang="ja-JP" dirty="0" smtClean="0"/>
              <a:t>8,000 </a:t>
            </a:r>
            <a:r>
              <a:rPr lang="en-US" altLang="ja-JP" dirty="0"/>
              <a:t>km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人口　</a:t>
            </a:r>
            <a:r>
              <a:rPr lang="en-US" altLang="ja-JP" dirty="0" smtClean="0"/>
              <a:t>442</a:t>
            </a:r>
            <a:r>
              <a:rPr lang="ja-JP" altLang="en-US" dirty="0"/>
              <a:t>万人</a:t>
            </a:r>
            <a:r>
              <a:rPr lang="en-US" altLang="ja-JP" dirty="0"/>
              <a:t>(</a:t>
            </a:r>
            <a:r>
              <a:rPr lang="en-US" altLang="ja-JP" dirty="0" smtClean="0"/>
              <a:t>2011;+5.5%=2006) </a:t>
            </a:r>
            <a:endParaRPr lang="en-US" altLang="ja-JP" dirty="0"/>
          </a:p>
          <a:p>
            <a:pPr>
              <a:lnSpc>
                <a:spcPct val="90000"/>
              </a:lnSpc>
            </a:pPr>
            <a:r>
              <a:rPr lang="en-US" altLang="ja-JP" dirty="0" smtClean="0"/>
              <a:t>77</a:t>
            </a:r>
            <a:r>
              <a:rPr lang="ja-JP" altLang="en-US" dirty="0" smtClean="0"/>
              <a:t>％</a:t>
            </a:r>
            <a:r>
              <a:rPr lang="ja-JP" altLang="en-US" dirty="0"/>
              <a:t>がヨーロッパ系</a:t>
            </a:r>
            <a:r>
              <a:rPr lang="en-US" altLang="ja-JP" dirty="0"/>
              <a:t>;</a:t>
            </a:r>
            <a:r>
              <a:rPr lang="ja-JP" altLang="en-US" sz="2800" dirty="0"/>
              <a:t>マオリ</a:t>
            </a:r>
            <a:r>
              <a:rPr lang="en-US" altLang="ja-JP" sz="2800" dirty="0"/>
              <a:t>(Maori</a:t>
            </a:r>
            <a:r>
              <a:rPr lang="en-US" altLang="ja-JP" sz="2800" dirty="0" smtClean="0"/>
              <a:t>)=15</a:t>
            </a:r>
            <a:r>
              <a:rPr lang="ja-JP" altLang="en-US" sz="2800" dirty="0" smtClean="0"/>
              <a:t>％強</a:t>
            </a:r>
            <a:r>
              <a:rPr lang="en-US" altLang="ja-JP" sz="2800" dirty="0" smtClean="0"/>
              <a:t>;</a:t>
            </a:r>
            <a:r>
              <a:rPr lang="ja-JP" altLang="en-US" sz="2800" dirty="0" smtClean="0"/>
              <a:t>アジア系</a:t>
            </a:r>
            <a:r>
              <a:rPr lang="en-US" altLang="ja-JP" sz="2800" dirty="0" smtClean="0"/>
              <a:t>10%(40</a:t>
            </a:r>
            <a:r>
              <a:rPr lang="ja-JP" altLang="en-US" sz="2800" dirty="0" smtClean="0"/>
              <a:t>万人</a:t>
            </a:r>
            <a:r>
              <a:rPr lang="en-US" altLang="ja-JP" sz="2800" dirty="0" smtClean="0"/>
              <a:t>);</a:t>
            </a:r>
            <a:r>
              <a:rPr lang="ja-JP" altLang="en-US" sz="2800" dirty="0" smtClean="0"/>
              <a:t>島嶼系</a:t>
            </a:r>
            <a:r>
              <a:rPr lang="en-US" altLang="ja-JP" sz="2800" dirty="0" smtClean="0"/>
              <a:t>7.2%(30</a:t>
            </a:r>
            <a:r>
              <a:rPr lang="ja-JP" altLang="en-US" sz="2800" dirty="0" smtClean="0"/>
              <a:t>万）</a:t>
            </a:r>
            <a:r>
              <a:rPr lang="en-US" altLang="ja-JP" sz="2800" dirty="0" smtClean="0"/>
              <a:t>=2006</a:t>
            </a:r>
            <a:r>
              <a:rPr lang="ja-JP" altLang="en-US" dirty="0"/>
              <a:t>　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人口密度</a:t>
            </a:r>
            <a:r>
              <a:rPr lang="en-US" altLang="ja-JP" dirty="0"/>
              <a:t>14</a:t>
            </a:r>
            <a:r>
              <a:rPr lang="ja-JP" altLang="en-US" dirty="0"/>
              <a:t>人</a:t>
            </a:r>
            <a:r>
              <a:rPr lang="en-US" altLang="ja-JP" dirty="0"/>
              <a:t>/km</a:t>
            </a:r>
            <a:r>
              <a:rPr lang="en-US" altLang="ja-JP" baseline="30000" dirty="0"/>
              <a:t>2</a:t>
            </a:r>
            <a:r>
              <a:rPr lang="en-US" altLang="ja-JP" dirty="0"/>
              <a:t>;</a:t>
            </a:r>
            <a:r>
              <a:rPr lang="ja-JP" altLang="en-US" dirty="0"/>
              <a:t>日本の</a:t>
            </a:r>
            <a:r>
              <a:rPr lang="en-US" altLang="ja-JP" dirty="0"/>
              <a:t>100</a:t>
            </a:r>
            <a:r>
              <a:rPr lang="ja-JP" altLang="en-US" dirty="0"/>
              <a:t>分の４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３大都市への偏住：都市人口</a:t>
            </a:r>
            <a:r>
              <a:rPr lang="en-US" altLang="ja-JP" dirty="0"/>
              <a:t>84</a:t>
            </a:r>
            <a:r>
              <a:rPr lang="ja-JP" altLang="en-US" dirty="0"/>
              <a:t>％　農村人口</a:t>
            </a:r>
            <a:r>
              <a:rPr lang="en-US" altLang="ja-JP" dirty="0"/>
              <a:t>16</a:t>
            </a:r>
            <a:r>
              <a:rPr lang="ja-JP" altLang="en-US" dirty="0"/>
              <a:t>％</a:t>
            </a:r>
          </a:p>
          <a:p>
            <a:pPr>
              <a:lnSpc>
                <a:spcPct val="90000"/>
              </a:lnSpc>
            </a:pPr>
            <a:r>
              <a:rPr lang="en-US" altLang="ja-JP" dirty="0" smtClean="0"/>
              <a:t>Auckland(148.6</a:t>
            </a:r>
            <a:r>
              <a:rPr lang="ja-JP" altLang="en-US" dirty="0" smtClean="0"/>
              <a:t>万</a:t>
            </a:r>
            <a:r>
              <a:rPr lang="en-US" altLang="ja-JP" dirty="0"/>
              <a:t>),</a:t>
            </a:r>
            <a:r>
              <a:rPr lang="en-US" altLang="ja-JP" dirty="0" smtClean="0"/>
              <a:t>Wellington(48.7</a:t>
            </a:r>
            <a:r>
              <a:rPr lang="ja-JP" altLang="en-US" dirty="0" smtClean="0"/>
              <a:t>万</a:t>
            </a:r>
            <a:r>
              <a:rPr lang="en-US" altLang="ja-JP" dirty="0"/>
              <a:t>), </a:t>
            </a:r>
            <a:r>
              <a:rPr lang="en-US" altLang="ja-JP" dirty="0" smtClean="0"/>
              <a:t>Christchurch(36.7</a:t>
            </a:r>
            <a:r>
              <a:rPr lang="ja-JP" altLang="en-US" dirty="0" smtClean="0"/>
              <a:t>万</a:t>
            </a:r>
            <a:r>
              <a:rPr lang="en-US" altLang="ja-JP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B5EE-6AD8-4AAC-BE8E-AEBEFA3E40A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　勢</a:t>
            </a:r>
            <a:r>
              <a:rPr lang="en-US" altLang="ja-JP" dirty="0"/>
              <a:t>-2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/>
              <a:t>通貨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NZ</a:t>
            </a:r>
            <a:r>
              <a:rPr lang="en-US" altLang="ja-JP" sz="2800" dirty="0"/>
              <a:t>$=67⇒68</a:t>
            </a:r>
            <a:r>
              <a:rPr lang="ja-JP" altLang="en-US" sz="2800" dirty="0"/>
              <a:t>円⇒</a:t>
            </a:r>
            <a:r>
              <a:rPr lang="en-US" altLang="ja-JP" sz="2800" dirty="0"/>
              <a:t>75</a:t>
            </a:r>
            <a:r>
              <a:rPr lang="ja-JP" altLang="en-US" sz="2800" dirty="0"/>
              <a:t>円→</a:t>
            </a:r>
            <a:r>
              <a:rPr lang="en-US" altLang="ja-JP" sz="2800" dirty="0"/>
              <a:t>71</a:t>
            </a:r>
            <a:r>
              <a:rPr lang="ja-JP" altLang="en-US" sz="2800" dirty="0"/>
              <a:t>円→ </a:t>
            </a:r>
            <a:r>
              <a:rPr lang="en-US" altLang="ja-JP" sz="2800" dirty="0"/>
              <a:t>92.3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82.55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66.25</a:t>
            </a:r>
            <a:r>
              <a:rPr lang="ja-JP" altLang="en-US" sz="2800" dirty="0" smtClean="0"/>
              <a:t>円⇒</a:t>
            </a:r>
            <a:r>
              <a:rPr lang="en-US" altLang="ja-JP" sz="2800" dirty="0" smtClean="0"/>
              <a:t>83.30</a:t>
            </a:r>
            <a:r>
              <a:rPr lang="ja-JP" altLang="en-US" sz="2800" dirty="0" smtClean="0"/>
              <a:t>円</a:t>
            </a:r>
            <a:r>
              <a:rPr lang="ja-JP" altLang="en-US" sz="2800" dirty="0" smtClean="0"/>
              <a:t>⇒</a:t>
            </a:r>
            <a:r>
              <a:rPr lang="en-US" altLang="ja-JP" sz="2800" dirty="0" smtClean="0">
                <a:solidFill>
                  <a:schemeClr val="accent6"/>
                </a:solidFill>
              </a:rPr>
              <a:t>77.60</a:t>
            </a:r>
            <a:r>
              <a:rPr lang="ja-JP" altLang="en-US" sz="2800" dirty="0" smtClean="0">
                <a:solidFill>
                  <a:schemeClr val="accent6"/>
                </a:solidFill>
              </a:rPr>
              <a:t>円</a:t>
            </a:r>
            <a:endParaRPr lang="en-US" altLang="ja-JP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AUS</a:t>
            </a:r>
            <a:r>
              <a:rPr lang="en-US" altLang="ja-JP" sz="2800" dirty="0"/>
              <a:t>$=75⇒78</a:t>
            </a:r>
            <a:r>
              <a:rPr lang="ja-JP" altLang="en-US" sz="2800" dirty="0"/>
              <a:t>円⇒</a:t>
            </a:r>
            <a:r>
              <a:rPr lang="en-US" altLang="ja-JP" sz="2800" dirty="0"/>
              <a:t>81</a:t>
            </a:r>
            <a:r>
              <a:rPr lang="ja-JP" altLang="en-US" sz="2800" dirty="0"/>
              <a:t>円→</a:t>
            </a:r>
            <a:r>
              <a:rPr lang="en-US" altLang="ja-JP" sz="2800" dirty="0"/>
              <a:t>84</a:t>
            </a:r>
            <a:r>
              <a:rPr lang="ja-JP" altLang="en-US" sz="2800" dirty="0"/>
              <a:t>円→</a:t>
            </a:r>
            <a:r>
              <a:rPr lang="en-US" altLang="ja-JP" sz="2800" dirty="0"/>
              <a:t>102.8</a:t>
            </a:r>
            <a:r>
              <a:rPr lang="ja-JP" altLang="en-US" sz="2800" dirty="0" smtClean="0"/>
              <a:t>円→</a:t>
            </a:r>
            <a:r>
              <a:rPr lang="en-US" altLang="ja-JP" sz="2800" dirty="0" smtClean="0"/>
              <a:t>100.82</a:t>
            </a:r>
            <a:r>
              <a:rPr lang="ja-JP" altLang="en-US" sz="2800" dirty="0" smtClean="0"/>
              <a:t>円</a:t>
            </a:r>
            <a:r>
              <a:rPr lang="ja-JP" altLang="en-US" sz="2800" dirty="0"/>
              <a:t>→</a:t>
            </a:r>
            <a:r>
              <a:rPr lang="en-US" altLang="ja-JP" sz="2800" dirty="0" smtClean="0"/>
              <a:t>84.15</a:t>
            </a:r>
            <a:r>
              <a:rPr lang="ja-JP" altLang="en-US" sz="2800" dirty="0" smtClean="0"/>
              <a:t>円⇒</a:t>
            </a:r>
            <a:r>
              <a:rPr lang="en-US" altLang="ja-JP" sz="2800" dirty="0" smtClean="0"/>
              <a:t>93.75</a:t>
            </a:r>
            <a:r>
              <a:rPr lang="ja-JP" altLang="en-US" sz="2800" dirty="0" smtClean="0"/>
              <a:t>円</a:t>
            </a:r>
            <a:r>
              <a:rPr lang="ja-JP" altLang="en-US" sz="2800" dirty="0" smtClean="0"/>
              <a:t>⇒</a:t>
            </a:r>
            <a:r>
              <a:rPr lang="en-US" altLang="ja-JP" sz="2800" dirty="0" smtClean="0">
                <a:solidFill>
                  <a:schemeClr val="accent6"/>
                </a:solidFill>
              </a:rPr>
              <a:t>85.80</a:t>
            </a:r>
            <a:r>
              <a:rPr lang="ja-JP" altLang="en-US" sz="2800" dirty="0" smtClean="0">
                <a:solidFill>
                  <a:schemeClr val="accent6"/>
                </a:solidFill>
              </a:rPr>
              <a:t>円</a:t>
            </a:r>
            <a:endParaRPr lang="en-US" altLang="ja-JP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accent2"/>
                </a:solidFill>
                <a:hlinkClick r:id="rId2"/>
              </a:rPr>
              <a:t>為替レート</a:t>
            </a:r>
            <a:endParaRPr lang="ja-JP" altLang="en-US" sz="2800" dirty="0">
              <a:solidFill>
                <a:schemeClr val="accent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ja-JP" altLang="en-US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03/5/16,04/5/2,05/6/2,06/06/01,07/06/14,08/05/31,12/11/08,</a:t>
            </a:r>
          </a:p>
          <a:p>
            <a:pPr>
              <a:buFont typeface="Monotype Sorts" pitchFamily="2" charset="2"/>
              <a:buNone/>
            </a:pPr>
            <a:r>
              <a:rPr lang="en-US" altLang="ja-JP" sz="2000" dirty="0" smtClean="0"/>
              <a:t>13/11/14,17/11/24)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BB9F-EDD0-48C4-B3D4-9E395B6A08AA}" type="slidenum">
              <a:rPr lang="en-US" altLang="ja-JP"/>
              <a:pPr/>
              <a:t>8</a:t>
            </a:fld>
            <a:endParaRPr lang="en-US" altLang="ja-JP"/>
          </a:p>
        </p:txBody>
      </p:sp>
      <p:pic>
        <p:nvPicPr>
          <p:cNvPr id="88069" name="Picture 5" descr="AOTEAROA-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0"/>
            <a:ext cx="4481512" cy="6035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外国ジャーナリズム</a:t>
            </a:r>
            <a:r>
              <a:rPr lang="en-US" altLang="ja-JP" smtClean="0"/>
              <a:t>Ia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8764-DDB6-4EBF-8C7F-C3DE9B7617C4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発見から命名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4784"/>
            <a:ext cx="7772400" cy="453501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ポリネシア人</a:t>
            </a:r>
            <a:r>
              <a:rPr lang="ja-JP" altLang="en-US" sz="2600" dirty="0"/>
              <a:t>開拓者は、</a:t>
            </a:r>
            <a:r>
              <a:rPr lang="en-US" altLang="ja-JP" sz="2600" dirty="0"/>
              <a:t>9</a:t>
            </a:r>
            <a:r>
              <a:rPr lang="ja-JP" altLang="en-US" sz="2600" dirty="0"/>
              <a:t>世紀頃に島々にやってきて、固有のマオリ文化を確立したと考えられている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ヨーロッパ人</a:t>
            </a:r>
            <a:r>
              <a:rPr lang="ja-JP" altLang="en-US" sz="2600" dirty="0"/>
              <a:t>として初めてこれらの島を発見したのは、オランダ人のアベル・タスマンで、</a:t>
            </a:r>
            <a:r>
              <a:rPr lang="en-US" altLang="ja-JP" sz="2600" dirty="0"/>
              <a:t>1642</a:t>
            </a:r>
            <a:r>
              <a:rPr lang="ja-JP" altLang="en-US" sz="2600" dirty="0"/>
              <a:t>年に、南島と北島の西海岸に上陸した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彼</a:t>
            </a:r>
            <a:r>
              <a:rPr lang="ja-JP" altLang="en-US" sz="2600" dirty="0"/>
              <a:t>は、最初、これらが陸続きと考えて、</a:t>
            </a:r>
            <a:r>
              <a:rPr lang="en-US" altLang="ja-JP" sz="2600" i="1" dirty="0" err="1"/>
              <a:t>Staaten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Landt</a:t>
            </a:r>
            <a:r>
              <a:rPr lang="en-US" altLang="ja-JP" sz="2600" dirty="0"/>
              <a:t> </a:t>
            </a:r>
            <a:r>
              <a:rPr lang="ja-JP" altLang="en-US" sz="2600" dirty="0"/>
              <a:t>と命名した。しかし、探検の根拠地であるバタビアに戻った後、彼の故郷ゼーランド </a:t>
            </a:r>
            <a:r>
              <a:rPr lang="en-US" altLang="ja-JP" sz="2600" dirty="0"/>
              <a:t>(Zeeland) </a:t>
            </a:r>
            <a:r>
              <a:rPr lang="ja-JP" altLang="en-US" sz="2600" dirty="0"/>
              <a:t>の名をとって </a:t>
            </a:r>
            <a:r>
              <a:rPr lang="en-US" altLang="ja-JP" sz="2600" i="1" dirty="0" err="1"/>
              <a:t>Nieuw</a:t>
            </a:r>
            <a:r>
              <a:rPr lang="en-US" altLang="ja-JP" sz="2600" i="1" dirty="0"/>
              <a:t> Zeeland</a:t>
            </a:r>
            <a:r>
              <a:rPr lang="en-US" altLang="ja-JP" sz="2600" dirty="0"/>
              <a:t> </a:t>
            </a:r>
            <a:r>
              <a:rPr lang="ja-JP" altLang="en-US" sz="2600" dirty="0"/>
              <a:t>と改めた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lnSpc>
                <a:spcPct val="80000"/>
              </a:lnSpc>
            </a:pPr>
            <a:r>
              <a:rPr lang="ja-JP" altLang="en-US" sz="2600" dirty="0" smtClean="0"/>
              <a:t>これ</a:t>
            </a:r>
            <a:r>
              <a:rPr lang="ja-JP" altLang="en-US" sz="2600" dirty="0"/>
              <a:t>が後に、英語化され、</a:t>
            </a:r>
            <a:r>
              <a:rPr lang="en-US" altLang="ja-JP" sz="2600" i="1" dirty="0"/>
              <a:t>New Zealand</a:t>
            </a:r>
            <a:r>
              <a:rPr lang="en-US" altLang="ja-JP" sz="2600" dirty="0"/>
              <a:t> </a:t>
            </a:r>
            <a:r>
              <a:rPr lang="ja-JP" altLang="en-US" sz="2600" dirty="0"/>
              <a:t>となる。 </a:t>
            </a:r>
          </a:p>
        </p:txBody>
      </p:sp>
    </p:spTree>
    <p:extLst>
      <p:ext uri="{BB962C8B-B14F-4D97-AF65-F5344CB8AC3E}">
        <p14:creationId xmlns:p14="http://schemas.microsoft.com/office/powerpoint/2010/main" val="36281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80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0AA"/>
      </a:accent5>
      <a:accent6>
        <a:srgbClr val="B98A00"/>
      </a:accent6>
      <a:hlink>
        <a:srgbClr val="FF0000"/>
      </a:hlink>
      <a:folHlink>
        <a:srgbClr val="663300"/>
      </a:folHlink>
    </a:clrScheme>
    <a:fontScheme name="Bamboo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80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Office\Template\ﾌﾟﾚｾﾞﾝﾃｰｼｮﾝ ﾃﾞｻﾞｲﾝ\BAMBOO.POT</Template>
  <TotalTime>1240</TotalTime>
  <Words>448</Words>
  <Application>Microsoft Office PowerPoint</Application>
  <PresentationFormat>画面に合わせる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Bamboo</vt:lpstr>
      <vt:lpstr>外国ジャーナリズムⅠa  </vt:lpstr>
      <vt:lpstr>PowerPoint プレゼンテーション</vt:lpstr>
      <vt:lpstr>2017年国民党から労働党へ</vt:lpstr>
      <vt:lpstr>イメージ「ニュージーランド」</vt:lpstr>
      <vt:lpstr>イメージ「ニュージーランド」(1)</vt:lpstr>
      <vt:lpstr>国　勢-1</vt:lpstr>
      <vt:lpstr>国　勢-2</vt:lpstr>
      <vt:lpstr>PowerPoint プレゼンテーション</vt:lpstr>
      <vt:lpstr>発見から命名</vt:lpstr>
      <vt:lpstr>ニュージーランドの歴史(1)</vt:lpstr>
      <vt:lpstr>Abel Tasman:1603~59  Captain Cook:1728~79</vt:lpstr>
      <vt:lpstr>クックの発見後</vt:lpstr>
      <vt:lpstr>初期植民地社会</vt:lpstr>
      <vt:lpstr>ワイタンギ条約(1840)</vt:lpstr>
      <vt:lpstr>PowerPoint プレゼンテーション</vt:lpstr>
      <vt:lpstr>ニュージーランドの歴史(2)</vt:lpstr>
      <vt:lpstr>PowerPoint プレゼンテーション</vt:lpstr>
    </vt:vector>
  </TitlesOfParts>
  <Company>上智大学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オセアニア研究第２回</dc:title>
  <dc:creator>鈴木雄雅</dc:creator>
  <cp:lastModifiedBy>s-yuga  TOSHIBA-1</cp:lastModifiedBy>
  <cp:revision>85</cp:revision>
  <cp:lastPrinted>2013-11-14T16:04:37Z</cp:lastPrinted>
  <dcterms:created xsi:type="dcterms:W3CDTF">1999-04-15T14:40:35Z</dcterms:created>
  <dcterms:modified xsi:type="dcterms:W3CDTF">2017-11-23T13:46:52Z</dcterms:modified>
</cp:coreProperties>
</file>