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9"/>
  </p:notesMasterIdLst>
  <p:handoutMasterIdLst>
    <p:handoutMasterId r:id="rId20"/>
  </p:handoutMasterIdLst>
  <p:sldIdLst>
    <p:sldId id="318" r:id="rId2"/>
    <p:sldId id="261" r:id="rId3"/>
    <p:sldId id="315" r:id="rId4"/>
    <p:sldId id="316" r:id="rId5"/>
    <p:sldId id="263" r:id="rId6"/>
    <p:sldId id="341" r:id="rId7"/>
    <p:sldId id="317" r:id="rId8"/>
    <p:sldId id="262" r:id="rId9"/>
    <p:sldId id="347" r:id="rId10"/>
    <p:sldId id="337" r:id="rId11"/>
    <p:sldId id="339" r:id="rId12"/>
    <p:sldId id="340" r:id="rId13"/>
    <p:sldId id="346" r:id="rId14"/>
    <p:sldId id="345" r:id="rId15"/>
    <p:sldId id="268" r:id="rId16"/>
    <p:sldId id="302" r:id="rId17"/>
    <p:sldId id="348" r:id="rId18"/>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4"/>
    <a:srgbClr val="000000"/>
    <a:srgbClr val="2B2BF7"/>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1" autoAdjust="0"/>
    <p:restoredTop sz="94767" autoAdjust="0"/>
  </p:normalViewPr>
  <p:slideViewPr>
    <p:cSldViewPr>
      <p:cViewPr varScale="1">
        <p:scale>
          <a:sx n="48" d="100"/>
          <a:sy n="48" d="100"/>
        </p:scale>
        <p:origin x="-1332" y="-96"/>
      </p:cViewPr>
      <p:guideLst>
        <p:guide orient="horz" pos="2160"/>
        <p:guide pos="2880"/>
      </p:guideLst>
    </p:cSldViewPr>
  </p:slideViewPr>
  <p:outlineViewPr>
    <p:cViewPr>
      <p:scale>
        <a:sx n="33" d="100"/>
        <a:sy n="33" d="100"/>
      </p:scale>
      <p:origin x="0" y="280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119811" name="Rectangle 3"/>
          <p:cNvSpPr>
            <a:spLocks noGrp="1" noChangeArrowheads="1"/>
          </p:cNvSpPr>
          <p:nvPr>
            <p:ph type="dt" sz="quarter" idx="1"/>
          </p:nvPr>
        </p:nvSpPr>
        <p:spPr bwMode="auto">
          <a:xfrm>
            <a:off x="3900488" y="0"/>
            <a:ext cx="2986087" cy="501650"/>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endParaRPr lang="en-US" altLang="ja-JP"/>
          </a:p>
        </p:txBody>
      </p:sp>
      <p:sp>
        <p:nvSpPr>
          <p:cNvPr id="119812" name="Rectangle 4"/>
          <p:cNvSpPr>
            <a:spLocks noGrp="1" noChangeArrowheads="1"/>
          </p:cNvSpPr>
          <p:nvPr>
            <p:ph type="ftr" sz="quarter" idx="2"/>
          </p:nvPr>
        </p:nvSpPr>
        <p:spPr bwMode="auto">
          <a:xfrm>
            <a:off x="0" y="9517063"/>
            <a:ext cx="2986088" cy="501650"/>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119813" name="Rectangle 5"/>
          <p:cNvSpPr>
            <a:spLocks noGrp="1" noChangeArrowheads="1"/>
          </p:cNvSpPr>
          <p:nvPr>
            <p:ph type="sldNum" sz="quarter" idx="3"/>
          </p:nvPr>
        </p:nvSpPr>
        <p:spPr bwMode="auto">
          <a:xfrm>
            <a:off x="3900488" y="9517063"/>
            <a:ext cx="2986087" cy="501650"/>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fld id="{9D216CB3-09F7-4FB8-878E-07E35CEDACB8}" type="slidenum">
              <a:rPr lang="en-US" altLang="ja-JP"/>
              <a:pPr>
                <a:defRPr/>
              </a:pPr>
              <a:t>‹#›</a:t>
            </a:fld>
            <a:endParaRPr lang="en-US" altLang="ja-JP"/>
          </a:p>
        </p:txBody>
      </p:sp>
    </p:spTree>
    <p:extLst>
      <p:ext uri="{BB962C8B-B14F-4D97-AF65-F5344CB8AC3E}">
        <p14:creationId xmlns:p14="http://schemas.microsoft.com/office/powerpoint/2010/main" val="782153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14339" name="Rectangle 3"/>
          <p:cNvSpPr>
            <a:spLocks noGrp="1" noChangeArrowheads="1"/>
          </p:cNvSpPr>
          <p:nvPr>
            <p:ph type="dt" idx="1"/>
          </p:nvPr>
        </p:nvSpPr>
        <p:spPr bwMode="auto">
          <a:xfrm>
            <a:off x="3902075" y="0"/>
            <a:ext cx="2986088" cy="501650"/>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endParaRPr lang="en-US" altLang="ja-JP"/>
          </a:p>
        </p:txBody>
      </p:sp>
      <p:sp>
        <p:nvSpPr>
          <p:cNvPr id="38916"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9163" y="4760913"/>
            <a:ext cx="5049837" cy="4508500"/>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342" name="Rectangle 6"/>
          <p:cNvSpPr>
            <a:spLocks noGrp="1" noChangeArrowheads="1"/>
          </p:cNvSpPr>
          <p:nvPr>
            <p:ph type="ftr" sz="quarter" idx="4"/>
          </p:nvPr>
        </p:nvSpPr>
        <p:spPr bwMode="auto">
          <a:xfrm>
            <a:off x="0" y="9518650"/>
            <a:ext cx="2986088" cy="501650"/>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14343" name="Rectangle 7"/>
          <p:cNvSpPr>
            <a:spLocks noGrp="1" noChangeArrowheads="1"/>
          </p:cNvSpPr>
          <p:nvPr>
            <p:ph type="sldNum" sz="quarter" idx="5"/>
          </p:nvPr>
        </p:nvSpPr>
        <p:spPr bwMode="auto">
          <a:xfrm>
            <a:off x="3902075" y="9518650"/>
            <a:ext cx="2986088" cy="501650"/>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fld id="{658CE364-BEA2-46EA-AC0A-4E94224A93AF}" type="slidenum">
              <a:rPr lang="en-US" altLang="ja-JP"/>
              <a:pPr>
                <a:defRPr/>
              </a:pPr>
              <a:t>‹#›</a:t>
            </a:fld>
            <a:endParaRPr lang="en-US" altLang="ja-JP"/>
          </a:p>
        </p:txBody>
      </p:sp>
    </p:spTree>
    <p:extLst>
      <p:ext uri="{BB962C8B-B14F-4D97-AF65-F5344CB8AC3E}">
        <p14:creationId xmlns:p14="http://schemas.microsoft.com/office/powerpoint/2010/main" val="21690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902075" y="9518650"/>
            <a:ext cx="298608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37" tIns="46218" rIns="92437" bIns="46218" anchor="b"/>
          <a:lstStyle>
            <a:lvl1pPr eaLnBrk="0" hangingPunct="0">
              <a:spcBef>
                <a:spcPct val="30000"/>
              </a:spcBef>
              <a:defRPr kumimoji="1" sz="1200">
                <a:solidFill>
                  <a:schemeClr val="tx1"/>
                </a:solidFill>
                <a:latin typeface="Times New Roman" pitchFamily="18" charset="0"/>
                <a:ea typeface="ＭＳ Ｐ明朝" pitchFamily="18" charset="-128"/>
              </a:defRPr>
            </a:lvl1pPr>
            <a:lvl2pPr marL="742950" indent="-285750" eaLnBrk="0" hangingPunct="0">
              <a:spcBef>
                <a:spcPct val="30000"/>
              </a:spcBef>
              <a:defRPr kumimoji="1" sz="1200">
                <a:solidFill>
                  <a:schemeClr val="tx1"/>
                </a:solidFill>
                <a:latin typeface="Times New Roman" pitchFamily="18" charset="0"/>
                <a:ea typeface="ＭＳ Ｐ明朝" pitchFamily="18" charset="-128"/>
              </a:defRPr>
            </a:lvl2pPr>
            <a:lvl3pPr marL="1143000" indent="-228600" eaLnBrk="0" hangingPunct="0">
              <a:spcBef>
                <a:spcPct val="30000"/>
              </a:spcBef>
              <a:defRPr kumimoji="1" sz="1200">
                <a:solidFill>
                  <a:schemeClr val="tx1"/>
                </a:solidFill>
                <a:latin typeface="Times New Roman" pitchFamily="18" charset="0"/>
                <a:ea typeface="ＭＳ Ｐ明朝" pitchFamily="18" charset="-128"/>
              </a:defRPr>
            </a:lvl3pPr>
            <a:lvl4pPr marL="1600200" indent="-228600" eaLnBrk="0" hangingPunct="0">
              <a:spcBef>
                <a:spcPct val="30000"/>
              </a:spcBef>
              <a:defRPr kumimoji="1" sz="1200">
                <a:solidFill>
                  <a:schemeClr val="tx1"/>
                </a:solidFill>
                <a:latin typeface="Times New Roman" pitchFamily="18" charset="0"/>
                <a:ea typeface="ＭＳ Ｐ明朝" pitchFamily="18" charset="-128"/>
              </a:defRPr>
            </a:lvl4pPr>
            <a:lvl5pPr marL="2057400" indent="-228600" eaLnBrk="0" hangingPunct="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lgn="r" eaLnBrk="1" hangingPunct="1">
              <a:spcBef>
                <a:spcPct val="0"/>
              </a:spcBef>
            </a:pPr>
            <a:fld id="{CA746E05-65B9-4ED3-975B-FA4E1D2C0A33}" type="slidenum">
              <a:rPr lang="en-US" altLang="ja-JP">
                <a:latin typeface="Verdana" pitchFamily="34" charset="0"/>
                <a:ea typeface="ＭＳ Ｐゴシック" pitchFamily="50" charset="-128"/>
              </a:rPr>
              <a:pPr algn="r" eaLnBrk="1" hangingPunct="1">
                <a:spcBef>
                  <a:spcPct val="0"/>
                </a:spcBef>
              </a:pPr>
              <a:t>14</a:t>
            </a:fld>
            <a:endParaRPr lang="en-US" altLang="ja-JP">
              <a:latin typeface="Verdana" pitchFamily="34" charset="0"/>
              <a:ea typeface="ＭＳ Ｐゴシック" pitchFamily="50"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itchFamily="18" charset="0"/>
                <a:ea typeface="ＭＳ Ｐ明朝" pitchFamily="18" charset="-128"/>
              </a:defRPr>
            </a:lvl1pPr>
            <a:lvl2pPr marL="742950" indent="-285750" eaLnBrk="0" hangingPunct="0">
              <a:spcBef>
                <a:spcPct val="30000"/>
              </a:spcBef>
              <a:defRPr kumimoji="1" sz="1200">
                <a:solidFill>
                  <a:schemeClr val="tx1"/>
                </a:solidFill>
                <a:latin typeface="Times New Roman" pitchFamily="18" charset="0"/>
                <a:ea typeface="ＭＳ Ｐ明朝" pitchFamily="18" charset="-128"/>
              </a:defRPr>
            </a:lvl2pPr>
            <a:lvl3pPr marL="1143000" indent="-228600" eaLnBrk="0" hangingPunct="0">
              <a:spcBef>
                <a:spcPct val="30000"/>
              </a:spcBef>
              <a:defRPr kumimoji="1" sz="1200">
                <a:solidFill>
                  <a:schemeClr val="tx1"/>
                </a:solidFill>
                <a:latin typeface="Times New Roman" pitchFamily="18" charset="0"/>
                <a:ea typeface="ＭＳ Ｐ明朝" pitchFamily="18" charset="-128"/>
              </a:defRPr>
            </a:lvl3pPr>
            <a:lvl4pPr marL="1600200" indent="-228600" eaLnBrk="0" hangingPunct="0">
              <a:spcBef>
                <a:spcPct val="30000"/>
              </a:spcBef>
              <a:defRPr kumimoji="1" sz="1200">
                <a:solidFill>
                  <a:schemeClr val="tx1"/>
                </a:solidFill>
                <a:latin typeface="Times New Roman" pitchFamily="18" charset="0"/>
                <a:ea typeface="ＭＳ Ｐ明朝" pitchFamily="18" charset="-128"/>
              </a:defRPr>
            </a:lvl4pPr>
            <a:lvl5pPr marL="2057400" indent="-228600" eaLnBrk="0" hangingPunct="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eaLnBrk="1" hangingPunct="1">
              <a:spcBef>
                <a:spcPct val="0"/>
              </a:spcBef>
            </a:pPr>
            <a:fld id="{6417E12E-9DFF-4004-94FA-867C143E1674}" type="slidenum">
              <a:rPr lang="en-US" altLang="ja-JP" smtClean="0">
                <a:ea typeface="ＭＳ Ｐゴシック" pitchFamily="50" charset="-128"/>
              </a:rPr>
              <a:pPr eaLnBrk="1" hangingPunct="1">
                <a:spcBef>
                  <a:spcPct val="0"/>
                </a:spcBef>
              </a:pPr>
              <a:t>8</a:t>
            </a:fld>
            <a:endParaRPr lang="en-US" altLang="ja-JP" smtClean="0">
              <a:ea typeface="ＭＳ Ｐゴシック" pitchFamily="50" charset="-128"/>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31984 w 4917"/>
                <a:gd name="T3" fmla="*/ 0 h 1000"/>
                <a:gd name="T4" fmla="*/ 35611 w 4917"/>
                <a:gd name="T5" fmla="*/ 3629 h 1000"/>
                <a:gd name="T6" fmla="*/ 31991 w 4917"/>
                <a:gd name="T7" fmla="*/ 7246 h 1000"/>
                <a:gd name="T8" fmla="*/ 0 w 4917"/>
                <a:gd name="T9" fmla="*/ 7246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3671" name="Rectangle 7"/>
          <p:cNvSpPr>
            <a:spLocks noGrp="1" noChangeArrowheads="1"/>
          </p:cNvSpPr>
          <p:nvPr>
            <p:ph type="ctrTitle"/>
          </p:nvPr>
        </p:nvSpPr>
        <p:spPr>
          <a:xfrm>
            <a:off x="228600" y="1427163"/>
            <a:ext cx="8077200" cy="1609725"/>
          </a:xfrm>
        </p:spPr>
        <p:txBody>
          <a:bodyPr/>
          <a:lstStyle>
            <a:lvl1pPr>
              <a:defRPr sz="4600"/>
            </a:lvl1pPr>
          </a:lstStyle>
          <a:p>
            <a:r>
              <a:rPr lang="ja-JP" altLang="en-US"/>
              <a:t>マスタ タイトルの書式設定</a:t>
            </a:r>
          </a:p>
        </p:txBody>
      </p:sp>
      <p:sp>
        <p:nvSpPr>
          <p:cNvPr id="11367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ja-JP" altLang="en-US"/>
              <a:t>マスタ サブタイトルの書式設定</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ltLang="ja-JP"/>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r>
              <a:rPr lang="en-US" altLang="ja-JP"/>
              <a:t>外国ジャーナリズムⅡa</a:t>
            </a:r>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4969F5AF-8B52-4359-A920-7DF95EDDF3FC}" type="slidenum">
              <a:rPr lang="en-US" altLang="ja-JP"/>
              <a:pPr>
                <a:defRPr/>
              </a:pPr>
              <a:t>‹#›</a:t>
            </a:fld>
            <a:endParaRPr lang="en-US" altLang="ja-JP"/>
          </a:p>
        </p:txBody>
      </p:sp>
    </p:spTree>
    <p:extLst>
      <p:ext uri="{BB962C8B-B14F-4D97-AF65-F5344CB8AC3E}">
        <p14:creationId xmlns:p14="http://schemas.microsoft.com/office/powerpoint/2010/main" val="2529448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6" name="Rectangle 10"/>
          <p:cNvSpPr>
            <a:spLocks noGrp="1" noChangeArrowheads="1"/>
          </p:cNvSpPr>
          <p:nvPr>
            <p:ph type="sldNum" sz="quarter" idx="12"/>
          </p:nvPr>
        </p:nvSpPr>
        <p:spPr>
          <a:ln/>
        </p:spPr>
        <p:txBody>
          <a:bodyPr/>
          <a:lstStyle>
            <a:lvl1pPr>
              <a:defRPr/>
            </a:lvl1pPr>
          </a:lstStyle>
          <a:p>
            <a:pPr>
              <a:defRPr/>
            </a:pPr>
            <a:fld id="{747D912D-8212-4EB4-81EC-900D65D2EB9B}" type="slidenum">
              <a:rPr lang="en-US" altLang="ja-JP"/>
              <a:pPr>
                <a:defRPr/>
              </a:pPr>
              <a:t>‹#›</a:t>
            </a:fld>
            <a:endParaRPr lang="en-US" altLang="ja-JP"/>
          </a:p>
        </p:txBody>
      </p:sp>
    </p:spTree>
    <p:extLst>
      <p:ext uri="{BB962C8B-B14F-4D97-AF65-F5344CB8AC3E}">
        <p14:creationId xmlns:p14="http://schemas.microsoft.com/office/powerpoint/2010/main" val="270279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50013" y="228600"/>
            <a:ext cx="2084387" cy="5791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95263" y="228600"/>
            <a:ext cx="6102350" cy="5791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6" name="Rectangle 10"/>
          <p:cNvSpPr>
            <a:spLocks noGrp="1" noChangeArrowheads="1"/>
          </p:cNvSpPr>
          <p:nvPr>
            <p:ph type="sldNum" sz="quarter" idx="12"/>
          </p:nvPr>
        </p:nvSpPr>
        <p:spPr>
          <a:ln/>
        </p:spPr>
        <p:txBody>
          <a:bodyPr/>
          <a:lstStyle>
            <a:lvl1pPr>
              <a:defRPr/>
            </a:lvl1pPr>
          </a:lstStyle>
          <a:p>
            <a:pPr>
              <a:defRPr/>
            </a:pPr>
            <a:fld id="{04673DE8-6FAF-4003-B066-7C81A9BD86A8}" type="slidenum">
              <a:rPr lang="en-US" altLang="ja-JP"/>
              <a:pPr>
                <a:defRPr/>
              </a:pPr>
              <a:t>‹#›</a:t>
            </a:fld>
            <a:endParaRPr lang="en-US" altLang="ja-JP"/>
          </a:p>
        </p:txBody>
      </p:sp>
    </p:spTree>
    <p:extLst>
      <p:ext uri="{BB962C8B-B14F-4D97-AF65-F5344CB8AC3E}">
        <p14:creationId xmlns:p14="http://schemas.microsoft.com/office/powerpoint/2010/main" val="326612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7" name="Rectangle 10"/>
          <p:cNvSpPr>
            <a:spLocks noGrp="1" noChangeArrowheads="1"/>
          </p:cNvSpPr>
          <p:nvPr>
            <p:ph type="sldNum" sz="quarter" idx="12"/>
          </p:nvPr>
        </p:nvSpPr>
        <p:spPr>
          <a:ln/>
        </p:spPr>
        <p:txBody>
          <a:bodyPr/>
          <a:lstStyle>
            <a:lvl1pPr>
              <a:defRPr/>
            </a:lvl1pPr>
          </a:lstStyle>
          <a:p>
            <a:pPr>
              <a:defRPr/>
            </a:pPr>
            <a:fld id="{E85E9AC2-ED95-41C3-87C6-78B84152C6A3}" type="slidenum">
              <a:rPr lang="en-US" altLang="ja-JP"/>
              <a:pPr>
                <a:defRPr/>
              </a:pPr>
              <a:t>‹#›</a:t>
            </a:fld>
            <a:endParaRPr lang="en-US" altLang="ja-JP"/>
          </a:p>
        </p:txBody>
      </p:sp>
    </p:spTree>
    <p:extLst>
      <p:ext uri="{BB962C8B-B14F-4D97-AF65-F5344CB8AC3E}">
        <p14:creationId xmlns:p14="http://schemas.microsoft.com/office/powerpoint/2010/main" val="4286405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195263" y="228600"/>
            <a:ext cx="8015287" cy="9144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609600" y="1600200"/>
            <a:ext cx="3886200" cy="2133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3886200" cy="2133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609600" y="3886200"/>
            <a:ext cx="3886200" cy="2133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4648200" y="3886200"/>
            <a:ext cx="3886200" cy="2133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9" name="Rectangle 10"/>
          <p:cNvSpPr>
            <a:spLocks noGrp="1" noChangeArrowheads="1"/>
          </p:cNvSpPr>
          <p:nvPr>
            <p:ph type="sldNum" sz="quarter" idx="12"/>
          </p:nvPr>
        </p:nvSpPr>
        <p:spPr>
          <a:ln/>
        </p:spPr>
        <p:txBody>
          <a:bodyPr/>
          <a:lstStyle>
            <a:lvl1pPr>
              <a:defRPr/>
            </a:lvl1pPr>
          </a:lstStyle>
          <a:p>
            <a:pPr>
              <a:defRPr/>
            </a:pPr>
            <a:fld id="{7CB3A55D-8E06-41B0-A912-520CFDCFAFA9}" type="slidenum">
              <a:rPr lang="en-US" altLang="ja-JP"/>
              <a:pPr>
                <a:defRPr/>
              </a:pPr>
              <a:t>‹#›</a:t>
            </a:fld>
            <a:endParaRPr lang="en-US" altLang="ja-JP"/>
          </a:p>
        </p:txBody>
      </p:sp>
    </p:spTree>
    <p:extLst>
      <p:ext uri="{BB962C8B-B14F-4D97-AF65-F5344CB8AC3E}">
        <p14:creationId xmlns:p14="http://schemas.microsoft.com/office/powerpoint/2010/main" val="367434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6" name="Rectangle 10"/>
          <p:cNvSpPr>
            <a:spLocks noGrp="1" noChangeArrowheads="1"/>
          </p:cNvSpPr>
          <p:nvPr>
            <p:ph type="sldNum" sz="quarter" idx="12"/>
          </p:nvPr>
        </p:nvSpPr>
        <p:spPr>
          <a:ln/>
        </p:spPr>
        <p:txBody>
          <a:bodyPr/>
          <a:lstStyle>
            <a:lvl1pPr>
              <a:defRPr/>
            </a:lvl1pPr>
          </a:lstStyle>
          <a:p>
            <a:pPr>
              <a:defRPr/>
            </a:pPr>
            <a:fld id="{2A889A3C-3E26-4A01-8A82-3BC9C97625C3}" type="slidenum">
              <a:rPr lang="en-US" altLang="ja-JP"/>
              <a:pPr>
                <a:defRPr/>
              </a:pPr>
              <a:t>‹#›</a:t>
            </a:fld>
            <a:endParaRPr lang="en-US" altLang="ja-JP"/>
          </a:p>
        </p:txBody>
      </p:sp>
    </p:spTree>
    <p:extLst>
      <p:ext uri="{BB962C8B-B14F-4D97-AF65-F5344CB8AC3E}">
        <p14:creationId xmlns:p14="http://schemas.microsoft.com/office/powerpoint/2010/main" val="156116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6" name="Rectangle 10"/>
          <p:cNvSpPr>
            <a:spLocks noGrp="1" noChangeArrowheads="1"/>
          </p:cNvSpPr>
          <p:nvPr>
            <p:ph type="sldNum" sz="quarter" idx="12"/>
          </p:nvPr>
        </p:nvSpPr>
        <p:spPr>
          <a:ln/>
        </p:spPr>
        <p:txBody>
          <a:bodyPr/>
          <a:lstStyle>
            <a:lvl1pPr>
              <a:defRPr/>
            </a:lvl1pPr>
          </a:lstStyle>
          <a:p>
            <a:pPr>
              <a:defRPr/>
            </a:pPr>
            <a:fld id="{008C619D-ED7B-43BC-AE67-F30385AB4DC6}" type="slidenum">
              <a:rPr lang="en-US" altLang="ja-JP"/>
              <a:pPr>
                <a:defRPr/>
              </a:pPr>
              <a:t>‹#›</a:t>
            </a:fld>
            <a:endParaRPr lang="en-US" altLang="ja-JP"/>
          </a:p>
        </p:txBody>
      </p:sp>
    </p:spTree>
    <p:extLst>
      <p:ext uri="{BB962C8B-B14F-4D97-AF65-F5344CB8AC3E}">
        <p14:creationId xmlns:p14="http://schemas.microsoft.com/office/powerpoint/2010/main" val="394723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7" name="Rectangle 10"/>
          <p:cNvSpPr>
            <a:spLocks noGrp="1" noChangeArrowheads="1"/>
          </p:cNvSpPr>
          <p:nvPr>
            <p:ph type="sldNum" sz="quarter" idx="12"/>
          </p:nvPr>
        </p:nvSpPr>
        <p:spPr>
          <a:ln/>
        </p:spPr>
        <p:txBody>
          <a:bodyPr/>
          <a:lstStyle>
            <a:lvl1pPr>
              <a:defRPr/>
            </a:lvl1pPr>
          </a:lstStyle>
          <a:p>
            <a:pPr>
              <a:defRPr/>
            </a:pPr>
            <a:fld id="{7D24A82B-F754-427A-9606-F3585C613FE6}" type="slidenum">
              <a:rPr lang="en-US" altLang="ja-JP"/>
              <a:pPr>
                <a:defRPr/>
              </a:pPr>
              <a:t>‹#›</a:t>
            </a:fld>
            <a:endParaRPr lang="en-US" altLang="ja-JP"/>
          </a:p>
        </p:txBody>
      </p:sp>
    </p:spTree>
    <p:extLst>
      <p:ext uri="{BB962C8B-B14F-4D97-AF65-F5344CB8AC3E}">
        <p14:creationId xmlns:p14="http://schemas.microsoft.com/office/powerpoint/2010/main" val="201147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9" name="Rectangle 10"/>
          <p:cNvSpPr>
            <a:spLocks noGrp="1" noChangeArrowheads="1"/>
          </p:cNvSpPr>
          <p:nvPr>
            <p:ph type="sldNum" sz="quarter" idx="12"/>
          </p:nvPr>
        </p:nvSpPr>
        <p:spPr>
          <a:ln/>
        </p:spPr>
        <p:txBody>
          <a:bodyPr/>
          <a:lstStyle>
            <a:lvl1pPr>
              <a:defRPr/>
            </a:lvl1pPr>
          </a:lstStyle>
          <a:p>
            <a:pPr>
              <a:defRPr/>
            </a:pPr>
            <a:fld id="{B7B4DABF-EAFE-4C85-B177-479E48E37ECA}" type="slidenum">
              <a:rPr lang="en-US" altLang="ja-JP"/>
              <a:pPr>
                <a:defRPr/>
              </a:pPr>
              <a:t>‹#›</a:t>
            </a:fld>
            <a:endParaRPr lang="en-US" altLang="ja-JP"/>
          </a:p>
        </p:txBody>
      </p:sp>
    </p:spTree>
    <p:extLst>
      <p:ext uri="{BB962C8B-B14F-4D97-AF65-F5344CB8AC3E}">
        <p14:creationId xmlns:p14="http://schemas.microsoft.com/office/powerpoint/2010/main" val="171839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5" name="Rectangle 10"/>
          <p:cNvSpPr>
            <a:spLocks noGrp="1" noChangeArrowheads="1"/>
          </p:cNvSpPr>
          <p:nvPr>
            <p:ph type="sldNum" sz="quarter" idx="12"/>
          </p:nvPr>
        </p:nvSpPr>
        <p:spPr>
          <a:ln/>
        </p:spPr>
        <p:txBody>
          <a:bodyPr/>
          <a:lstStyle>
            <a:lvl1pPr>
              <a:defRPr/>
            </a:lvl1pPr>
          </a:lstStyle>
          <a:p>
            <a:pPr>
              <a:defRPr/>
            </a:pPr>
            <a:fld id="{E48ABFF0-98CE-4796-AFF3-47A3FD84DFF9}" type="slidenum">
              <a:rPr lang="en-US" altLang="ja-JP"/>
              <a:pPr>
                <a:defRPr/>
              </a:pPr>
              <a:t>‹#›</a:t>
            </a:fld>
            <a:endParaRPr lang="en-US" altLang="ja-JP"/>
          </a:p>
        </p:txBody>
      </p:sp>
    </p:spTree>
    <p:extLst>
      <p:ext uri="{BB962C8B-B14F-4D97-AF65-F5344CB8AC3E}">
        <p14:creationId xmlns:p14="http://schemas.microsoft.com/office/powerpoint/2010/main" val="335934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4" name="Rectangle 10"/>
          <p:cNvSpPr>
            <a:spLocks noGrp="1" noChangeArrowheads="1"/>
          </p:cNvSpPr>
          <p:nvPr>
            <p:ph type="sldNum" sz="quarter" idx="12"/>
          </p:nvPr>
        </p:nvSpPr>
        <p:spPr>
          <a:ln/>
        </p:spPr>
        <p:txBody>
          <a:bodyPr/>
          <a:lstStyle>
            <a:lvl1pPr>
              <a:defRPr/>
            </a:lvl1pPr>
          </a:lstStyle>
          <a:p>
            <a:pPr>
              <a:defRPr/>
            </a:pPr>
            <a:fld id="{EE4567C2-38C2-40F5-B081-8A83E992B7FB}" type="slidenum">
              <a:rPr lang="en-US" altLang="ja-JP"/>
              <a:pPr>
                <a:defRPr/>
              </a:pPr>
              <a:t>‹#›</a:t>
            </a:fld>
            <a:endParaRPr lang="en-US" altLang="ja-JP"/>
          </a:p>
        </p:txBody>
      </p:sp>
    </p:spTree>
    <p:extLst>
      <p:ext uri="{BB962C8B-B14F-4D97-AF65-F5344CB8AC3E}">
        <p14:creationId xmlns:p14="http://schemas.microsoft.com/office/powerpoint/2010/main" val="326948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7" name="Rectangle 10"/>
          <p:cNvSpPr>
            <a:spLocks noGrp="1" noChangeArrowheads="1"/>
          </p:cNvSpPr>
          <p:nvPr>
            <p:ph type="sldNum" sz="quarter" idx="12"/>
          </p:nvPr>
        </p:nvSpPr>
        <p:spPr>
          <a:ln/>
        </p:spPr>
        <p:txBody>
          <a:bodyPr/>
          <a:lstStyle>
            <a:lvl1pPr>
              <a:defRPr/>
            </a:lvl1pPr>
          </a:lstStyle>
          <a:p>
            <a:pPr>
              <a:defRPr/>
            </a:pPr>
            <a:fld id="{A9171FB7-E048-4158-8D44-2AABA92C9F9A}" type="slidenum">
              <a:rPr lang="en-US" altLang="ja-JP"/>
              <a:pPr>
                <a:defRPr/>
              </a:pPr>
              <a:t>‹#›</a:t>
            </a:fld>
            <a:endParaRPr lang="en-US" altLang="ja-JP"/>
          </a:p>
        </p:txBody>
      </p:sp>
    </p:spTree>
    <p:extLst>
      <p:ext uri="{BB962C8B-B14F-4D97-AF65-F5344CB8AC3E}">
        <p14:creationId xmlns:p14="http://schemas.microsoft.com/office/powerpoint/2010/main" val="1166842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en-US" altLang="ja-JP"/>
              <a:t>外国ジャーナリズムⅡa</a:t>
            </a:r>
          </a:p>
        </p:txBody>
      </p:sp>
      <p:sp>
        <p:nvSpPr>
          <p:cNvPr id="7" name="Rectangle 10"/>
          <p:cNvSpPr>
            <a:spLocks noGrp="1" noChangeArrowheads="1"/>
          </p:cNvSpPr>
          <p:nvPr>
            <p:ph type="sldNum" sz="quarter" idx="12"/>
          </p:nvPr>
        </p:nvSpPr>
        <p:spPr>
          <a:ln/>
        </p:spPr>
        <p:txBody>
          <a:bodyPr/>
          <a:lstStyle>
            <a:lvl1pPr>
              <a:defRPr/>
            </a:lvl1pPr>
          </a:lstStyle>
          <a:p>
            <a:pPr>
              <a:defRPr/>
            </a:pPr>
            <a:fld id="{A55AC87F-B7E2-4373-B116-3C1A0EFDE58C}" type="slidenum">
              <a:rPr lang="en-US" altLang="ja-JP"/>
              <a:pPr>
                <a:defRPr/>
              </a:pPr>
              <a:t>‹#›</a:t>
            </a:fld>
            <a:endParaRPr lang="en-US" altLang="ja-JP"/>
          </a:p>
        </p:txBody>
      </p:sp>
    </p:spTree>
    <p:extLst>
      <p:ext uri="{BB962C8B-B14F-4D97-AF65-F5344CB8AC3E}">
        <p14:creationId xmlns:p14="http://schemas.microsoft.com/office/powerpoint/2010/main" val="2361209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61 w 7000"/>
                <a:gd name="T3" fmla="*/ 0 h 1000"/>
                <a:gd name="T4" fmla="*/ 174 w 7000"/>
                <a:gd name="T5" fmla="*/ 13 h 1000"/>
                <a:gd name="T6" fmla="*/ 161 w 7000"/>
                <a:gd name="T7" fmla="*/ 25 h 1000"/>
                <a:gd name="T8" fmla="*/ 0 w 7000"/>
                <a:gd name="T9" fmla="*/ 25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6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a typeface="ＭＳ Ｐゴシック" pitchFamily="50" charset="-128"/>
              </a:defRPr>
            </a:lvl1pPr>
          </a:lstStyle>
          <a:p>
            <a:pPr>
              <a:defRPr/>
            </a:pPr>
            <a:endParaRPr lang="en-US" altLang="ja-JP"/>
          </a:p>
        </p:txBody>
      </p:sp>
      <p:sp>
        <p:nvSpPr>
          <p:cNvPr id="1126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a typeface="ＭＳ Ｐゴシック" pitchFamily="50" charset="-128"/>
              </a:defRPr>
            </a:lvl1pPr>
          </a:lstStyle>
          <a:p>
            <a:pPr>
              <a:defRPr/>
            </a:pPr>
            <a:r>
              <a:rPr lang="en-US" altLang="ja-JP"/>
              <a:t>外国ジャーナリズムⅡa</a:t>
            </a:r>
          </a:p>
        </p:txBody>
      </p:sp>
      <p:sp>
        <p:nvSpPr>
          <p:cNvPr id="1126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ea typeface="ＭＳ Ｐゴシック" pitchFamily="50" charset="-128"/>
              </a:defRPr>
            </a:lvl1pPr>
          </a:lstStyle>
          <a:p>
            <a:pPr>
              <a:defRPr/>
            </a:pPr>
            <a:fld id="{D953ADDB-E831-46EC-86F3-DD70AC6480A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930"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Lst>
  <p:timing>
    <p:tnLst>
      <p:par>
        <p:cTn id="1" dur="indefinite" restart="never" nodeType="tmRoot"/>
      </p:par>
    </p:tnLst>
  </p:timing>
  <p:hf hd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Arial" charset="0"/>
          <a:ea typeface="ＭＳ Ｐゴシック" pitchFamily="50" charset="-128"/>
        </a:defRPr>
      </a:lvl5pPr>
      <a:lvl6pPr marL="457200" algn="l" rtl="0" fontAlgn="base">
        <a:spcBef>
          <a:spcPct val="0"/>
        </a:spcBef>
        <a:spcAft>
          <a:spcPct val="0"/>
        </a:spcAft>
        <a:defRPr kumimoji="1" sz="4200">
          <a:solidFill>
            <a:schemeClr val="tx2"/>
          </a:solidFill>
          <a:latin typeface="Arial" charset="0"/>
          <a:ea typeface="ＭＳ Ｐゴシック" pitchFamily="50" charset="-128"/>
        </a:defRPr>
      </a:lvl6pPr>
      <a:lvl7pPr marL="914400" algn="l" rtl="0" fontAlgn="base">
        <a:spcBef>
          <a:spcPct val="0"/>
        </a:spcBef>
        <a:spcAft>
          <a:spcPct val="0"/>
        </a:spcAft>
        <a:defRPr kumimoji="1" sz="4200">
          <a:solidFill>
            <a:schemeClr val="tx2"/>
          </a:solidFill>
          <a:latin typeface="Arial" charset="0"/>
          <a:ea typeface="ＭＳ Ｐゴシック" pitchFamily="50" charset="-128"/>
        </a:defRPr>
      </a:lvl7pPr>
      <a:lvl8pPr marL="1371600" algn="l" rtl="0" fontAlgn="base">
        <a:spcBef>
          <a:spcPct val="0"/>
        </a:spcBef>
        <a:spcAft>
          <a:spcPct val="0"/>
        </a:spcAft>
        <a:defRPr kumimoji="1" sz="4200">
          <a:solidFill>
            <a:schemeClr val="tx2"/>
          </a:solidFill>
          <a:latin typeface="Arial" charset="0"/>
          <a:ea typeface="ＭＳ Ｐゴシック" pitchFamily="50" charset="-128"/>
        </a:defRPr>
      </a:lvl8pPr>
      <a:lvl9pPr marL="1828800" algn="l" rtl="0" fontAlgn="base">
        <a:spcBef>
          <a:spcPct val="0"/>
        </a:spcBef>
        <a:spcAft>
          <a:spcPct val="0"/>
        </a:spcAft>
        <a:defRPr kumimoji="1" sz="42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pweb.cc.sophia.ac.jp/s-yuga/column.html#003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http://pweb.cc.sophia.ac.jp/s-yuga/Article/London.ht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hyperlink" Target="http://www6.nhk.or.jp/wdoc/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web.cc.sophia.ac.jp/s-yuga/"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mailto:s-yuga@sophia.ac.jp" TargetMode="External"/><Relationship Id="rId4" Type="http://schemas.openxmlformats.org/officeDocument/2006/relationships/hyperlink" Target="http://pweb.cc.sophia.ac.jp/s-yuga/profile.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pweb.cc.sophia.ac.jp/s-yuga/gakubu/FJ2index17.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pweb.cc.sophia.ac.jp/s-yuga/gakubu/FJ2ref.htm" TargetMode="External"/><Relationship Id="rId4" Type="http://schemas.openxmlformats.org/officeDocument/2006/relationships/hyperlink" Target="http://pweb.cc.sophia.ac.jp/s-yuga/gakubu/FJ2lec17.htm"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pweb.sophia.ac.jp/s-yuga/gakubu/FJ2index10.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web.cc.sophia.ac.jp/s-yuga/gakubu/FJ2ref.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pweb.cc.sophia.ac.jp/s-yuga/file/materials07.ht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4099"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EA5B218C-322D-4021-85FB-FD6B489BF8A9}" type="slidenum">
              <a:rPr kumimoji="0" lang="en-US" altLang="ja-JP" sz="1200" smtClean="0">
                <a:latin typeface="Arial Black" pitchFamily="34" charset="0"/>
              </a:rPr>
              <a:pPr eaLnBrk="1" hangingPunct="1">
                <a:spcBef>
                  <a:spcPct val="0"/>
                </a:spcBef>
                <a:buClrTx/>
                <a:buSzTx/>
                <a:buFontTx/>
                <a:buNone/>
              </a:pPr>
              <a:t>1</a:t>
            </a:fld>
            <a:endParaRPr kumimoji="0" lang="en-US" altLang="ja-JP" sz="1200" smtClean="0">
              <a:latin typeface="Arial Black" pitchFamily="34" charset="0"/>
            </a:endParaRPr>
          </a:p>
        </p:txBody>
      </p:sp>
      <p:sp>
        <p:nvSpPr>
          <p:cNvPr id="4100" name="Rectangle 2"/>
          <p:cNvSpPr>
            <a:spLocks noGrp="1" noChangeArrowheads="1"/>
          </p:cNvSpPr>
          <p:nvPr>
            <p:ph type="ctrTitle"/>
          </p:nvPr>
        </p:nvSpPr>
        <p:spPr>
          <a:xfrm>
            <a:off x="395288" y="1676400"/>
            <a:ext cx="8062912" cy="1447800"/>
          </a:xfrm>
        </p:spPr>
        <p:txBody>
          <a:bodyPr/>
          <a:lstStyle/>
          <a:p>
            <a:pPr eaLnBrk="1" hangingPunct="1"/>
            <a:r>
              <a:rPr lang="ja-JP" altLang="en-US" smtClean="0"/>
              <a:t>外国ジャーナリズム</a:t>
            </a:r>
            <a:r>
              <a:rPr lang="en-US" altLang="ja-JP" smtClean="0"/>
              <a:t>Ⅱa </a:t>
            </a:r>
            <a:r>
              <a:rPr lang="ja-JP" altLang="en-US" smtClean="0"/>
              <a:t>　　</a:t>
            </a:r>
            <a:endParaRPr lang="ja-JP" altLang="en-US" sz="3600" smtClean="0"/>
          </a:p>
        </p:txBody>
      </p:sp>
      <p:sp>
        <p:nvSpPr>
          <p:cNvPr id="4101" name="Rectangle 3"/>
          <p:cNvSpPr>
            <a:spLocks noGrp="1" noChangeArrowheads="1"/>
          </p:cNvSpPr>
          <p:nvPr>
            <p:ph type="subTitle" idx="1"/>
          </p:nvPr>
        </p:nvSpPr>
        <p:spPr/>
        <p:txBody>
          <a:bodyPr/>
          <a:lstStyle/>
          <a:p>
            <a:pPr eaLnBrk="1" hangingPunct="1">
              <a:lnSpc>
                <a:spcPct val="90000"/>
              </a:lnSpc>
            </a:pPr>
            <a:r>
              <a:rPr lang="ja-JP" altLang="en-US" smtClean="0"/>
              <a:t>　　　　　　新聞学科　学科科目 </a:t>
            </a:r>
          </a:p>
          <a:p>
            <a:pPr eaLnBrk="1" hangingPunct="1">
              <a:lnSpc>
                <a:spcPct val="90000"/>
              </a:lnSpc>
            </a:pPr>
            <a:r>
              <a:rPr lang="ja-JP" altLang="en-US" smtClean="0"/>
              <a:t>　　　　　　春期　</a:t>
            </a:r>
            <a:r>
              <a:rPr lang="en-US" altLang="ja-JP" smtClean="0"/>
              <a:t>2</a:t>
            </a:r>
            <a:r>
              <a:rPr lang="ja-JP" altLang="en-US" smtClean="0"/>
              <a:t>単位</a:t>
            </a:r>
          </a:p>
          <a:p>
            <a:pPr eaLnBrk="1" hangingPunct="1">
              <a:lnSpc>
                <a:spcPct val="90000"/>
              </a:lnSpc>
            </a:pPr>
            <a:r>
              <a:rPr lang="ja-JP" altLang="en-US" smtClean="0"/>
              <a:t>第</a:t>
            </a:r>
            <a:r>
              <a:rPr lang="en-US" altLang="ja-JP" smtClean="0"/>
              <a:t>1</a:t>
            </a:r>
            <a:r>
              <a:rPr lang="ja-JP" altLang="en-US" smtClean="0"/>
              <a:t>回　オリエンテーション</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13315"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43A67975-50D3-465E-8B2D-00D49826AD90}" type="slidenum">
              <a:rPr kumimoji="0" lang="en-US" altLang="ja-JP" sz="1200" smtClean="0">
                <a:latin typeface="Arial Black" pitchFamily="34" charset="0"/>
              </a:rPr>
              <a:pPr eaLnBrk="1" hangingPunct="1">
                <a:spcBef>
                  <a:spcPct val="0"/>
                </a:spcBef>
                <a:buClrTx/>
                <a:buSzTx/>
                <a:buFontTx/>
                <a:buNone/>
              </a:pPr>
              <a:t>10</a:t>
            </a:fld>
            <a:endParaRPr kumimoji="0" lang="en-US" altLang="ja-JP" sz="1200" smtClean="0">
              <a:latin typeface="Arial Black" pitchFamily="34" charset="0"/>
            </a:endParaRPr>
          </a:p>
        </p:txBody>
      </p:sp>
      <p:sp>
        <p:nvSpPr>
          <p:cNvPr id="13316" name="Rectangle 2"/>
          <p:cNvSpPr>
            <a:spLocks noGrp="1" noChangeArrowheads="1"/>
          </p:cNvSpPr>
          <p:nvPr>
            <p:ph type="title"/>
          </p:nvPr>
        </p:nvSpPr>
        <p:spPr>
          <a:xfrm>
            <a:off x="195263" y="655638"/>
            <a:ext cx="8015287" cy="487362"/>
          </a:xfrm>
        </p:spPr>
        <p:txBody>
          <a:bodyPr/>
          <a:lstStyle/>
          <a:p>
            <a:pPr eaLnBrk="1" hangingPunct="1"/>
            <a:r>
              <a:rPr lang="ja-JP" altLang="en-US" smtClean="0"/>
              <a:t>仁義なき英国タブロイド伝説</a:t>
            </a:r>
          </a:p>
        </p:txBody>
      </p:sp>
      <p:sp>
        <p:nvSpPr>
          <p:cNvPr id="13317" name="Rectangle 3"/>
          <p:cNvSpPr>
            <a:spLocks noGrp="1" noChangeArrowheads="1"/>
          </p:cNvSpPr>
          <p:nvPr>
            <p:ph type="body" sz="half" idx="1"/>
          </p:nvPr>
        </p:nvSpPr>
        <p:spPr>
          <a:xfrm>
            <a:off x="609600" y="1600200"/>
            <a:ext cx="4419600" cy="4419600"/>
          </a:xfrm>
        </p:spPr>
        <p:txBody>
          <a:bodyPr/>
          <a:lstStyle/>
          <a:p>
            <a:pPr eaLnBrk="1" hangingPunct="1">
              <a:lnSpc>
                <a:spcPct val="90000"/>
              </a:lnSpc>
            </a:pPr>
            <a:r>
              <a:rPr lang="ja-JP" altLang="en-US" sz="2000" smtClean="0"/>
              <a:t>山本　浩（ＮＨＫ）</a:t>
            </a:r>
          </a:p>
          <a:p>
            <a:pPr eaLnBrk="1" hangingPunct="1">
              <a:lnSpc>
                <a:spcPct val="90000"/>
              </a:lnSpc>
            </a:pPr>
            <a:r>
              <a:rPr lang="ja-JP" altLang="en-US" sz="2000" smtClean="0"/>
              <a:t>講談社現代新書</a:t>
            </a:r>
          </a:p>
          <a:p>
            <a:pPr eaLnBrk="1" hangingPunct="1">
              <a:lnSpc>
                <a:spcPct val="90000"/>
              </a:lnSpc>
            </a:pPr>
            <a:r>
              <a:rPr lang="ja-JP" altLang="en-US" sz="2000" smtClean="0"/>
              <a:t>第</a:t>
            </a:r>
            <a:r>
              <a:rPr lang="en-US" altLang="ja-JP" sz="2000" smtClean="0"/>
              <a:t>1</a:t>
            </a:r>
            <a:r>
              <a:rPr lang="ja-JP" altLang="en-US" sz="2000" smtClean="0"/>
              <a:t>章 これぞタブロイド魂</a:t>
            </a:r>
            <a:r>
              <a:rPr lang="en-US" altLang="ja-JP" sz="2000" smtClean="0"/>
              <a:t>!―</a:t>
            </a:r>
            <a:r>
              <a:rPr lang="ja-JP" altLang="en-US" sz="2000" smtClean="0"/>
              <a:t>王室潜入ルポと殺人者「名指し」報道</a:t>
            </a:r>
            <a:br>
              <a:rPr lang="ja-JP" altLang="en-US" sz="2000" smtClean="0"/>
            </a:br>
            <a:r>
              <a:rPr lang="ja-JP" altLang="en-US" sz="2000" smtClean="0"/>
              <a:t>第</a:t>
            </a:r>
            <a:r>
              <a:rPr lang="en-US" altLang="ja-JP" sz="2000" smtClean="0"/>
              <a:t>2</a:t>
            </a:r>
            <a:r>
              <a:rPr lang="ja-JP" altLang="en-US" sz="2000" smtClean="0"/>
              <a:t>章 ダイアナは永遠に</a:t>
            </a:r>
            <a:br>
              <a:rPr lang="ja-JP" altLang="en-US" sz="2000" smtClean="0"/>
            </a:br>
            <a:r>
              <a:rPr lang="ja-JP" altLang="en-US" sz="2000" smtClean="0"/>
              <a:t>第</a:t>
            </a:r>
            <a:r>
              <a:rPr lang="en-US" altLang="ja-JP" sz="2000" smtClean="0"/>
              <a:t>3</a:t>
            </a:r>
            <a:r>
              <a:rPr lang="ja-JP" altLang="en-US" sz="2000" smtClean="0"/>
              <a:t>章 「ベッカム様」の作られ方</a:t>
            </a:r>
            <a:br>
              <a:rPr lang="ja-JP" altLang="en-US" sz="2000" smtClean="0"/>
            </a:br>
            <a:r>
              <a:rPr lang="ja-JP" altLang="en-US" sz="2000" smtClean="0"/>
              <a:t>第</a:t>
            </a:r>
            <a:r>
              <a:rPr lang="en-US" altLang="ja-JP" sz="2000" smtClean="0"/>
              <a:t>4</a:t>
            </a:r>
            <a:r>
              <a:rPr lang="ja-JP" altLang="en-US" sz="2000" smtClean="0"/>
              <a:t>章 奇人変人大集合</a:t>
            </a:r>
            <a:r>
              <a:rPr lang="en-US" altLang="ja-JP" sz="2000" smtClean="0"/>
              <a:t>―</a:t>
            </a:r>
            <a:r>
              <a:rPr lang="ja-JP" altLang="en-US" sz="2000" smtClean="0"/>
              <a:t>タブロイド小史</a:t>
            </a:r>
            <a:br>
              <a:rPr lang="ja-JP" altLang="en-US" sz="2000" smtClean="0"/>
            </a:br>
            <a:r>
              <a:rPr lang="ja-JP" altLang="en-US" sz="2000" smtClean="0"/>
              <a:t>第</a:t>
            </a:r>
            <a:r>
              <a:rPr lang="en-US" altLang="ja-JP" sz="2000" smtClean="0"/>
              <a:t>5</a:t>
            </a:r>
            <a:r>
              <a:rPr lang="ja-JP" altLang="en-US" sz="2000" smtClean="0"/>
              <a:t>章 ブレアとマードックのアブナイ関係</a:t>
            </a:r>
            <a:br>
              <a:rPr lang="ja-JP" altLang="en-US" sz="2000" smtClean="0"/>
            </a:br>
            <a:r>
              <a:rPr lang="ja-JP" altLang="en-US" sz="2000" smtClean="0"/>
              <a:t>第</a:t>
            </a:r>
            <a:r>
              <a:rPr lang="en-US" altLang="ja-JP" sz="2000" smtClean="0"/>
              <a:t>6</a:t>
            </a:r>
            <a:r>
              <a:rPr lang="ja-JP" altLang="en-US" sz="2000" smtClean="0"/>
              <a:t>章 権力を握ったタブロイド記者</a:t>
            </a:r>
            <a:r>
              <a:rPr lang="en-US" altLang="ja-JP" sz="2000" smtClean="0"/>
              <a:t>―</a:t>
            </a:r>
            <a:r>
              <a:rPr lang="ja-JP" altLang="en-US" sz="2000" smtClean="0"/>
              <a:t>アレスター・キャンベル物語</a:t>
            </a:r>
            <a:br>
              <a:rPr lang="ja-JP" altLang="en-US" sz="2000" smtClean="0"/>
            </a:br>
            <a:r>
              <a:rPr lang="ja-JP" altLang="en-US" sz="2000" smtClean="0"/>
              <a:t>第</a:t>
            </a:r>
            <a:r>
              <a:rPr lang="en-US" altLang="ja-JP" sz="2000" smtClean="0"/>
              <a:t>7</a:t>
            </a:r>
            <a:r>
              <a:rPr lang="ja-JP" altLang="en-US" sz="2000" smtClean="0"/>
              <a:t>章 プロパガンダと大誤報</a:t>
            </a:r>
            <a:r>
              <a:rPr lang="en-US" altLang="ja-JP" sz="2000" smtClean="0"/>
              <a:t>―</a:t>
            </a:r>
            <a:r>
              <a:rPr lang="ja-JP" altLang="en-US" sz="2000" smtClean="0"/>
              <a:t>イラク戦争とタブロイド</a:t>
            </a:r>
          </a:p>
        </p:txBody>
      </p:sp>
      <p:pic>
        <p:nvPicPr>
          <p:cNvPr id="13318" name="Picture 4" descr="仁義なき英国タブロイド"/>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51475" y="1992313"/>
            <a:ext cx="2090738" cy="3608387"/>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14339"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921CAA7C-928B-4C57-AC8F-453FE6F7530E}" type="slidenum">
              <a:rPr kumimoji="0" lang="en-US" altLang="ja-JP" sz="1200" smtClean="0">
                <a:latin typeface="Arial Black" pitchFamily="34" charset="0"/>
              </a:rPr>
              <a:pPr eaLnBrk="1" hangingPunct="1">
                <a:spcBef>
                  <a:spcPct val="0"/>
                </a:spcBef>
                <a:buClrTx/>
                <a:buSzTx/>
                <a:buFontTx/>
                <a:buNone/>
              </a:pPr>
              <a:t>11</a:t>
            </a:fld>
            <a:endParaRPr kumimoji="0" lang="en-US" altLang="ja-JP" sz="1200" smtClean="0">
              <a:latin typeface="Arial Black" pitchFamily="34" charset="0"/>
            </a:endParaRPr>
          </a:p>
        </p:txBody>
      </p:sp>
      <p:sp>
        <p:nvSpPr>
          <p:cNvPr id="14340" name="Rectangle 2"/>
          <p:cNvSpPr>
            <a:spLocks noGrp="1" noChangeArrowheads="1"/>
          </p:cNvSpPr>
          <p:nvPr>
            <p:ph type="title"/>
          </p:nvPr>
        </p:nvSpPr>
        <p:spPr>
          <a:xfrm>
            <a:off x="195263" y="655638"/>
            <a:ext cx="8015287" cy="487362"/>
          </a:xfrm>
        </p:spPr>
        <p:txBody>
          <a:bodyPr/>
          <a:lstStyle/>
          <a:p>
            <a:pPr eaLnBrk="1" hangingPunct="1"/>
            <a:r>
              <a:rPr lang="ja-JP" altLang="en-US" b="1" smtClean="0"/>
              <a:t>真相</a:t>
            </a:r>
            <a:r>
              <a:rPr lang="en-US" altLang="ja-JP" b="1" smtClean="0"/>
              <a:t>―</a:t>
            </a:r>
            <a:r>
              <a:rPr lang="ja-JP" altLang="en-US" b="1" smtClean="0"/>
              <a:t>イラク報道と</a:t>
            </a:r>
            <a:r>
              <a:rPr lang="en-US" altLang="ja-JP" b="1" smtClean="0"/>
              <a:t>BBC</a:t>
            </a:r>
            <a:r>
              <a:rPr lang="en-US" altLang="ja-JP" smtClean="0"/>
              <a:t> </a:t>
            </a:r>
          </a:p>
        </p:txBody>
      </p:sp>
      <p:sp>
        <p:nvSpPr>
          <p:cNvPr id="14341" name="Rectangle 3"/>
          <p:cNvSpPr>
            <a:spLocks noGrp="1" noChangeArrowheads="1"/>
          </p:cNvSpPr>
          <p:nvPr>
            <p:ph type="body" sz="half" idx="1"/>
          </p:nvPr>
        </p:nvSpPr>
        <p:spPr>
          <a:xfrm>
            <a:off x="609600" y="1600200"/>
            <a:ext cx="3887788" cy="4419600"/>
          </a:xfrm>
        </p:spPr>
        <p:txBody>
          <a:bodyPr/>
          <a:lstStyle/>
          <a:p>
            <a:pPr eaLnBrk="1" hangingPunct="1">
              <a:lnSpc>
                <a:spcPct val="80000"/>
              </a:lnSpc>
            </a:pPr>
            <a:r>
              <a:rPr lang="ja-JP" altLang="en-US" sz="1800" smtClean="0"/>
              <a:t>グレッグ・ダイク　</a:t>
            </a:r>
            <a:r>
              <a:rPr lang="en-US" altLang="ja-JP" sz="1800" smtClean="0"/>
              <a:t>Greg Dyke</a:t>
            </a:r>
          </a:p>
          <a:p>
            <a:pPr lvl="1" eaLnBrk="1" hangingPunct="1">
              <a:lnSpc>
                <a:spcPct val="80000"/>
              </a:lnSpc>
            </a:pPr>
            <a:r>
              <a:rPr lang="en-US" altLang="ja-JP" sz="1700" smtClean="0"/>
              <a:t>BBC</a:t>
            </a:r>
            <a:r>
              <a:rPr lang="ja-JP" altLang="en-US" sz="1700" smtClean="0"/>
              <a:t>前会長</a:t>
            </a:r>
          </a:p>
          <a:p>
            <a:pPr eaLnBrk="1" hangingPunct="1">
              <a:lnSpc>
                <a:spcPct val="80000"/>
              </a:lnSpc>
            </a:pPr>
            <a:r>
              <a:rPr lang="ja-JP" altLang="en-US" sz="1800" smtClean="0"/>
              <a:t>ＮＨＫ出版　</a:t>
            </a:r>
            <a:r>
              <a:rPr lang="en-US" altLang="ja-JP" sz="1800" smtClean="0"/>
              <a:t>2006</a:t>
            </a:r>
          </a:p>
          <a:p>
            <a:pPr eaLnBrk="1" hangingPunct="1">
              <a:lnSpc>
                <a:spcPct val="80000"/>
              </a:lnSpc>
            </a:pPr>
            <a:r>
              <a:rPr lang="ja-JP" altLang="en-US" sz="1800" smtClean="0"/>
              <a:t>第</a:t>
            </a:r>
            <a:r>
              <a:rPr lang="en-US" altLang="ja-JP" sz="1800" smtClean="0"/>
              <a:t>1</a:t>
            </a:r>
            <a:r>
              <a:rPr lang="ja-JP" altLang="en-US" sz="1800" smtClean="0"/>
              <a:t>章 一月の三日間</a:t>
            </a:r>
            <a:br>
              <a:rPr lang="ja-JP" altLang="en-US" sz="1800" smtClean="0"/>
            </a:br>
            <a:r>
              <a:rPr lang="ja-JP" altLang="en-US" sz="1800" smtClean="0"/>
              <a:t>第</a:t>
            </a:r>
            <a:r>
              <a:rPr lang="en-US" altLang="ja-JP" sz="1800" smtClean="0"/>
              <a:t>2</a:t>
            </a:r>
            <a:r>
              <a:rPr lang="ja-JP" altLang="en-US" sz="1800" smtClean="0"/>
              <a:t>章 テレビジョンの世界に入る</a:t>
            </a:r>
            <a:br>
              <a:rPr lang="ja-JP" altLang="en-US" sz="1800" smtClean="0"/>
            </a:br>
            <a:r>
              <a:rPr lang="ja-JP" altLang="en-US" sz="1800" smtClean="0"/>
              <a:t>第</a:t>
            </a:r>
            <a:r>
              <a:rPr lang="en-US" altLang="ja-JP" sz="1800" smtClean="0"/>
              <a:t>3</a:t>
            </a:r>
            <a:r>
              <a:rPr lang="ja-JP" altLang="en-US" sz="1800" smtClean="0"/>
              <a:t>章 </a:t>
            </a:r>
            <a:r>
              <a:rPr lang="en-US" altLang="ja-JP" sz="1800" smtClean="0"/>
              <a:t>TV‐am</a:t>
            </a:r>
            <a:r>
              <a:rPr lang="ja-JP" altLang="en-US" sz="1800" smtClean="0"/>
              <a:t>社での一年間</a:t>
            </a:r>
            <a:br>
              <a:rPr lang="ja-JP" altLang="en-US" sz="1800" smtClean="0"/>
            </a:br>
            <a:r>
              <a:rPr lang="ja-JP" altLang="en-US" sz="1800" smtClean="0"/>
              <a:t>第</a:t>
            </a:r>
            <a:r>
              <a:rPr lang="en-US" altLang="ja-JP" sz="1800" smtClean="0"/>
              <a:t>4</a:t>
            </a:r>
            <a:r>
              <a:rPr lang="ja-JP" altLang="en-US" sz="1800" smtClean="0"/>
              <a:t>章 </a:t>
            </a:r>
            <a:r>
              <a:rPr lang="en-US" altLang="ja-JP" sz="1800" smtClean="0"/>
              <a:t>TVS</a:t>
            </a:r>
            <a:r>
              <a:rPr lang="ja-JP" altLang="en-US" sz="1800" smtClean="0"/>
              <a:t>、そしてロンドン・ウイークエンド・テレビジョン社への復帰</a:t>
            </a:r>
            <a:br>
              <a:rPr lang="ja-JP" altLang="en-US" sz="1800" smtClean="0"/>
            </a:br>
            <a:r>
              <a:rPr lang="ja-JP" altLang="en-US" sz="1800" smtClean="0"/>
              <a:t>第</a:t>
            </a:r>
            <a:r>
              <a:rPr lang="en-US" altLang="ja-JP" sz="1800" smtClean="0"/>
              <a:t>5</a:t>
            </a:r>
            <a:r>
              <a:rPr lang="ja-JP" altLang="en-US" sz="1800" smtClean="0"/>
              <a:t>章 </a:t>
            </a:r>
            <a:r>
              <a:rPr lang="en-US" altLang="ja-JP" sz="1800" smtClean="0"/>
              <a:t>BBC</a:t>
            </a:r>
            <a:r>
              <a:rPr lang="ja-JP" altLang="en-US" sz="1800" smtClean="0"/>
              <a:t>会長就任へ</a:t>
            </a:r>
            <a:br>
              <a:rPr lang="ja-JP" altLang="en-US" sz="1800" smtClean="0"/>
            </a:br>
            <a:r>
              <a:rPr lang="ja-JP" altLang="en-US" sz="1800" smtClean="0"/>
              <a:t>第</a:t>
            </a:r>
            <a:r>
              <a:rPr lang="en-US" altLang="ja-JP" sz="1800" smtClean="0"/>
              <a:t>6</a:t>
            </a:r>
            <a:r>
              <a:rPr lang="ja-JP" altLang="en-US" sz="1800" smtClean="0"/>
              <a:t>章 組織の改革</a:t>
            </a:r>
            <a:br>
              <a:rPr lang="ja-JP" altLang="en-US" sz="1800" smtClean="0"/>
            </a:br>
            <a:r>
              <a:rPr lang="ja-JP" altLang="en-US" sz="1800" smtClean="0"/>
              <a:t>第</a:t>
            </a:r>
            <a:r>
              <a:rPr lang="en-US" altLang="ja-JP" sz="1800" smtClean="0"/>
              <a:t>7</a:t>
            </a:r>
            <a:r>
              <a:rPr lang="ja-JP" altLang="en-US" sz="1800" smtClean="0"/>
              <a:t>章 意識の改革</a:t>
            </a:r>
            <a:br>
              <a:rPr lang="ja-JP" altLang="en-US" sz="1800" smtClean="0"/>
            </a:br>
            <a:r>
              <a:rPr lang="ja-JP" altLang="en-US" sz="1800" smtClean="0"/>
              <a:t>第</a:t>
            </a:r>
            <a:r>
              <a:rPr lang="en-US" altLang="ja-JP" sz="1800" smtClean="0"/>
              <a:t>8</a:t>
            </a:r>
            <a:r>
              <a:rPr lang="ja-JP" altLang="en-US" sz="1800" smtClean="0"/>
              <a:t>章 ギリガン、ケリー、そしてハットン</a:t>
            </a:r>
            <a:br>
              <a:rPr lang="ja-JP" altLang="en-US" sz="1800" smtClean="0"/>
            </a:br>
            <a:r>
              <a:rPr lang="ja-JP" altLang="en-US" sz="1800" smtClean="0"/>
              <a:t>第</a:t>
            </a:r>
            <a:r>
              <a:rPr lang="en-US" altLang="ja-JP" sz="1800" smtClean="0"/>
              <a:t>9</a:t>
            </a:r>
            <a:r>
              <a:rPr lang="ja-JP" altLang="en-US" sz="1800" smtClean="0"/>
              <a:t>章 ハットンはなぜ間違えたか</a:t>
            </a:r>
            <a:br>
              <a:rPr lang="ja-JP" altLang="en-US" sz="1800" smtClean="0"/>
            </a:br>
            <a:r>
              <a:rPr lang="ja-JP" altLang="en-US" sz="1800" smtClean="0"/>
              <a:t>第</a:t>
            </a:r>
            <a:r>
              <a:rPr lang="en-US" altLang="ja-JP" sz="1800" smtClean="0"/>
              <a:t>10</a:t>
            </a:r>
            <a:r>
              <a:rPr lang="ja-JP" altLang="en-US" sz="1800" smtClean="0"/>
              <a:t>章 最後に思うこと</a:t>
            </a:r>
          </a:p>
          <a:p>
            <a:pPr eaLnBrk="1" hangingPunct="1">
              <a:lnSpc>
                <a:spcPct val="80000"/>
              </a:lnSpc>
            </a:pPr>
            <a:r>
              <a:rPr lang="ja-JP" altLang="en-US" sz="1800" smtClean="0"/>
              <a:t/>
            </a:r>
            <a:br>
              <a:rPr lang="ja-JP" altLang="en-US" sz="1800" smtClean="0"/>
            </a:br>
            <a:endParaRPr lang="ja-JP" altLang="en-US" sz="1800" smtClean="0"/>
          </a:p>
        </p:txBody>
      </p:sp>
      <p:pic>
        <p:nvPicPr>
          <p:cNvPr id="14342" name="Picture 4" descr="真相"/>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5025" y="1711325"/>
            <a:ext cx="3889375" cy="4195763"/>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15363"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E2C301E6-6870-49D2-810C-2E382C36D37A}" type="slidenum">
              <a:rPr kumimoji="0" lang="en-US" altLang="ja-JP" sz="1200" smtClean="0">
                <a:latin typeface="Arial Black" pitchFamily="34" charset="0"/>
              </a:rPr>
              <a:pPr eaLnBrk="1" hangingPunct="1">
                <a:spcBef>
                  <a:spcPct val="0"/>
                </a:spcBef>
                <a:buClrTx/>
                <a:buSzTx/>
                <a:buFontTx/>
                <a:buNone/>
              </a:pPr>
              <a:t>12</a:t>
            </a:fld>
            <a:endParaRPr kumimoji="0" lang="en-US" altLang="ja-JP" sz="1200" smtClean="0">
              <a:latin typeface="Arial Black" pitchFamily="34" charset="0"/>
            </a:endParaRPr>
          </a:p>
        </p:txBody>
      </p:sp>
      <p:sp>
        <p:nvSpPr>
          <p:cNvPr id="15364" name="Rectangle 2"/>
          <p:cNvSpPr>
            <a:spLocks noGrp="1" noChangeArrowheads="1"/>
          </p:cNvSpPr>
          <p:nvPr>
            <p:ph type="title"/>
          </p:nvPr>
        </p:nvSpPr>
        <p:spPr>
          <a:xfrm>
            <a:off x="195263" y="228600"/>
            <a:ext cx="8408987" cy="914400"/>
          </a:xfrm>
        </p:spPr>
        <p:txBody>
          <a:bodyPr/>
          <a:lstStyle/>
          <a:p>
            <a:pPr eaLnBrk="1" hangingPunct="1"/>
            <a:r>
              <a:rPr lang="ja-JP" altLang="en-US" sz="3200" b="1" smtClean="0">
                <a:solidFill>
                  <a:schemeClr val="bg1"/>
                </a:solidFill>
                <a:hlinkClick r:id="rId3"/>
              </a:rPr>
              <a:t>新聞の社会史</a:t>
            </a:r>
            <a:r>
              <a:rPr lang="en-US" altLang="ja-JP" sz="3200" b="1" smtClean="0">
                <a:solidFill>
                  <a:schemeClr val="bg1"/>
                </a:solidFill>
                <a:hlinkClick r:id="rId3"/>
              </a:rPr>
              <a:t>:</a:t>
            </a:r>
            <a:r>
              <a:rPr lang="ja-JP" altLang="en-US" sz="3200" b="1" smtClean="0">
                <a:solidFill>
                  <a:schemeClr val="bg1"/>
                </a:solidFill>
                <a:hlinkClick r:id="rId3"/>
              </a:rPr>
              <a:t>イギリス初期新聞史研究 </a:t>
            </a:r>
            <a:endParaRPr lang="ja-JP" altLang="en-US" sz="3200" smtClean="0">
              <a:solidFill>
                <a:schemeClr val="bg1"/>
              </a:solidFill>
            </a:endParaRPr>
          </a:p>
        </p:txBody>
      </p:sp>
      <p:sp>
        <p:nvSpPr>
          <p:cNvPr id="15365" name="Rectangle 3"/>
          <p:cNvSpPr>
            <a:spLocks noGrp="1" noChangeArrowheads="1"/>
          </p:cNvSpPr>
          <p:nvPr>
            <p:ph type="body" idx="1"/>
          </p:nvPr>
        </p:nvSpPr>
        <p:spPr>
          <a:xfrm>
            <a:off x="609600" y="1600200"/>
            <a:ext cx="7445375" cy="4419600"/>
          </a:xfrm>
        </p:spPr>
        <p:txBody>
          <a:bodyPr/>
          <a:lstStyle/>
          <a:p>
            <a:pPr eaLnBrk="1" hangingPunct="1">
              <a:lnSpc>
                <a:spcPct val="90000"/>
              </a:lnSpc>
            </a:pPr>
            <a:r>
              <a:rPr lang="ja-JP" altLang="en-US" sz="2400" smtClean="0"/>
              <a:t>芝田　正夫（関西学院大学）</a:t>
            </a:r>
          </a:p>
          <a:p>
            <a:pPr eaLnBrk="1" hangingPunct="1">
              <a:lnSpc>
                <a:spcPct val="90000"/>
              </a:lnSpc>
            </a:pPr>
            <a:r>
              <a:rPr lang="ja-JP" altLang="en-US" sz="2400" smtClean="0"/>
              <a:t>晃洋書房、</a:t>
            </a:r>
            <a:r>
              <a:rPr lang="en-US" altLang="ja-JP" sz="2400" smtClean="0"/>
              <a:t>2000</a:t>
            </a:r>
          </a:p>
          <a:p>
            <a:pPr lvl="1" eaLnBrk="1" hangingPunct="1">
              <a:lnSpc>
                <a:spcPct val="90000"/>
              </a:lnSpc>
            </a:pPr>
            <a:r>
              <a:rPr lang="ja-JP" altLang="en-US" sz="2000" smtClean="0"/>
              <a:t>コラント、ニューズブックの出現</a:t>
            </a:r>
          </a:p>
          <a:p>
            <a:pPr lvl="1" eaLnBrk="1" hangingPunct="1">
              <a:lnSpc>
                <a:spcPct val="90000"/>
              </a:lnSpc>
            </a:pPr>
            <a:r>
              <a:rPr lang="en-US" altLang="ja-JP" sz="2000" smtClean="0"/>
              <a:t>1640</a:t>
            </a:r>
            <a:r>
              <a:rPr lang="ja-JP" altLang="en-US" sz="2000" smtClean="0"/>
              <a:t>年代のイギリス新聞</a:t>
            </a:r>
          </a:p>
          <a:p>
            <a:pPr lvl="1" eaLnBrk="1" hangingPunct="1">
              <a:lnSpc>
                <a:spcPct val="90000"/>
              </a:lnSpc>
            </a:pPr>
            <a:r>
              <a:rPr lang="en-US" altLang="ja-JP" sz="2000" smtClean="0"/>
              <a:t>『</a:t>
            </a:r>
            <a:r>
              <a:rPr lang="ja-JP" altLang="en-US" sz="2000" smtClean="0"/>
              <a:t>ロンドン・ガゼット</a:t>
            </a:r>
            <a:r>
              <a:rPr lang="en-US" altLang="ja-JP" sz="2000" smtClean="0"/>
              <a:t>』</a:t>
            </a:r>
            <a:r>
              <a:rPr lang="ja-JP" altLang="en-US" sz="2000" smtClean="0"/>
              <a:t>について</a:t>
            </a:r>
            <a:r>
              <a:rPr lang="en-US" altLang="ja-JP" sz="2000" smtClean="0"/>
              <a:t>―</a:t>
            </a:r>
            <a:r>
              <a:rPr lang="ja-JP" altLang="en-US" sz="2000" smtClean="0"/>
              <a:t>王政復古期の新聞</a:t>
            </a:r>
          </a:p>
          <a:p>
            <a:pPr lvl="1" eaLnBrk="1" hangingPunct="1">
              <a:lnSpc>
                <a:spcPct val="90000"/>
              </a:lnSpc>
            </a:pPr>
            <a:r>
              <a:rPr lang="en-US" altLang="ja-JP" sz="2000" smtClean="0"/>
              <a:t>1679</a:t>
            </a:r>
            <a:r>
              <a:rPr lang="ja-JP" altLang="en-US" sz="2000" smtClean="0"/>
              <a:t>年の特許検閲法失効とイギリス新聞</a:t>
            </a:r>
          </a:p>
          <a:p>
            <a:pPr lvl="1" eaLnBrk="1" hangingPunct="1">
              <a:lnSpc>
                <a:spcPct val="90000"/>
              </a:lnSpc>
            </a:pPr>
            <a:r>
              <a:rPr lang="en-US" altLang="ja-JP" sz="2000" smtClean="0"/>
              <a:t>18</a:t>
            </a:r>
            <a:r>
              <a:rPr lang="ja-JP" altLang="en-US" sz="2000" smtClean="0"/>
              <a:t>世紀初期のイギリス新聞</a:t>
            </a:r>
            <a:r>
              <a:rPr lang="en-US" altLang="ja-JP" sz="2000" smtClean="0"/>
              <a:t>(</a:t>
            </a:r>
            <a:r>
              <a:rPr lang="ja-JP" altLang="en-US" sz="2000" smtClean="0"/>
              <a:t>特許検閲法の廃止と独立新聞・地方紙の出現　スタンプ税法の成立と読者の問題</a:t>
            </a:r>
            <a:r>
              <a:rPr lang="en-US" altLang="ja-JP" sz="2000" smtClean="0"/>
              <a:t>)</a:t>
            </a:r>
          </a:p>
          <a:p>
            <a:pPr lvl="1" eaLnBrk="1" hangingPunct="1">
              <a:lnSpc>
                <a:spcPct val="90000"/>
              </a:lnSpc>
            </a:pPr>
            <a:r>
              <a:rPr lang="en-US" altLang="ja-JP" sz="2000" smtClean="0"/>
              <a:t>18</a:t>
            </a:r>
            <a:r>
              <a:rPr lang="ja-JP" altLang="en-US" sz="2000" smtClean="0"/>
              <a:t>世紀の新聞と法</a:t>
            </a:r>
          </a:p>
          <a:p>
            <a:pPr lvl="1" eaLnBrk="1" hangingPunct="1">
              <a:lnSpc>
                <a:spcPct val="90000"/>
              </a:lnSpc>
            </a:pPr>
            <a:r>
              <a:rPr lang="ja-JP" altLang="en-US" sz="2000" smtClean="0"/>
              <a:t>イギリス新聞の発行部数</a:t>
            </a:r>
            <a:r>
              <a:rPr lang="en-US" altLang="ja-JP" sz="2000" smtClean="0"/>
              <a:t>―17</a:t>
            </a:r>
            <a:r>
              <a:rPr lang="ja-JP" altLang="en-US" sz="2000" smtClean="0"/>
              <a:t>世紀から</a:t>
            </a:r>
            <a:r>
              <a:rPr lang="en-US" altLang="ja-JP" sz="2000" smtClean="0"/>
              <a:t>19</a:t>
            </a:r>
            <a:r>
              <a:rPr lang="ja-JP" altLang="en-US" sz="2000" smtClean="0"/>
              <a:t>世紀まで</a:t>
            </a:r>
          </a:p>
          <a:p>
            <a:pPr lvl="1" eaLnBrk="1" hangingPunct="1">
              <a:lnSpc>
                <a:spcPct val="90000"/>
              </a:lnSpc>
            </a:pPr>
            <a:r>
              <a:rPr lang="ja-JP" altLang="en-US" sz="2000" smtClean="0"/>
              <a:t>イギリス新聞史研究の資料</a:t>
            </a:r>
            <a:r>
              <a:rPr lang="en-US" altLang="ja-JP" sz="2000" smtClean="0"/>
              <a:t>―</a:t>
            </a:r>
            <a:r>
              <a:rPr lang="ja-JP" altLang="en-US" sz="2000" smtClean="0"/>
              <a:t>ビブリオグラフィーを中心に</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57200" y="273050"/>
            <a:ext cx="3008313" cy="635000"/>
          </a:xfrm>
        </p:spPr>
        <p:txBody>
          <a:bodyPr/>
          <a:lstStyle/>
          <a:p>
            <a:r>
              <a:rPr lang="ja-JP" altLang="en-US" smtClean="0"/>
              <a:t>基礎を学ぶために</a:t>
            </a:r>
          </a:p>
        </p:txBody>
      </p:sp>
      <p:pic>
        <p:nvPicPr>
          <p:cNvPr id="16387" name="Picture 12" descr="1832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787900" y="1412875"/>
            <a:ext cx="3240088" cy="4675188"/>
          </a:xfrm>
          <a:noFill/>
        </p:spPr>
      </p:pic>
      <p:sp>
        <p:nvSpPr>
          <p:cNvPr id="16388" name="テキスト プレースホルダー 6"/>
          <p:cNvSpPr>
            <a:spLocks noGrp="1"/>
          </p:cNvSpPr>
          <p:nvPr>
            <p:ph type="body" sz="half" idx="2"/>
          </p:nvPr>
        </p:nvSpPr>
        <p:spPr>
          <a:xfrm>
            <a:off x="457200" y="1435100"/>
            <a:ext cx="3754438" cy="4691063"/>
          </a:xfrm>
        </p:spPr>
        <p:txBody>
          <a:bodyPr/>
          <a:lstStyle/>
          <a:p>
            <a:r>
              <a:rPr lang="ja-JP" altLang="en-US" sz="2400" smtClean="0"/>
              <a:t>大石裕</a:t>
            </a:r>
            <a:r>
              <a:rPr lang="en-US" altLang="ja-JP" sz="2400" smtClean="0"/>
              <a:t>『</a:t>
            </a:r>
            <a:r>
              <a:rPr lang="ja-JP" altLang="en-US" sz="2400" smtClean="0"/>
              <a:t>コミュニケーション研究</a:t>
            </a:r>
            <a:r>
              <a:rPr lang="en-US" altLang="ja-JP" sz="2400" smtClean="0"/>
              <a:t>』</a:t>
            </a:r>
            <a:r>
              <a:rPr lang="ja-JP" altLang="en-US" sz="2400" smtClean="0"/>
              <a:t>（慶應義塾大学出版会、</a:t>
            </a:r>
            <a:r>
              <a:rPr lang="en-US" altLang="ja-JP" sz="2400" smtClean="0"/>
              <a:t>2011</a:t>
            </a:r>
            <a:r>
              <a:rPr lang="ja-JP" altLang="en-US" sz="2400" smtClean="0"/>
              <a:t>年）</a:t>
            </a:r>
            <a:endParaRPr lang="en-US" altLang="ja-JP" sz="2400" smtClean="0"/>
          </a:p>
          <a:p>
            <a:endParaRPr lang="ja-JP" altLang="en-US" sz="2400" smtClean="0"/>
          </a:p>
        </p:txBody>
      </p:sp>
      <p:sp>
        <p:nvSpPr>
          <p:cNvPr id="16389" name="フッター プレースホルダー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16390" name="スライド番号プレースホルダー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E941D852-51AC-44EE-8816-2CE56C212308}" type="slidenum">
              <a:rPr kumimoji="0" lang="en-US" altLang="ja-JP" sz="1200" smtClean="0">
                <a:latin typeface="Arial Black" pitchFamily="34" charset="0"/>
              </a:rPr>
              <a:pPr eaLnBrk="1" hangingPunct="1">
                <a:spcBef>
                  <a:spcPct val="0"/>
                </a:spcBef>
                <a:buClrTx/>
                <a:buSzTx/>
                <a:buFontTx/>
                <a:buNone/>
              </a:pPr>
              <a:t>13</a:t>
            </a:fld>
            <a:endParaRPr kumimoji="0" lang="en-US" altLang="ja-JP" sz="1200" smtClean="0">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フッター プレースホルダ 5"/>
          <p:cNvSpPr txBox="1">
            <a:spLocks noGrp="1"/>
          </p:cNvSpPr>
          <p:nvPr/>
        </p:nvSpPr>
        <p:spPr bwMode="auto">
          <a:xfrm>
            <a:off x="3590925" y="62865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pPr>
            <a:r>
              <a:rPr kumimoji="0" lang="en-US" altLang="ja-JP" sz="1400">
                <a:latin typeface="Verdana" pitchFamily="34" charset="0"/>
              </a:rPr>
              <a:t>外国ジャーナリズムIIa</a:t>
            </a:r>
          </a:p>
        </p:txBody>
      </p:sp>
      <p:sp>
        <p:nvSpPr>
          <p:cNvPr id="17411" name="スライド番号プレースホルダ 6"/>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algn="r" eaLnBrk="1" hangingPunct="1">
              <a:spcBef>
                <a:spcPct val="0"/>
              </a:spcBef>
              <a:buClrTx/>
              <a:buSzTx/>
              <a:buFontTx/>
              <a:buNone/>
            </a:pPr>
            <a:fld id="{C4873E2B-3FF5-483D-93F2-89B90E02A551}" type="slidenum">
              <a:rPr kumimoji="0" lang="en-US" altLang="ja-JP" sz="1400">
                <a:latin typeface="Verdana" pitchFamily="34" charset="0"/>
              </a:rPr>
              <a:pPr algn="r" eaLnBrk="1" hangingPunct="1">
                <a:spcBef>
                  <a:spcPct val="0"/>
                </a:spcBef>
                <a:buClrTx/>
                <a:buSzTx/>
                <a:buFontTx/>
                <a:buNone/>
              </a:pPr>
              <a:t>14</a:t>
            </a:fld>
            <a:endParaRPr kumimoji="0" lang="en-US" altLang="ja-JP" sz="1400">
              <a:latin typeface="Verdana" pitchFamily="34" charset="0"/>
            </a:endParaRPr>
          </a:p>
        </p:txBody>
      </p:sp>
      <p:sp>
        <p:nvSpPr>
          <p:cNvPr id="17412" name="Rectangle 2"/>
          <p:cNvSpPr>
            <a:spLocks noGrp="1" noChangeArrowheads="1"/>
          </p:cNvSpPr>
          <p:nvPr>
            <p:ph type="title" idx="4294967295"/>
          </p:nvPr>
        </p:nvSpPr>
        <p:spPr>
          <a:xfrm>
            <a:off x="195263" y="655638"/>
            <a:ext cx="6532562" cy="487362"/>
          </a:xfrm>
        </p:spPr>
        <p:txBody>
          <a:bodyPr anchor="b">
            <a:spAutoFit/>
          </a:bodyPr>
          <a:lstStyle/>
          <a:p>
            <a:pPr eaLnBrk="1" hangingPunct="1"/>
            <a:r>
              <a:rPr lang="ja-JP" altLang="en-US" smtClean="0"/>
              <a:t>今日の一冊</a:t>
            </a:r>
            <a:r>
              <a:rPr lang="en-US" altLang="ja-JP" smtClean="0"/>
              <a:t>/topic</a:t>
            </a:r>
          </a:p>
        </p:txBody>
      </p:sp>
      <p:sp>
        <p:nvSpPr>
          <p:cNvPr id="17413" name="Rectangle 3"/>
          <p:cNvSpPr>
            <a:spLocks noGrp="1" noChangeArrowheads="1"/>
          </p:cNvSpPr>
          <p:nvPr>
            <p:ph type="body" sz="half" idx="4294967295"/>
          </p:nvPr>
        </p:nvSpPr>
        <p:spPr>
          <a:xfrm>
            <a:off x="611188" y="1628775"/>
            <a:ext cx="4208462" cy="4419600"/>
          </a:xfrm>
        </p:spPr>
        <p:txBody>
          <a:bodyPr/>
          <a:lstStyle/>
          <a:p>
            <a:pPr eaLnBrk="1" hangingPunct="1"/>
            <a:r>
              <a:rPr lang="ja-JP" altLang="en-US" sz="2800" smtClean="0"/>
              <a:t>大石裕・山本信人（編著）</a:t>
            </a:r>
          </a:p>
          <a:p>
            <a:pPr eaLnBrk="1" hangingPunct="1"/>
            <a:r>
              <a:rPr lang="ja-JP" altLang="en-US" sz="2800" smtClean="0"/>
              <a:t>メディア・ナショナリズムのゆくえ</a:t>
            </a:r>
          </a:p>
          <a:p>
            <a:pPr eaLnBrk="1" hangingPunct="1"/>
            <a:r>
              <a:rPr lang="ja-JP" altLang="en-US" sz="2800" smtClean="0"/>
              <a:t>朝日新聞社（朝日選書</a:t>
            </a:r>
            <a:r>
              <a:rPr lang="en-US" altLang="ja-JP" sz="2800" smtClean="0"/>
              <a:t>807</a:t>
            </a:r>
            <a:r>
              <a:rPr lang="ja-JP" altLang="en-US" sz="2800" smtClean="0"/>
              <a:t>）、</a:t>
            </a:r>
            <a:r>
              <a:rPr lang="en-US" altLang="ja-JP" sz="2800" smtClean="0"/>
              <a:t>1,200</a:t>
            </a:r>
            <a:r>
              <a:rPr lang="ja-JP" altLang="en-US" sz="2800" smtClean="0"/>
              <a:t>円</a:t>
            </a:r>
            <a:endParaRPr lang="ja-JP" altLang="en-US" sz="2000" smtClean="0"/>
          </a:p>
          <a:p>
            <a:pPr eaLnBrk="1" hangingPunct="1">
              <a:buFont typeface="Wingdings" pitchFamily="2" charset="2"/>
              <a:buNone/>
            </a:pPr>
            <a:r>
              <a:rPr lang="en-US" altLang="ja-JP" sz="2000" smtClean="0">
                <a:hlinkClick r:id="rId3"/>
              </a:rPr>
              <a:t>http://pweb.cc.sophia.ac.jp/s-yuga/Article/London.htm</a:t>
            </a:r>
            <a:endParaRPr lang="en-US" altLang="ja-JP" sz="2000" smtClean="0"/>
          </a:p>
        </p:txBody>
      </p:sp>
      <p:pic>
        <p:nvPicPr>
          <p:cNvPr id="17414" name="Picture 4" descr="Ohishi06a"/>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521325" y="1841500"/>
            <a:ext cx="2162175" cy="3602038"/>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18435"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5560A4C9-5DCD-4AE2-A1F4-063B3573FE72}" type="slidenum">
              <a:rPr kumimoji="0" lang="en-US" altLang="ja-JP" sz="1200" smtClean="0">
                <a:latin typeface="Arial Black" pitchFamily="34" charset="0"/>
              </a:rPr>
              <a:pPr eaLnBrk="1" hangingPunct="1">
                <a:spcBef>
                  <a:spcPct val="0"/>
                </a:spcBef>
                <a:buClrTx/>
                <a:buSzTx/>
                <a:buFontTx/>
                <a:buNone/>
              </a:pPr>
              <a:t>15</a:t>
            </a:fld>
            <a:endParaRPr kumimoji="0" lang="en-US" altLang="ja-JP" sz="1200" smtClean="0">
              <a:latin typeface="Arial Black" pitchFamily="34" charset="0"/>
            </a:endParaRPr>
          </a:p>
        </p:txBody>
      </p:sp>
      <p:sp>
        <p:nvSpPr>
          <p:cNvPr id="18436" name="Rectangle 2"/>
          <p:cNvSpPr>
            <a:spLocks noGrp="1" noChangeArrowheads="1"/>
          </p:cNvSpPr>
          <p:nvPr>
            <p:ph type="title"/>
          </p:nvPr>
        </p:nvSpPr>
        <p:spPr/>
        <p:txBody>
          <a:bodyPr/>
          <a:lstStyle/>
          <a:p>
            <a:pPr eaLnBrk="1" hangingPunct="1"/>
            <a:r>
              <a:rPr lang="ja-JP" altLang="en-US" smtClean="0"/>
              <a:t>履修学生へ</a:t>
            </a:r>
          </a:p>
        </p:txBody>
      </p:sp>
      <p:sp>
        <p:nvSpPr>
          <p:cNvPr id="18437" name="Rectangle 3"/>
          <p:cNvSpPr>
            <a:spLocks noGrp="1" noChangeArrowheads="1"/>
          </p:cNvSpPr>
          <p:nvPr>
            <p:ph type="body" idx="1"/>
          </p:nvPr>
        </p:nvSpPr>
        <p:spPr/>
        <p:txBody>
          <a:bodyPr/>
          <a:lstStyle/>
          <a:p>
            <a:pPr eaLnBrk="1" hangingPunct="1">
              <a:lnSpc>
                <a:spcPct val="90000"/>
              </a:lnSpc>
            </a:pPr>
            <a:r>
              <a:rPr lang="ja-JP" altLang="en-US" dirty="0" smtClean="0"/>
              <a:t>シラバス参照</a:t>
            </a:r>
          </a:p>
          <a:p>
            <a:pPr eaLnBrk="1" hangingPunct="1">
              <a:lnSpc>
                <a:spcPct val="90000"/>
              </a:lnSpc>
            </a:pPr>
            <a:r>
              <a:rPr lang="ja-JP" altLang="en-US" dirty="0" smtClean="0"/>
              <a:t>日常生活において、マス・メディアと積極的にかかわり、</a:t>
            </a:r>
            <a:r>
              <a:rPr lang="ja-JP" altLang="en-US" dirty="0" smtClean="0">
                <a:solidFill>
                  <a:srgbClr val="FF0000"/>
                </a:solidFill>
              </a:rPr>
              <a:t>ヨーロッパ地域</a:t>
            </a:r>
            <a:r>
              <a:rPr lang="ja-JP" altLang="en-US" dirty="0" smtClean="0"/>
              <a:t>の活字媒体・放送媒体をはじめとして、映画や広告、ニューメディアなどにアクセスすること。</a:t>
            </a:r>
          </a:p>
          <a:p>
            <a:pPr eaLnBrk="1" hangingPunct="1">
              <a:lnSpc>
                <a:spcPct val="90000"/>
              </a:lnSpc>
            </a:pPr>
            <a:r>
              <a:rPr lang="ja-JP" altLang="en-US" dirty="0" smtClean="0"/>
              <a:t>各講義時にはニュース報道や時事問題などのトピックについて質問や解説を行うので常にそうした事柄に目を向けることが望まれる。</a:t>
            </a:r>
            <a:r>
              <a:rPr lang="en-US" altLang="ja-JP" sz="2800" dirty="0" smtClean="0"/>
              <a:t>NHKBS1</a:t>
            </a:r>
            <a:r>
              <a:rPr lang="ja-JP" altLang="en-US" sz="2800" dirty="0" smtClean="0"/>
              <a:t>；</a:t>
            </a:r>
            <a:r>
              <a:rPr lang="en-US" altLang="ja-JP" sz="2800" dirty="0" smtClean="0">
                <a:hlinkClick r:id="rId3"/>
              </a:rPr>
              <a:t>BS</a:t>
            </a:r>
            <a:r>
              <a:rPr lang="ja-JP" altLang="en-US" sz="2800" dirty="0" smtClean="0">
                <a:hlinkClick r:id="rId3"/>
              </a:rPr>
              <a:t>世界のドキュメンタリー</a:t>
            </a:r>
            <a:endParaRPr lang="en-US" altLang="ja-JP" sz="2800" dirty="0" smtClean="0"/>
          </a:p>
          <a:p>
            <a:pPr eaLnBrk="1" hangingPunct="1">
              <a:lnSpc>
                <a:spcPct val="90000"/>
              </a:lnSpc>
            </a:pPr>
            <a:r>
              <a:rPr lang="ja-JP" altLang="en-US" dirty="0" smtClean="0">
                <a:solidFill>
                  <a:schemeClr val="bg1"/>
                </a:solidFill>
              </a:rPr>
              <a:t>講</a:t>
            </a:r>
            <a:r>
              <a:rPr lang="en-US" altLang="ja-JP" dirty="0" smtClean="0">
                <a:solidFill>
                  <a:schemeClr val="bg1"/>
                </a:solidFill>
              </a:rPr>
              <a:t>BS</a:t>
            </a:r>
            <a:r>
              <a:rPr lang="ja-JP" altLang="en-US" dirty="0" smtClean="0">
                <a:solidFill>
                  <a:schemeClr val="bg1"/>
                </a:solidFill>
              </a:rPr>
              <a:t>義日程</a:t>
            </a:r>
            <a:endParaRPr lang="ja-JP" alt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19459"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5EBF8C10-B348-4B76-A44C-054051759D37}" type="slidenum">
              <a:rPr kumimoji="0" lang="en-US" altLang="ja-JP" sz="1200" smtClean="0">
                <a:latin typeface="Arial Black" pitchFamily="34" charset="0"/>
              </a:rPr>
              <a:pPr eaLnBrk="1" hangingPunct="1">
                <a:spcBef>
                  <a:spcPct val="0"/>
                </a:spcBef>
                <a:buClrTx/>
                <a:buSzTx/>
                <a:buFontTx/>
                <a:buNone/>
              </a:pPr>
              <a:t>16</a:t>
            </a:fld>
            <a:endParaRPr kumimoji="0" lang="en-US" altLang="ja-JP" sz="1200" smtClean="0">
              <a:latin typeface="Arial Black" pitchFamily="34" charset="0"/>
            </a:endParaRPr>
          </a:p>
        </p:txBody>
      </p:sp>
      <p:sp>
        <p:nvSpPr>
          <p:cNvPr id="19460" name="Rectangle 2"/>
          <p:cNvSpPr>
            <a:spLocks noGrp="1" noChangeArrowheads="1"/>
          </p:cNvSpPr>
          <p:nvPr>
            <p:ph type="title"/>
          </p:nvPr>
        </p:nvSpPr>
        <p:spPr/>
        <p:txBody>
          <a:bodyPr/>
          <a:lstStyle/>
          <a:p>
            <a:pPr eaLnBrk="1" hangingPunct="1"/>
            <a:r>
              <a:rPr lang="ja-JP" altLang="en-US" smtClean="0"/>
              <a:t>例えば、この講義のキーワードは</a:t>
            </a:r>
          </a:p>
        </p:txBody>
      </p:sp>
      <p:sp>
        <p:nvSpPr>
          <p:cNvPr id="19461" name="Rectangle 3"/>
          <p:cNvSpPr>
            <a:spLocks noGrp="1" noChangeArrowheads="1"/>
          </p:cNvSpPr>
          <p:nvPr>
            <p:ph type="body" sz="half" idx="1"/>
          </p:nvPr>
        </p:nvSpPr>
        <p:spPr>
          <a:xfrm>
            <a:off x="609600" y="1600200"/>
            <a:ext cx="3884613" cy="4419600"/>
          </a:xfrm>
        </p:spPr>
        <p:txBody>
          <a:bodyPr/>
          <a:lstStyle/>
          <a:p>
            <a:pPr eaLnBrk="1" hangingPunct="1"/>
            <a:r>
              <a:rPr lang="ja-JP" altLang="en-US" smtClean="0"/>
              <a:t>ジャーナリズム</a:t>
            </a:r>
          </a:p>
          <a:p>
            <a:pPr eaLnBrk="1" hangingPunct="1"/>
            <a:r>
              <a:rPr lang="ja-JP" altLang="en-US" smtClean="0"/>
              <a:t>メディア</a:t>
            </a:r>
          </a:p>
          <a:p>
            <a:pPr eaLnBrk="1" hangingPunct="1"/>
            <a:r>
              <a:rPr lang="ja-JP" altLang="en-US" smtClean="0"/>
              <a:t>マス・メディア</a:t>
            </a:r>
          </a:p>
          <a:p>
            <a:pPr eaLnBrk="1" hangingPunct="1"/>
            <a:r>
              <a:rPr lang="ja-JP" altLang="en-US" smtClean="0"/>
              <a:t>マルチメディア</a:t>
            </a:r>
          </a:p>
          <a:p>
            <a:pPr eaLnBrk="1" hangingPunct="1"/>
            <a:r>
              <a:rPr lang="ja-JP" altLang="en-US" smtClean="0"/>
              <a:t>（マス・）コミュニケーション</a:t>
            </a:r>
          </a:p>
          <a:p>
            <a:pPr eaLnBrk="1" hangingPunct="1"/>
            <a:r>
              <a:rPr lang="ja-JP" altLang="en-US" smtClean="0"/>
              <a:t>グローバリズム⇔リージョナリズム</a:t>
            </a:r>
          </a:p>
          <a:p>
            <a:pPr eaLnBrk="1" hangingPunct="1"/>
            <a:endParaRPr lang="en-US" altLang="ja-JP" smtClean="0"/>
          </a:p>
        </p:txBody>
      </p:sp>
      <p:sp>
        <p:nvSpPr>
          <p:cNvPr id="19462" name="Rectangle 4"/>
          <p:cNvSpPr>
            <a:spLocks noGrp="1" noChangeArrowheads="1"/>
          </p:cNvSpPr>
          <p:nvPr>
            <p:ph type="body" sz="half" idx="2"/>
          </p:nvPr>
        </p:nvSpPr>
        <p:spPr>
          <a:xfrm>
            <a:off x="4649788" y="1600200"/>
            <a:ext cx="3884612" cy="4419600"/>
          </a:xfrm>
        </p:spPr>
        <p:txBody>
          <a:bodyPr/>
          <a:lstStyle/>
          <a:p>
            <a:pPr eaLnBrk="1" hangingPunct="1"/>
            <a:r>
              <a:rPr lang="ja-JP" altLang="en-US" smtClean="0"/>
              <a:t>歴史、経営、法制度</a:t>
            </a:r>
          </a:p>
          <a:p>
            <a:pPr eaLnBrk="1" hangingPunct="1"/>
            <a:r>
              <a:rPr lang="en-US" altLang="ja-JP" smtClean="0"/>
              <a:t>IT</a:t>
            </a:r>
          </a:p>
          <a:p>
            <a:pPr eaLnBrk="1" hangingPunct="1"/>
            <a:r>
              <a:rPr lang="ja-JP" altLang="en-US" smtClean="0"/>
              <a:t>政治とメディア</a:t>
            </a:r>
          </a:p>
          <a:p>
            <a:pPr eaLnBrk="1" hangingPunct="1"/>
            <a:r>
              <a:rPr lang="ja-JP" altLang="en-US" smtClean="0"/>
              <a:t>プレスの自由</a:t>
            </a:r>
          </a:p>
          <a:p>
            <a:pPr eaLnBrk="1" hangingPunct="1"/>
            <a:r>
              <a:rPr lang="ja-JP" altLang="en-US" smtClean="0"/>
              <a:t>言論の自由</a:t>
            </a:r>
          </a:p>
          <a:p>
            <a:pPr eaLnBrk="1" hangingPunct="1"/>
            <a:endParaRPr lang="en-US" altLang="ja-JP"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2969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470E7E6F-1650-4F9A-8822-FFC841E734E2}" type="slidenum">
              <a:rPr kumimoji="0" lang="en-US" altLang="ja-JP" sz="1200" smtClean="0">
                <a:latin typeface="Arial Black" pitchFamily="34" charset="0"/>
              </a:rPr>
              <a:pPr eaLnBrk="1" hangingPunct="1">
                <a:spcBef>
                  <a:spcPct val="0"/>
                </a:spcBef>
                <a:buClrTx/>
                <a:buSzTx/>
                <a:buFontTx/>
                <a:buNone/>
              </a:pPr>
              <a:t>17</a:t>
            </a:fld>
            <a:endParaRPr kumimoji="0" lang="en-US" altLang="ja-JP" sz="1200" smtClean="0">
              <a:latin typeface="Arial Black" pitchFamily="34" charset="0"/>
            </a:endParaRPr>
          </a:p>
        </p:txBody>
      </p:sp>
      <p:sp>
        <p:nvSpPr>
          <p:cNvPr id="29700" name="Rectangle 2"/>
          <p:cNvSpPr>
            <a:spLocks noGrp="1" noChangeArrowheads="1"/>
          </p:cNvSpPr>
          <p:nvPr>
            <p:ph type="title"/>
          </p:nvPr>
        </p:nvSpPr>
        <p:spPr/>
        <p:txBody>
          <a:bodyPr/>
          <a:lstStyle/>
          <a:p>
            <a:pPr eaLnBrk="1" hangingPunct="1"/>
            <a:r>
              <a:rPr lang="ja-JP" altLang="en-US" smtClean="0"/>
              <a:t>ヨーロッパのマス・メディア</a:t>
            </a:r>
          </a:p>
        </p:txBody>
      </p:sp>
      <p:sp>
        <p:nvSpPr>
          <p:cNvPr id="29701" name="Rectangle 3"/>
          <p:cNvSpPr>
            <a:spLocks noGrp="1" noChangeArrowheads="1"/>
          </p:cNvSpPr>
          <p:nvPr>
            <p:ph type="body" idx="1"/>
          </p:nvPr>
        </p:nvSpPr>
        <p:spPr/>
        <p:txBody>
          <a:bodyPr/>
          <a:lstStyle/>
          <a:p>
            <a:pPr eaLnBrk="1" hangingPunct="1"/>
            <a:r>
              <a:rPr lang="ja-JP" altLang="en-US" sz="3600" smtClean="0"/>
              <a:t>地域研究　（</a:t>
            </a:r>
            <a:r>
              <a:rPr lang="en-US" altLang="ja-JP" sz="3600" smtClean="0"/>
              <a:t>area studies)</a:t>
            </a:r>
          </a:p>
          <a:p>
            <a:pPr lvl="1" eaLnBrk="1" hangingPunct="1"/>
            <a:r>
              <a:rPr lang="ja-JP" altLang="en-US" sz="3200" smtClean="0"/>
              <a:t>政治</a:t>
            </a:r>
            <a:r>
              <a:rPr lang="en-US" altLang="ja-JP" sz="3200" smtClean="0"/>
              <a:t>-</a:t>
            </a:r>
            <a:r>
              <a:rPr lang="ja-JP" altLang="en-US" sz="3200" smtClean="0"/>
              <a:t>言語</a:t>
            </a:r>
            <a:r>
              <a:rPr lang="en-US" altLang="ja-JP" sz="3200" smtClean="0"/>
              <a:t>-</a:t>
            </a:r>
            <a:r>
              <a:rPr lang="ja-JP" altLang="en-US" sz="3200" smtClean="0"/>
              <a:t>文化</a:t>
            </a:r>
            <a:r>
              <a:rPr lang="en-US" altLang="ja-JP" sz="3200" smtClean="0"/>
              <a:t>-</a:t>
            </a:r>
            <a:r>
              <a:rPr lang="ja-JP" altLang="en-US" sz="3200" smtClean="0"/>
              <a:t>社会</a:t>
            </a:r>
            <a:endParaRPr lang="en-US" altLang="ja-JP" sz="3200" smtClean="0"/>
          </a:p>
          <a:p>
            <a:pPr eaLnBrk="1" hangingPunct="1"/>
            <a:r>
              <a:rPr lang="ja-JP" altLang="en-US" sz="3600" smtClean="0"/>
              <a:t>ヨーロッパの特徴</a:t>
            </a:r>
          </a:p>
          <a:p>
            <a:pPr eaLnBrk="1" hangingPunct="1"/>
            <a:r>
              <a:rPr lang="ja-JP" altLang="en-US" sz="3600" smtClean="0"/>
              <a:t>マス・メディアの基礎データ</a:t>
            </a:r>
          </a:p>
          <a:p>
            <a:pPr eaLnBrk="1" hangingPunct="1"/>
            <a:r>
              <a:rPr lang="ja-JP" altLang="en-US" sz="3600" smtClean="0"/>
              <a:t>基礎知識</a:t>
            </a:r>
          </a:p>
        </p:txBody>
      </p:sp>
    </p:spTree>
    <p:extLst>
      <p:ext uri="{BB962C8B-B14F-4D97-AF65-F5344CB8AC3E}">
        <p14:creationId xmlns:p14="http://schemas.microsoft.com/office/powerpoint/2010/main" val="429272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5123"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0B72846C-B63E-4CDC-BC76-AD6C5D56969E}" type="slidenum">
              <a:rPr kumimoji="0" lang="en-US" altLang="ja-JP" sz="1200" smtClean="0">
                <a:latin typeface="Arial Black" pitchFamily="34" charset="0"/>
              </a:rPr>
              <a:pPr eaLnBrk="1" hangingPunct="1">
                <a:spcBef>
                  <a:spcPct val="0"/>
                </a:spcBef>
                <a:buClrTx/>
                <a:buSzTx/>
                <a:buFontTx/>
                <a:buNone/>
              </a:pPr>
              <a:t>2</a:t>
            </a:fld>
            <a:endParaRPr kumimoji="0" lang="en-US" altLang="ja-JP" sz="1200" smtClean="0">
              <a:latin typeface="Arial Black" pitchFamily="34" charset="0"/>
            </a:endParaRPr>
          </a:p>
        </p:txBody>
      </p:sp>
      <p:sp>
        <p:nvSpPr>
          <p:cNvPr id="11266" name="Rectangle 2"/>
          <p:cNvSpPr>
            <a:spLocks noGrp="1" noChangeArrowheads="1"/>
          </p:cNvSpPr>
          <p:nvPr>
            <p:ph type="title"/>
          </p:nvPr>
        </p:nvSpPr>
        <p:spPr/>
        <p:txBody>
          <a:bodyPr/>
          <a:lstStyle/>
          <a:p>
            <a:pPr eaLnBrk="1" hangingPunct="1"/>
            <a:r>
              <a:rPr lang="ja-JP" altLang="en-US" smtClean="0"/>
              <a:t>授業担当者</a:t>
            </a:r>
          </a:p>
        </p:txBody>
      </p:sp>
      <p:sp>
        <p:nvSpPr>
          <p:cNvPr id="11267" name="Rectangle 3"/>
          <p:cNvSpPr>
            <a:spLocks noGrp="1" noChangeArrowheads="1"/>
          </p:cNvSpPr>
          <p:nvPr>
            <p:ph type="body" sz="half" idx="1"/>
          </p:nvPr>
        </p:nvSpPr>
        <p:spPr>
          <a:xfrm>
            <a:off x="611188" y="1628775"/>
            <a:ext cx="4322762" cy="4419600"/>
          </a:xfrm>
        </p:spPr>
        <p:txBody>
          <a:bodyPr/>
          <a:lstStyle/>
          <a:p>
            <a:pPr eaLnBrk="1" hangingPunct="1"/>
            <a:r>
              <a:rPr lang="ja-JP" altLang="en-US" sz="2000" smtClean="0"/>
              <a:t>鈴木雄雅（すずき  ゆうが）</a:t>
            </a:r>
          </a:p>
          <a:p>
            <a:pPr eaLnBrk="1" hangingPunct="1"/>
            <a:r>
              <a:rPr lang="ja-JP" altLang="en-US" sz="2000" smtClean="0"/>
              <a:t>上智大学（新聞学科）</a:t>
            </a:r>
          </a:p>
          <a:p>
            <a:pPr eaLnBrk="1" hangingPunct="1">
              <a:buFont typeface="Wingdings" pitchFamily="2" charset="2"/>
              <a:buNone/>
            </a:pPr>
            <a:r>
              <a:rPr lang="ja-JP" altLang="en-US" sz="2800" smtClean="0"/>
              <a:t> </a:t>
            </a:r>
            <a:r>
              <a:rPr lang="en-US" altLang="ja-JP" sz="2000" b="1" smtClean="0">
                <a:hlinkClick r:id="rId3"/>
              </a:rPr>
              <a:t>http://pweb.cc.sophia.ac.jp/s-yuga/</a:t>
            </a:r>
            <a:endParaRPr lang="en-US" altLang="ja-JP" sz="2000" b="1" smtClean="0"/>
          </a:p>
          <a:p>
            <a:pPr eaLnBrk="1" hangingPunct="1">
              <a:buFont typeface="Wingdings" pitchFamily="2" charset="2"/>
              <a:buNone/>
            </a:pPr>
            <a:r>
              <a:rPr lang="en-US" altLang="ja-JP" sz="2800" smtClean="0"/>
              <a:t> </a:t>
            </a:r>
            <a:r>
              <a:rPr lang="en-US" altLang="ja-JP" sz="2000" b="1" smtClean="0">
                <a:hlinkClick r:id="rId4"/>
              </a:rPr>
              <a:t>http://pweb.cc.sophia.ac.jp/s-yuga/profile.htm</a:t>
            </a:r>
            <a:endParaRPr lang="en-US" altLang="ja-JP" sz="2000" b="1" smtClean="0"/>
          </a:p>
          <a:p>
            <a:pPr eaLnBrk="1" hangingPunct="1">
              <a:buFont typeface="Wingdings" pitchFamily="2" charset="2"/>
              <a:buNone/>
            </a:pPr>
            <a:r>
              <a:rPr lang="en-US" altLang="ja-JP" sz="2000" smtClean="0"/>
              <a:t> Email: </a:t>
            </a:r>
            <a:r>
              <a:rPr lang="en-US" altLang="ja-JP" sz="2000" smtClean="0">
                <a:hlinkClick r:id="rId5"/>
              </a:rPr>
              <a:t>s-yuga@sophia.ac.jp</a:t>
            </a:r>
            <a:endParaRPr lang="en-US" altLang="ja-JP" sz="2000" smtClean="0"/>
          </a:p>
          <a:p>
            <a:pPr eaLnBrk="1" hangingPunct="1">
              <a:buFont typeface="Wingdings" pitchFamily="2" charset="2"/>
              <a:buNone/>
            </a:pPr>
            <a:r>
              <a:rPr lang="ja-JP" altLang="en-US" sz="2000" smtClean="0"/>
              <a:t>研究室：</a:t>
            </a:r>
            <a:r>
              <a:rPr lang="en-US" altLang="ja-JP" sz="2000" smtClean="0"/>
              <a:t>7</a:t>
            </a:r>
            <a:r>
              <a:rPr lang="ja-JP" altLang="en-US" sz="2000" smtClean="0"/>
              <a:t>号館</a:t>
            </a:r>
            <a:r>
              <a:rPr lang="en-US" altLang="ja-JP" sz="2000" smtClean="0"/>
              <a:t>11F</a:t>
            </a:r>
          </a:p>
        </p:txBody>
      </p:sp>
      <p:sp>
        <p:nvSpPr>
          <p:cNvPr id="2" name="コンテンツ プレースホルダー 1"/>
          <p:cNvSpPr>
            <a:spLocks noGrp="1"/>
          </p:cNvSpPr>
          <p:nvPr>
            <p:ph sz="half" idx="2"/>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1+#ppt_w/2"/>
                                          </p:val>
                                        </p:tav>
                                        <p:tav tm="100000">
                                          <p:val>
                                            <p:strVal val="#ppt_x"/>
                                          </p:val>
                                        </p:tav>
                                      </p:tavLst>
                                    </p:anim>
                                    <p:anim calcmode="lin" valueType="num">
                                      <p:cBhvr additive="base">
                                        <p:cTn id="8"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additive="base">
                                        <p:cTn id="3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4" end="4"/>
                                            </p:txEl>
                                          </p:spTgt>
                                        </p:tgtEl>
                                        <p:attrNameLst>
                                          <p:attrName>style.visibility</p:attrName>
                                        </p:attrNameLst>
                                      </p:cBhvr>
                                      <p:to>
                                        <p:strVal val="visible"/>
                                      </p:to>
                                    </p:set>
                                    <p:anim calcmode="lin" valueType="num">
                                      <p:cBhvr additive="base">
                                        <p:cTn id="37"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5" end="5"/>
                                            </p:txEl>
                                          </p:spTgt>
                                        </p:tgtEl>
                                        <p:attrNameLst>
                                          <p:attrName>style.visibility</p:attrName>
                                        </p:attrNameLst>
                                      </p:cBhvr>
                                      <p:to>
                                        <p:strVal val="visible"/>
                                      </p:to>
                                    </p:set>
                                    <p:anim calcmode="lin" valueType="num">
                                      <p:cBhvr additive="base">
                                        <p:cTn id="43"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6147"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904DF66A-0D62-4749-A60E-AA282E762420}" type="slidenum">
              <a:rPr kumimoji="0" lang="en-US" altLang="ja-JP" sz="1200" smtClean="0">
                <a:latin typeface="Arial Black" pitchFamily="34" charset="0"/>
              </a:rPr>
              <a:pPr eaLnBrk="1" hangingPunct="1">
                <a:spcBef>
                  <a:spcPct val="0"/>
                </a:spcBef>
                <a:buClrTx/>
                <a:buSzTx/>
                <a:buFontTx/>
                <a:buNone/>
              </a:pPr>
              <a:t>3</a:t>
            </a:fld>
            <a:endParaRPr kumimoji="0" lang="en-US" altLang="ja-JP" sz="1200" smtClean="0">
              <a:latin typeface="Arial Black" pitchFamily="34" charset="0"/>
            </a:endParaRPr>
          </a:p>
        </p:txBody>
      </p:sp>
      <p:sp>
        <p:nvSpPr>
          <p:cNvPr id="86018" name="Rectangle 2"/>
          <p:cNvSpPr>
            <a:spLocks noGrp="1" noChangeArrowheads="1"/>
          </p:cNvSpPr>
          <p:nvPr>
            <p:ph type="title"/>
          </p:nvPr>
        </p:nvSpPr>
        <p:spPr/>
        <p:txBody>
          <a:bodyPr/>
          <a:lstStyle/>
          <a:p>
            <a:pPr eaLnBrk="1" hangingPunct="1"/>
            <a:r>
              <a:rPr lang="ja-JP" altLang="en-US" smtClean="0"/>
              <a:t>授業は</a:t>
            </a:r>
          </a:p>
        </p:txBody>
      </p:sp>
      <p:sp>
        <p:nvSpPr>
          <p:cNvPr id="86019" name="Rectangle 3"/>
          <p:cNvSpPr>
            <a:spLocks noGrp="1" noChangeArrowheads="1"/>
          </p:cNvSpPr>
          <p:nvPr>
            <p:ph type="body" idx="1"/>
          </p:nvPr>
        </p:nvSpPr>
        <p:spPr>
          <a:xfrm>
            <a:off x="609600" y="1600200"/>
            <a:ext cx="8066088" cy="4419600"/>
          </a:xfrm>
        </p:spPr>
        <p:txBody>
          <a:bodyPr/>
          <a:lstStyle/>
          <a:p>
            <a:pPr eaLnBrk="1" hangingPunct="1"/>
            <a:r>
              <a:rPr lang="ja-JP" altLang="en-US" dirty="0" smtClean="0"/>
              <a:t>毎週金曜日２時限   　</a:t>
            </a:r>
            <a:r>
              <a:rPr lang="en-US" altLang="ja-JP" dirty="0" smtClean="0"/>
              <a:t>2-402</a:t>
            </a:r>
            <a:r>
              <a:rPr lang="ja-JP" altLang="en-US" dirty="0" smtClean="0"/>
              <a:t>教室 </a:t>
            </a:r>
          </a:p>
          <a:p>
            <a:pPr eaLnBrk="1" hangingPunct="1"/>
            <a:r>
              <a:rPr lang="ja-JP" altLang="en-US" dirty="0" smtClean="0"/>
              <a:t>授業サイト</a:t>
            </a:r>
            <a:r>
              <a:rPr lang="ja-JP" altLang="en-US" dirty="0" smtClean="0">
                <a:hlinkClick r:id="rId3"/>
              </a:rPr>
              <a:t>　</a:t>
            </a:r>
            <a:r>
              <a:rPr lang="en-US" altLang="ja-JP" dirty="0" smtClean="0">
                <a:hlinkClick r:id="rId3"/>
              </a:rPr>
              <a:t>http://</a:t>
            </a:r>
            <a:r>
              <a:rPr lang="en-US" altLang="ja-JP" dirty="0" smtClean="0">
                <a:hlinkClick r:id="rId3"/>
              </a:rPr>
              <a:t>pweb.cc.sophia.ac.jp/s-yuga/FJ2index17.html</a:t>
            </a:r>
            <a:endParaRPr lang="en-US" altLang="ja-JP" dirty="0" smtClean="0"/>
          </a:p>
          <a:p>
            <a:pPr eaLnBrk="1" hangingPunct="1"/>
            <a:r>
              <a:rPr lang="ja-JP" altLang="en-US" dirty="0" smtClean="0"/>
              <a:t>授業サイト　</a:t>
            </a:r>
            <a:r>
              <a:rPr lang="en-US" altLang="ja-JP" dirty="0" smtClean="0">
                <a:hlinkClick r:id="rId4"/>
              </a:rPr>
              <a:t>http://</a:t>
            </a:r>
            <a:r>
              <a:rPr lang="en-US" altLang="ja-JP" dirty="0" smtClean="0">
                <a:hlinkClick r:id="rId4"/>
              </a:rPr>
              <a:t>pweb.cc.sophia.ac.jp/s-yuga/gakubu/FJ2lec17.htm</a:t>
            </a:r>
            <a:endParaRPr lang="en-US" altLang="ja-JP" dirty="0" smtClean="0"/>
          </a:p>
          <a:p>
            <a:pPr eaLnBrk="1" hangingPunct="1">
              <a:buFont typeface="Wingdings" pitchFamily="2" charset="2"/>
              <a:buNone/>
            </a:pPr>
            <a:r>
              <a:rPr lang="ja-JP" altLang="en-US" dirty="0" smtClean="0"/>
              <a:t>参考文献サイト</a:t>
            </a:r>
            <a:r>
              <a:rPr lang="en-US" altLang="ja-JP" dirty="0" smtClean="0">
                <a:hlinkClick r:id="rId5"/>
              </a:rPr>
              <a:t>http://pweb.cc.sophia.ac.jp/s-yuga/gakubu/FJ2ref.htm</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wipe(up)">
                                      <p:cBhvr>
                                        <p:cTn id="7" dur="500"/>
                                        <p:tgtEl>
                                          <p:spTgt spid="860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86019">
                                            <p:txEl>
                                              <p:pRg st="0" end="0"/>
                                            </p:txEl>
                                          </p:spTgt>
                                        </p:tgtEl>
                                        <p:attrNameLst>
                                          <p:attrName>style.visibility</p:attrName>
                                        </p:attrNameLst>
                                      </p:cBhvr>
                                      <p:to>
                                        <p:strVal val="visible"/>
                                      </p:to>
                                    </p:set>
                                    <p:anim calcmode="lin" valueType="num">
                                      <p:cBhvr additive="base">
                                        <p:cTn id="12" dur="500" fill="hold"/>
                                        <p:tgtEl>
                                          <p:spTgt spid="8601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86019">
                                            <p:txEl>
                                              <p:pRg st="1" end="1"/>
                                            </p:txEl>
                                          </p:spTgt>
                                        </p:tgtEl>
                                        <p:attrNameLst>
                                          <p:attrName>style.visibility</p:attrName>
                                        </p:attrNameLst>
                                      </p:cBhvr>
                                      <p:to>
                                        <p:strVal val="visible"/>
                                      </p:to>
                                    </p:set>
                                    <p:anim calcmode="lin" valueType="num">
                                      <p:cBhvr additive="base">
                                        <p:cTn id="18" dur="500" fill="hold"/>
                                        <p:tgtEl>
                                          <p:spTgt spid="86019">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8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6019">
                                            <p:txEl>
                                              <p:pRg st="2" end="2"/>
                                            </p:txEl>
                                          </p:spTgt>
                                        </p:tgtEl>
                                        <p:attrNameLst>
                                          <p:attrName>style.visibility</p:attrName>
                                        </p:attrNameLst>
                                      </p:cBhvr>
                                      <p:to>
                                        <p:strVal val="visible"/>
                                      </p:to>
                                    </p:set>
                                    <p:anim calcmode="lin" valueType="num">
                                      <p:cBhvr additive="base">
                                        <p:cTn id="24" dur="500" fill="hold"/>
                                        <p:tgtEl>
                                          <p:spTgt spid="86019">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86019">
                                            <p:txEl>
                                              <p:pRg st="3" end="3"/>
                                            </p:txEl>
                                          </p:spTgt>
                                        </p:tgtEl>
                                        <p:attrNameLst>
                                          <p:attrName>style.visibility</p:attrName>
                                        </p:attrNameLst>
                                      </p:cBhvr>
                                      <p:to>
                                        <p:strVal val="visible"/>
                                      </p:to>
                                    </p:set>
                                    <p:anim calcmode="lin" valueType="num">
                                      <p:cBhvr additive="base">
                                        <p:cTn id="30" dur="500" fill="hold"/>
                                        <p:tgtEl>
                                          <p:spTgt spid="86019">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860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utoUpdateAnimBg="0"/>
      <p:bldP spid="860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7171"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4B70D67D-8D6E-4F63-99A1-56D11524190D}" type="slidenum">
              <a:rPr kumimoji="0" lang="en-US" altLang="ja-JP" sz="1200" smtClean="0">
                <a:latin typeface="Arial Black" pitchFamily="34" charset="0"/>
              </a:rPr>
              <a:pPr eaLnBrk="1" hangingPunct="1">
                <a:spcBef>
                  <a:spcPct val="0"/>
                </a:spcBef>
                <a:buClrTx/>
                <a:buSzTx/>
                <a:buFontTx/>
                <a:buNone/>
              </a:pPr>
              <a:t>4</a:t>
            </a:fld>
            <a:endParaRPr kumimoji="0" lang="en-US" altLang="ja-JP" sz="1200" smtClean="0">
              <a:latin typeface="Arial Black" pitchFamily="34" charset="0"/>
            </a:endParaRPr>
          </a:p>
        </p:txBody>
      </p:sp>
      <p:sp>
        <p:nvSpPr>
          <p:cNvPr id="7172" name="Rectangle 2"/>
          <p:cNvSpPr>
            <a:spLocks noGrp="1" noChangeArrowheads="1"/>
          </p:cNvSpPr>
          <p:nvPr>
            <p:ph type="title"/>
          </p:nvPr>
        </p:nvSpPr>
        <p:spPr/>
        <p:txBody>
          <a:bodyPr/>
          <a:lstStyle/>
          <a:p>
            <a:pPr eaLnBrk="1" hangingPunct="1"/>
            <a:r>
              <a:rPr lang="ja-JP" altLang="en-US" dirty="0" smtClean="0"/>
              <a:t>第</a:t>
            </a:r>
            <a:r>
              <a:rPr lang="en-US" altLang="ja-JP" dirty="0" smtClean="0"/>
              <a:t>1</a:t>
            </a:r>
            <a:r>
              <a:rPr lang="ja-JP" altLang="en-US" dirty="0" smtClean="0"/>
              <a:t>回・授業内容　</a:t>
            </a:r>
          </a:p>
        </p:txBody>
      </p:sp>
      <p:sp>
        <p:nvSpPr>
          <p:cNvPr id="7173" name="Rectangle 3"/>
          <p:cNvSpPr>
            <a:spLocks noGrp="1" noChangeArrowheads="1"/>
          </p:cNvSpPr>
          <p:nvPr>
            <p:ph type="body" sz="half" idx="1"/>
          </p:nvPr>
        </p:nvSpPr>
        <p:spPr>
          <a:xfrm>
            <a:off x="609600" y="1600200"/>
            <a:ext cx="3886200" cy="4419600"/>
          </a:xfrm>
        </p:spPr>
        <p:txBody>
          <a:bodyPr/>
          <a:lstStyle/>
          <a:p>
            <a:pPr eaLnBrk="1" hangingPunct="1"/>
            <a:r>
              <a:rPr lang="ja-JP" altLang="en-US" sz="2800" smtClean="0">
                <a:hlinkClick r:id="rId3" action="ppaction://hlinksldjump"/>
              </a:rPr>
              <a:t>講義概要</a:t>
            </a:r>
            <a:endParaRPr lang="ja-JP" altLang="en-US" sz="2800" smtClean="0"/>
          </a:p>
          <a:p>
            <a:pPr eaLnBrk="1" hangingPunct="1"/>
            <a:r>
              <a:rPr lang="ja-JP" altLang="en-US" sz="2800" smtClean="0">
                <a:hlinkClick r:id="rId3" action="ppaction://hlinksldjump"/>
              </a:rPr>
              <a:t>注意事項</a:t>
            </a:r>
            <a:endParaRPr lang="ja-JP" altLang="en-US" sz="2800" smtClean="0"/>
          </a:p>
          <a:p>
            <a:pPr eaLnBrk="1" hangingPunct="1"/>
            <a:r>
              <a:rPr lang="ja-JP" altLang="en-US" sz="2800" smtClean="0">
                <a:hlinkClick r:id="rId3" action="ppaction://hlinksldjump"/>
              </a:rPr>
              <a:t>評価</a:t>
            </a:r>
            <a:endParaRPr lang="ja-JP" altLang="en-US" sz="2800" smtClean="0"/>
          </a:p>
          <a:p>
            <a:pPr eaLnBrk="1" hangingPunct="1"/>
            <a:r>
              <a:rPr lang="ja-JP" altLang="en-US" sz="2800" smtClean="0">
                <a:hlinkClick r:id="rId4"/>
              </a:rPr>
              <a:t>講義日程</a:t>
            </a:r>
            <a:r>
              <a:rPr lang="ja-JP" altLang="en-US" sz="2800" smtClean="0"/>
              <a:t>　ほか</a:t>
            </a:r>
          </a:p>
          <a:p>
            <a:pPr eaLnBrk="1" hangingPunct="1"/>
            <a:r>
              <a:rPr lang="ja-JP" altLang="en-US" sz="2800" smtClean="0"/>
              <a:t>その他　授業評価</a:t>
            </a:r>
          </a:p>
          <a:p>
            <a:pPr eaLnBrk="1" hangingPunct="1"/>
            <a:endParaRPr lang="ja-JP" altLang="en-US" sz="2800" smtClean="0"/>
          </a:p>
          <a:p>
            <a:pPr eaLnBrk="1" hangingPunct="1"/>
            <a:endParaRPr lang="en-US" altLang="ja-JP" sz="2800" smtClean="0"/>
          </a:p>
        </p:txBody>
      </p:sp>
      <p:pic>
        <p:nvPicPr>
          <p:cNvPr id="7174" name="Picture 8" descr="Metro"/>
          <p:cNvPicPr>
            <a:picLocks noGrp="1" noChangeAspect="1" noChangeArrowheads="1"/>
          </p:cNvPicPr>
          <p:nvPr>
            <p:ph sz="half" idx="4294967295"/>
          </p:nvPr>
        </p:nvPicPr>
        <p:blipFill>
          <a:blip r:embed="rId5">
            <a:extLst>
              <a:ext uri="{28A0092B-C50C-407E-A947-70E740481C1C}">
                <a14:useLocalDpi xmlns:a14="http://schemas.microsoft.com/office/drawing/2010/main" val="0"/>
              </a:ext>
            </a:extLst>
          </a:blip>
          <a:srcRect/>
          <a:stretch>
            <a:fillRect/>
          </a:stretch>
        </p:blipFill>
        <p:spPr>
          <a:xfrm>
            <a:off x="5435600" y="2276475"/>
            <a:ext cx="2286000" cy="3048000"/>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8195"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6C40026D-04E9-4537-A061-49BD5EA975E4}" type="slidenum">
              <a:rPr kumimoji="0" lang="en-US" altLang="ja-JP" sz="1200" smtClean="0">
                <a:latin typeface="Arial Black" pitchFamily="34" charset="0"/>
              </a:rPr>
              <a:pPr eaLnBrk="1" hangingPunct="1">
                <a:spcBef>
                  <a:spcPct val="0"/>
                </a:spcBef>
                <a:buClrTx/>
                <a:buSzTx/>
                <a:buFontTx/>
                <a:buNone/>
              </a:pPr>
              <a:t>5</a:t>
            </a:fld>
            <a:endParaRPr kumimoji="0" lang="en-US" altLang="ja-JP" sz="1200" smtClean="0">
              <a:latin typeface="Arial Black" pitchFamily="34" charset="0"/>
            </a:endParaRPr>
          </a:p>
        </p:txBody>
      </p:sp>
      <p:sp>
        <p:nvSpPr>
          <p:cNvPr id="8196" name="Rectangle 2"/>
          <p:cNvSpPr>
            <a:spLocks noGrp="1" noChangeArrowheads="1"/>
          </p:cNvSpPr>
          <p:nvPr>
            <p:ph type="title"/>
          </p:nvPr>
        </p:nvSpPr>
        <p:spPr/>
        <p:txBody>
          <a:bodyPr/>
          <a:lstStyle/>
          <a:p>
            <a:pPr eaLnBrk="1" hangingPunct="1"/>
            <a:r>
              <a:rPr lang="ja-JP" altLang="en-US" smtClean="0"/>
              <a:t>注意事項・評価</a:t>
            </a:r>
          </a:p>
        </p:txBody>
      </p:sp>
      <p:sp>
        <p:nvSpPr>
          <p:cNvPr id="8197" name="Rectangle 3"/>
          <p:cNvSpPr>
            <a:spLocks noGrp="1" noChangeArrowheads="1"/>
          </p:cNvSpPr>
          <p:nvPr>
            <p:ph type="body" idx="1"/>
          </p:nvPr>
        </p:nvSpPr>
        <p:spPr/>
        <p:txBody>
          <a:bodyPr/>
          <a:lstStyle/>
          <a:p>
            <a:pPr algn="just" eaLnBrk="1" hangingPunct="1">
              <a:spcBef>
                <a:spcPts val="500"/>
              </a:spcBef>
              <a:spcAft>
                <a:spcPts val="500"/>
              </a:spcAft>
            </a:pPr>
            <a:r>
              <a:rPr lang="ja-JP" altLang="en-US" sz="2800" dirty="0" smtClean="0">
                <a:latin typeface="ＭＳ Ｐゴシック" pitchFamily="50" charset="-128"/>
              </a:rPr>
              <a:t>出欠の有無は講義開始時にとる。遅刻者が講義終了後自己申告しない場合は欠席扱い。</a:t>
            </a:r>
          </a:p>
          <a:p>
            <a:pPr algn="just" eaLnBrk="1" hangingPunct="1">
              <a:spcBef>
                <a:spcPts val="500"/>
              </a:spcBef>
              <a:spcAft>
                <a:spcPts val="500"/>
              </a:spcAft>
            </a:pPr>
            <a:r>
              <a:rPr lang="ja-JP" altLang="en-US" sz="2800" dirty="0" smtClean="0">
                <a:latin typeface="ＭＳ Ｐゴシック" pitchFamily="50" charset="-128"/>
              </a:rPr>
              <a:t>講義中の飲食、私語は厳禁。</a:t>
            </a:r>
          </a:p>
          <a:p>
            <a:pPr eaLnBrk="1" hangingPunct="1">
              <a:spcBef>
                <a:spcPts val="500"/>
              </a:spcBef>
              <a:spcAft>
                <a:spcPts val="500"/>
              </a:spcAft>
              <a:buClrTx/>
              <a:buSzTx/>
              <a:buFontTx/>
              <a:buNone/>
            </a:pPr>
            <a:r>
              <a:rPr lang="en-US" altLang="ja-JP" sz="2800" dirty="0" smtClean="0">
                <a:latin typeface="ＭＳ 明朝" pitchFamily="17" charset="-128"/>
                <a:ea typeface="ＭＳ 明朝" pitchFamily="17" charset="-128"/>
              </a:rPr>
              <a:t>(a)</a:t>
            </a:r>
            <a:r>
              <a:rPr lang="ja-JP" altLang="en-US" sz="2800" dirty="0" smtClean="0">
                <a:latin typeface="ＭＳ Ｐゴシック" pitchFamily="50" charset="-128"/>
              </a:rPr>
              <a:t>欠席が３分の１を超えた場合、単位の取得 は難しい。</a:t>
            </a:r>
          </a:p>
          <a:p>
            <a:pPr eaLnBrk="1" hangingPunct="1">
              <a:spcBef>
                <a:spcPts val="500"/>
              </a:spcBef>
              <a:spcAft>
                <a:spcPts val="500"/>
              </a:spcAft>
              <a:buClrTx/>
              <a:buSzTx/>
              <a:buFontTx/>
              <a:buNone/>
            </a:pPr>
            <a:r>
              <a:rPr lang="en-US" altLang="ja-JP" sz="2800" dirty="0" smtClean="0">
                <a:latin typeface="ＭＳ 明朝" pitchFamily="17" charset="-128"/>
                <a:ea typeface="ＭＳ 明朝" pitchFamily="17" charset="-128"/>
              </a:rPr>
              <a:t>(b)</a:t>
            </a:r>
            <a:r>
              <a:rPr lang="ja-JP" altLang="en-US" sz="2800" dirty="0" smtClean="0">
                <a:latin typeface="ＭＳ Ｐゴシック" pitchFamily="50" charset="-128"/>
              </a:rPr>
              <a:t>レポートや課題の提出また試験への参加を怠った受講生に対しても同じである。</a:t>
            </a:r>
          </a:p>
          <a:p>
            <a:pPr eaLnBrk="1" hangingPunct="1">
              <a:spcBef>
                <a:spcPts val="500"/>
              </a:spcBef>
              <a:spcAft>
                <a:spcPts val="500"/>
              </a:spcAft>
              <a:buClrTx/>
              <a:buSzTx/>
              <a:buFontTx/>
              <a:buNone/>
            </a:pPr>
            <a:r>
              <a:rPr lang="ja-JP" altLang="en-US" sz="2800" dirty="0" smtClean="0">
                <a:latin typeface="ＭＳ Ｐゴシック" pitchFamily="50" charset="-128"/>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921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B362D3B1-2B51-4101-85B2-473FF07ABC51}" type="slidenum">
              <a:rPr kumimoji="0" lang="en-US" altLang="ja-JP" sz="1200" smtClean="0">
                <a:latin typeface="Arial Black" pitchFamily="34" charset="0"/>
              </a:rPr>
              <a:pPr eaLnBrk="1" hangingPunct="1">
                <a:spcBef>
                  <a:spcPct val="0"/>
                </a:spcBef>
                <a:buClrTx/>
                <a:buSzTx/>
                <a:buFontTx/>
                <a:buNone/>
              </a:pPr>
              <a:t>6</a:t>
            </a:fld>
            <a:endParaRPr kumimoji="0" lang="en-US" altLang="ja-JP" sz="1200" smtClean="0">
              <a:latin typeface="Arial Black" pitchFamily="34" charset="0"/>
            </a:endParaRPr>
          </a:p>
        </p:txBody>
      </p:sp>
      <p:sp>
        <p:nvSpPr>
          <p:cNvPr id="9220" name="Rectangle 5"/>
          <p:cNvSpPr>
            <a:spLocks noGrp="1" noChangeArrowheads="1"/>
          </p:cNvSpPr>
          <p:nvPr>
            <p:ph type="title"/>
          </p:nvPr>
        </p:nvSpPr>
        <p:spPr/>
        <p:txBody>
          <a:bodyPr/>
          <a:lstStyle/>
          <a:p>
            <a:pPr eaLnBrk="1" hangingPunct="1"/>
            <a:r>
              <a:rPr lang="ja-JP" altLang="en-US" smtClean="0"/>
              <a:t>評価</a:t>
            </a:r>
          </a:p>
        </p:txBody>
      </p:sp>
      <p:sp>
        <p:nvSpPr>
          <p:cNvPr id="9221" name="Rectangle 6"/>
          <p:cNvSpPr>
            <a:spLocks noGrp="1" noChangeArrowheads="1"/>
          </p:cNvSpPr>
          <p:nvPr>
            <p:ph type="body" idx="1"/>
          </p:nvPr>
        </p:nvSpPr>
        <p:spPr/>
        <p:txBody>
          <a:bodyPr/>
          <a:lstStyle/>
          <a:p>
            <a:pPr eaLnBrk="1" hangingPunct="1">
              <a:lnSpc>
                <a:spcPct val="90000"/>
              </a:lnSpc>
            </a:pPr>
            <a:r>
              <a:rPr lang="ja-JP" altLang="en-US" sz="2400" b="1" dirty="0" smtClean="0"/>
              <a:t>出席状況／</a:t>
            </a:r>
            <a:r>
              <a:rPr lang="en-US" altLang="ja-JP" sz="2400" b="1" dirty="0" smtClean="0"/>
              <a:t>Attendance</a:t>
            </a:r>
            <a:r>
              <a:rPr lang="ja-JP" altLang="en-US" sz="2400" dirty="0" smtClean="0"/>
              <a:t>　（</a:t>
            </a:r>
            <a:r>
              <a:rPr lang="en-US" altLang="ja-JP" sz="2400" dirty="0" smtClean="0"/>
              <a:t>20.0</a:t>
            </a:r>
            <a:r>
              <a:rPr lang="ja-JP" altLang="en-US" sz="2400" dirty="0" smtClean="0"/>
              <a:t>％） </a:t>
            </a:r>
            <a:r>
              <a:rPr lang="ja-JP" altLang="en-US" sz="2400" b="1" dirty="0" smtClean="0"/>
              <a:t>授業参加／</a:t>
            </a:r>
            <a:r>
              <a:rPr lang="en-US" altLang="ja-JP" sz="2400" b="1" dirty="0" smtClean="0"/>
              <a:t>Class participation</a:t>
            </a:r>
            <a:r>
              <a:rPr lang="ja-JP" altLang="en-US" sz="2400" dirty="0" smtClean="0"/>
              <a:t>　（</a:t>
            </a:r>
            <a:r>
              <a:rPr lang="en-US" altLang="ja-JP" sz="2400" dirty="0" smtClean="0"/>
              <a:t>10.0</a:t>
            </a:r>
            <a:r>
              <a:rPr lang="ja-JP" altLang="en-US" sz="2400" dirty="0" smtClean="0"/>
              <a:t>％） </a:t>
            </a:r>
            <a:r>
              <a:rPr lang="ja-JP" altLang="en-US" sz="2400" b="1" dirty="0" smtClean="0"/>
              <a:t>リアクションペーパー／</a:t>
            </a:r>
            <a:r>
              <a:rPr lang="en-US" altLang="ja-JP" sz="2400" b="1" dirty="0" smtClean="0"/>
              <a:t>Reaction paper</a:t>
            </a:r>
            <a:r>
              <a:rPr lang="ja-JP" altLang="en-US" sz="2400" dirty="0" smtClean="0"/>
              <a:t>　（</a:t>
            </a:r>
            <a:r>
              <a:rPr lang="en-US" altLang="ja-JP" sz="2400" dirty="0" smtClean="0"/>
              <a:t>10.0</a:t>
            </a:r>
            <a:r>
              <a:rPr lang="ja-JP" altLang="en-US" sz="2400" dirty="0" smtClean="0"/>
              <a:t>％） </a:t>
            </a:r>
            <a:r>
              <a:rPr lang="ja-JP" altLang="en-US" sz="2400" b="1" dirty="0" smtClean="0"/>
              <a:t>レポート／</a:t>
            </a:r>
            <a:r>
              <a:rPr lang="en-US" altLang="ja-JP" sz="2400" b="1" dirty="0" smtClean="0"/>
              <a:t>Report</a:t>
            </a:r>
            <a:r>
              <a:rPr lang="ja-JP" altLang="en-US" sz="2400" dirty="0" smtClean="0"/>
              <a:t>　（</a:t>
            </a:r>
            <a:r>
              <a:rPr lang="en-US" altLang="ja-JP" sz="2400" dirty="0" smtClean="0"/>
              <a:t>60.0</a:t>
            </a:r>
            <a:r>
              <a:rPr lang="ja-JP" altLang="en-US" sz="2400" dirty="0" smtClean="0"/>
              <a:t>％） </a:t>
            </a:r>
          </a:p>
          <a:p>
            <a:pPr eaLnBrk="1" hangingPunct="1">
              <a:lnSpc>
                <a:spcPct val="90000"/>
              </a:lnSpc>
            </a:pPr>
            <a:r>
              <a:rPr lang="ja-JP" altLang="en-US" sz="2400" b="1" dirty="0" smtClean="0"/>
              <a:t>その他／</a:t>
            </a:r>
            <a:r>
              <a:rPr lang="en-US" altLang="ja-JP" sz="2400" b="1" dirty="0" smtClean="0"/>
              <a:t>Others(in detail)</a:t>
            </a:r>
            <a:r>
              <a:rPr lang="ja-JP" altLang="en-US" sz="2400" b="1" dirty="0" smtClean="0"/>
              <a:t>　：</a:t>
            </a:r>
            <a:r>
              <a:rPr lang="ja-JP" altLang="en-US" sz="2400" dirty="0" smtClean="0"/>
              <a:t>課題について </a:t>
            </a:r>
            <a:r>
              <a:rPr lang="en-US" altLang="ja-JP" sz="2400" dirty="0" smtClean="0"/>
              <a:t>(1)</a:t>
            </a:r>
            <a:r>
              <a:rPr lang="ja-JP" altLang="en-US" sz="2400" dirty="0" smtClean="0"/>
              <a:t>ヨーロッパのメディアレポート</a:t>
            </a:r>
            <a:r>
              <a:rPr lang="en-US" altLang="ja-JP" sz="2400" dirty="0" smtClean="0"/>
              <a:t>(A4</a:t>
            </a:r>
            <a:r>
              <a:rPr lang="ja-JP" altLang="en-US" sz="2400" dirty="0" smtClean="0"/>
              <a:t>判</a:t>
            </a:r>
            <a:r>
              <a:rPr lang="en-US" altLang="ja-JP" sz="2400" dirty="0" smtClean="0"/>
              <a:t>2</a:t>
            </a:r>
            <a:r>
              <a:rPr lang="ja-JP" altLang="en-US" sz="2400" dirty="0" smtClean="0"/>
              <a:t>枚程度</a:t>
            </a:r>
            <a:r>
              <a:rPr lang="ja-JP" altLang="en-US" sz="2400" dirty="0" smtClean="0"/>
              <a:t>）</a:t>
            </a:r>
            <a:r>
              <a:rPr lang="en-US" altLang="ja-JP" sz="2400" dirty="0" smtClean="0"/>
              <a:t>=</a:t>
            </a:r>
            <a:r>
              <a:rPr lang="ja-JP" altLang="en-US" sz="2400" dirty="0" smtClean="0"/>
              <a:t>締切日</a:t>
            </a:r>
            <a:r>
              <a:rPr lang="en-US" altLang="ja-JP" sz="2400" dirty="0" smtClean="0"/>
              <a:t>6</a:t>
            </a:r>
            <a:r>
              <a:rPr lang="ja-JP" altLang="en-US" sz="2400" dirty="0" smtClean="0"/>
              <a:t>月末</a:t>
            </a:r>
            <a:r>
              <a:rPr lang="en-US" altLang="ja-JP" sz="2400" dirty="0" smtClean="0"/>
              <a:t> (2)</a:t>
            </a:r>
            <a:r>
              <a:rPr lang="ja-JP" altLang="en-US" sz="2400" dirty="0" smtClean="0"/>
              <a:t>レポート　</a:t>
            </a:r>
            <a:r>
              <a:rPr lang="en-US" altLang="ja-JP" sz="2400" dirty="0" smtClean="0"/>
              <a:t>A4</a:t>
            </a:r>
            <a:r>
              <a:rPr lang="ja-JP" altLang="en-US" sz="2400" dirty="0" smtClean="0"/>
              <a:t>判（</a:t>
            </a:r>
            <a:r>
              <a:rPr lang="en-US" altLang="ja-JP" sz="2400" dirty="0" smtClean="0"/>
              <a:t>40×40</a:t>
            </a:r>
            <a:r>
              <a:rPr lang="ja-JP" altLang="en-US" sz="2400" dirty="0" smtClean="0"/>
              <a:t>　</a:t>
            </a:r>
            <a:r>
              <a:rPr lang="en-US" altLang="ja-JP" sz="2400" dirty="0" smtClean="0"/>
              <a:t>5</a:t>
            </a:r>
            <a:r>
              <a:rPr lang="ja-JP" altLang="en-US" sz="2400" dirty="0" smtClean="0"/>
              <a:t>枚程度）ペーパーにて提出のこと。 　締切日＝最終授業</a:t>
            </a:r>
            <a:r>
              <a:rPr lang="ja-JP" altLang="en-US" sz="2400" dirty="0" smtClean="0"/>
              <a:t>当日（</a:t>
            </a:r>
            <a:r>
              <a:rPr lang="en-US" altLang="ja-JP" sz="2400" dirty="0" smtClean="0"/>
              <a:t>Moodle</a:t>
            </a:r>
            <a:r>
              <a:rPr lang="ja-JP" altLang="en-US" sz="2400" dirty="0" smtClean="0"/>
              <a:t>）</a:t>
            </a:r>
            <a:r>
              <a:rPr lang="en-US" altLang="ja-JP" sz="2400" dirty="0" smtClean="0"/>
              <a:t>※</a:t>
            </a:r>
            <a:r>
              <a:rPr lang="ja-JP" altLang="en-US" sz="2400" dirty="0" smtClean="0"/>
              <a:t>ヨーロッパ地域のジャーナリズム、マス・メディアについて（概況のみ　でなく、テーマを各自設定し、その選定、目的などを明示すること） 参考文献、出典、注を明記の</a:t>
            </a:r>
            <a:r>
              <a:rPr lang="ja-JP" altLang="en-US" sz="2400" dirty="0" smtClean="0"/>
              <a:t>こと。 </a:t>
            </a:r>
            <a:endParaRPr lang="ja-JP" alt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10243"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F1FA861F-EFB1-4132-8EFE-2FA8B09082EE}" type="slidenum">
              <a:rPr kumimoji="0" lang="en-US" altLang="ja-JP" sz="1200" smtClean="0">
                <a:latin typeface="Arial Black" pitchFamily="34" charset="0"/>
              </a:rPr>
              <a:pPr eaLnBrk="1" hangingPunct="1">
                <a:spcBef>
                  <a:spcPct val="0"/>
                </a:spcBef>
                <a:buClrTx/>
                <a:buSzTx/>
                <a:buFontTx/>
                <a:buNone/>
              </a:pPr>
              <a:t>7</a:t>
            </a:fld>
            <a:endParaRPr kumimoji="0" lang="en-US" altLang="ja-JP" sz="1200" smtClean="0">
              <a:latin typeface="Arial Black" pitchFamily="34" charset="0"/>
            </a:endParaRPr>
          </a:p>
        </p:txBody>
      </p:sp>
      <p:sp>
        <p:nvSpPr>
          <p:cNvPr id="10244" name="Rectangle 2"/>
          <p:cNvSpPr>
            <a:spLocks noGrp="1" noChangeArrowheads="1"/>
          </p:cNvSpPr>
          <p:nvPr>
            <p:ph type="title"/>
          </p:nvPr>
        </p:nvSpPr>
        <p:spPr/>
        <p:txBody>
          <a:bodyPr/>
          <a:lstStyle/>
          <a:p>
            <a:pPr eaLnBrk="1" hangingPunct="1"/>
            <a:r>
              <a:rPr lang="ja-JP" altLang="en-US" smtClean="0"/>
              <a:t>評価についてのクレーム</a:t>
            </a:r>
          </a:p>
        </p:txBody>
      </p:sp>
      <p:sp>
        <p:nvSpPr>
          <p:cNvPr id="10245" name="Rectangle 3"/>
          <p:cNvSpPr>
            <a:spLocks noGrp="1" noChangeArrowheads="1"/>
          </p:cNvSpPr>
          <p:nvPr>
            <p:ph type="body" idx="1"/>
          </p:nvPr>
        </p:nvSpPr>
        <p:spPr/>
        <p:txBody>
          <a:bodyPr/>
          <a:lstStyle/>
          <a:p>
            <a:pPr eaLnBrk="1" hangingPunct="1"/>
            <a:r>
              <a:rPr lang="ja-JP" altLang="en-US" dirty="0" smtClean="0"/>
              <a:t>評価についてのクレームは、大学学事センターをとおして期間内に申し出をした場合、受理され、回答する。その際、申告事由を具体的に述べること。</a:t>
            </a:r>
          </a:p>
          <a:p>
            <a:pPr marL="0" indent="0" eaLnBrk="1" hangingPunct="1">
              <a:buNone/>
            </a:pPr>
            <a:endParaRPr lang="ja-JP" altLang="en-US" dirty="0" smtClean="0"/>
          </a:p>
          <a:p>
            <a:pPr eaLnBrk="1" hangingPunct="1">
              <a:buFont typeface="Wingdings" pitchFamily="2" charset="2"/>
              <a:buNone/>
            </a:pPr>
            <a:r>
              <a:rPr lang="ja-JP" altLang="en-US" dirty="0" smtClean="0"/>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11267"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D3638B63-E957-4BE7-8195-14431092E878}" type="slidenum">
              <a:rPr kumimoji="0" lang="en-US" altLang="ja-JP" sz="1200" smtClean="0">
                <a:latin typeface="Arial Black" pitchFamily="34" charset="0"/>
              </a:rPr>
              <a:pPr eaLnBrk="1" hangingPunct="1">
                <a:spcBef>
                  <a:spcPct val="0"/>
                </a:spcBef>
                <a:buClrTx/>
                <a:buSzTx/>
                <a:buFontTx/>
                <a:buNone/>
              </a:pPr>
              <a:t>8</a:t>
            </a:fld>
            <a:endParaRPr kumimoji="0" lang="en-US" altLang="ja-JP" sz="1200" smtClean="0">
              <a:latin typeface="Arial Black" pitchFamily="34" charset="0"/>
            </a:endParaRPr>
          </a:p>
        </p:txBody>
      </p:sp>
      <p:sp>
        <p:nvSpPr>
          <p:cNvPr id="11268" name="Rectangle 2"/>
          <p:cNvSpPr>
            <a:spLocks noGrp="1" noChangeArrowheads="1"/>
          </p:cNvSpPr>
          <p:nvPr>
            <p:ph type="title"/>
          </p:nvPr>
        </p:nvSpPr>
        <p:spPr/>
        <p:txBody>
          <a:bodyPr/>
          <a:lstStyle/>
          <a:p>
            <a:pPr eaLnBrk="1" hangingPunct="1"/>
            <a:r>
              <a:rPr lang="ja-JP" altLang="en-US" smtClean="0"/>
              <a:t>教科書・参考書</a:t>
            </a:r>
          </a:p>
        </p:txBody>
      </p:sp>
      <p:sp>
        <p:nvSpPr>
          <p:cNvPr id="11269" name="Rectangle 3"/>
          <p:cNvSpPr>
            <a:spLocks noGrp="1" noChangeArrowheads="1"/>
          </p:cNvSpPr>
          <p:nvPr>
            <p:ph type="body" idx="1"/>
          </p:nvPr>
        </p:nvSpPr>
        <p:spPr/>
        <p:txBody>
          <a:bodyPr/>
          <a:lstStyle/>
          <a:p>
            <a:pPr eaLnBrk="1" hangingPunct="1">
              <a:lnSpc>
                <a:spcPct val="90000"/>
              </a:lnSpc>
            </a:pPr>
            <a:r>
              <a:rPr lang="ja-JP" altLang="en-US" dirty="0" smtClean="0">
                <a:hlinkClick r:id="rId3"/>
              </a:rPr>
              <a:t>参考文献サイト</a:t>
            </a:r>
            <a:r>
              <a:rPr lang="ja-JP" altLang="en-US" dirty="0" smtClean="0"/>
              <a:t>　</a:t>
            </a:r>
            <a:r>
              <a:rPr lang="ja-JP" altLang="en-US" b="1" dirty="0" smtClean="0">
                <a:hlinkClick r:id="rId4"/>
              </a:rPr>
              <a:t>講義資料</a:t>
            </a:r>
            <a:r>
              <a:rPr lang="ja-JP" altLang="en-US" dirty="0" smtClean="0"/>
              <a:t> </a:t>
            </a:r>
          </a:p>
          <a:p>
            <a:pPr eaLnBrk="1" hangingPunct="1">
              <a:lnSpc>
                <a:spcPct val="90000"/>
              </a:lnSpc>
            </a:pPr>
            <a:r>
              <a:rPr lang="ja-JP" altLang="en-US" dirty="0" smtClean="0"/>
              <a:t>門奈直樹「新聞の略史</a:t>
            </a:r>
            <a:r>
              <a:rPr lang="en-US" altLang="ja-JP" dirty="0" smtClean="0"/>
              <a:t>(1)-</a:t>
            </a:r>
            <a:r>
              <a:rPr lang="ja-JP" altLang="en-US" dirty="0" smtClean="0"/>
              <a:t>　世界」稲葉・新井（編）</a:t>
            </a:r>
            <a:r>
              <a:rPr lang="en-US" altLang="ja-JP" dirty="0" smtClean="0"/>
              <a:t>『</a:t>
            </a:r>
            <a:r>
              <a:rPr lang="ja-JP" altLang="en-US" dirty="0" smtClean="0"/>
              <a:t>新聞学［第３版］</a:t>
            </a:r>
            <a:r>
              <a:rPr lang="en-US" altLang="ja-JP" dirty="0" smtClean="0"/>
              <a:t>』</a:t>
            </a:r>
            <a:r>
              <a:rPr lang="ja-JP" altLang="en-US" dirty="0" smtClean="0"/>
              <a:t>（日本評論社　，</a:t>
            </a:r>
            <a:r>
              <a:rPr lang="en-US" altLang="ja-JP" dirty="0" smtClean="0"/>
              <a:t>1995)</a:t>
            </a:r>
          </a:p>
          <a:p>
            <a:pPr eaLnBrk="1" hangingPunct="1">
              <a:lnSpc>
                <a:spcPct val="90000"/>
              </a:lnSpc>
            </a:pPr>
            <a:r>
              <a:rPr lang="ja-JP" altLang="en-US" dirty="0" smtClean="0"/>
              <a:t>江尻　進ほか</a:t>
            </a:r>
            <a:r>
              <a:rPr lang="en-US" altLang="ja-JP" dirty="0" smtClean="0"/>
              <a:t>『</a:t>
            </a:r>
            <a:r>
              <a:rPr lang="ja-JP" altLang="en-US" dirty="0" smtClean="0"/>
              <a:t>ヨーロッパの新聞</a:t>
            </a:r>
            <a:r>
              <a:rPr lang="en-US" altLang="ja-JP" dirty="0" smtClean="0"/>
              <a:t>』</a:t>
            </a:r>
            <a:r>
              <a:rPr lang="ja-JP" altLang="en-US" dirty="0" smtClean="0"/>
              <a:t>上下（日本新聞協会、</a:t>
            </a:r>
            <a:r>
              <a:rPr lang="en-US" altLang="ja-JP" dirty="0" smtClean="0"/>
              <a:t>1982,84) </a:t>
            </a:r>
          </a:p>
          <a:p>
            <a:pPr eaLnBrk="1" hangingPunct="1">
              <a:lnSpc>
                <a:spcPct val="90000"/>
              </a:lnSpc>
            </a:pPr>
            <a:r>
              <a:rPr lang="ja-JP" altLang="en-US" dirty="0" smtClean="0"/>
              <a:t>磯部祐一郎</a:t>
            </a:r>
            <a:r>
              <a:rPr lang="en-US" altLang="ja-JP" dirty="0" smtClean="0"/>
              <a:t>『</a:t>
            </a:r>
            <a:r>
              <a:rPr lang="ja-JP" altLang="en-US" dirty="0" smtClean="0"/>
              <a:t>イギリス新聞物語</a:t>
            </a:r>
            <a:r>
              <a:rPr lang="en-US" altLang="ja-JP" dirty="0" smtClean="0"/>
              <a:t>』</a:t>
            </a:r>
            <a:r>
              <a:rPr lang="ja-JP" altLang="en-US" dirty="0" smtClean="0"/>
              <a:t>（</a:t>
            </a:r>
            <a:r>
              <a:rPr lang="en-US" altLang="ja-JP" dirty="0" smtClean="0"/>
              <a:t>1974</a:t>
            </a:r>
            <a:r>
              <a:rPr lang="ja-JP" altLang="en-US" dirty="0" smtClean="0"/>
              <a:t>）</a:t>
            </a:r>
            <a:r>
              <a:rPr lang="en-US" altLang="ja-JP" dirty="0" smtClean="0"/>
              <a:t>『</a:t>
            </a:r>
            <a:r>
              <a:rPr lang="ja-JP" altLang="en-US" dirty="0" smtClean="0"/>
              <a:t>イギリス新聞史</a:t>
            </a:r>
            <a:r>
              <a:rPr lang="en-US" altLang="ja-JP" dirty="0" smtClean="0"/>
              <a:t>』</a:t>
            </a:r>
            <a:r>
              <a:rPr lang="ja-JP" altLang="en-US" dirty="0" smtClean="0"/>
              <a:t>（ジャパンタイムズ社、</a:t>
            </a:r>
            <a:r>
              <a:rPr lang="en-US" altLang="ja-JP" dirty="0" smtClean="0"/>
              <a:t>1984</a:t>
            </a:r>
            <a:r>
              <a:rPr lang="ja-JP" altLang="en-US" dirty="0" smtClean="0"/>
              <a:t>）</a:t>
            </a:r>
            <a:br>
              <a:rPr lang="ja-JP" altLang="en-US" dirty="0" smtClean="0"/>
            </a:br>
            <a:endParaRPr lang="ja-JP" alt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sz="quarter"/>
          </p:nvPr>
        </p:nvSpPr>
        <p:spPr/>
        <p:txBody>
          <a:bodyPr/>
          <a:lstStyle/>
          <a:p>
            <a:r>
              <a:rPr lang="ja-JP" altLang="en-US" smtClean="0"/>
              <a:t>英国メディア：必読書</a:t>
            </a:r>
          </a:p>
        </p:txBody>
      </p:sp>
      <p:pic>
        <p:nvPicPr>
          <p:cNvPr id="12291" name="Picture 2" descr="C:\Users\syuga\Pictures\英国メディア史2011.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187450" y="1628775"/>
            <a:ext cx="1944688" cy="2900363"/>
          </a:xfrm>
          <a:noFill/>
        </p:spPr>
      </p:pic>
      <p:pic>
        <p:nvPicPr>
          <p:cNvPr id="12292" name="Picture 3" descr="C:\Users\syuga\Pictures\BBC2011.jpg"/>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076825" y="1844675"/>
            <a:ext cx="1871663" cy="2659063"/>
          </a:xfrm>
          <a:noFill/>
        </p:spPr>
      </p:pic>
      <p:sp>
        <p:nvSpPr>
          <p:cNvPr id="12293" name="コンテンツ プレースホルダー 6"/>
          <p:cNvSpPr>
            <a:spLocks noGrp="1"/>
          </p:cNvSpPr>
          <p:nvPr>
            <p:ph sz="quarter" idx="3"/>
          </p:nvPr>
        </p:nvSpPr>
        <p:spPr>
          <a:xfrm>
            <a:off x="609600" y="4652963"/>
            <a:ext cx="2809875" cy="1366837"/>
          </a:xfrm>
        </p:spPr>
        <p:txBody>
          <a:bodyPr/>
          <a:lstStyle/>
          <a:p>
            <a:r>
              <a:rPr lang="ja-JP" altLang="en-US" sz="2000" smtClean="0"/>
              <a:t>小林恭子</a:t>
            </a:r>
            <a:endParaRPr lang="en-US" altLang="ja-JP" sz="2000" smtClean="0"/>
          </a:p>
          <a:p>
            <a:r>
              <a:rPr lang="ja-JP" altLang="en-US" sz="2000" smtClean="0"/>
              <a:t>中公選書、</a:t>
            </a:r>
            <a:r>
              <a:rPr lang="en-US" altLang="ja-JP" sz="2000" smtClean="0"/>
              <a:t>2011</a:t>
            </a:r>
            <a:endParaRPr lang="ja-JP" altLang="en-US" sz="2000" smtClean="0"/>
          </a:p>
        </p:txBody>
      </p:sp>
      <p:sp>
        <p:nvSpPr>
          <p:cNvPr id="12294" name="コンテンツ プレースホルダー 7"/>
          <p:cNvSpPr>
            <a:spLocks noGrp="1"/>
          </p:cNvSpPr>
          <p:nvPr>
            <p:ph sz="quarter" idx="4"/>
          </p:nvPr>
        </p:nvSpPr>
        <p:spPr>
          <a:xfrm>
            <a:off x="4648200" y="4508500"/>
            <a:ext cx="3308350" cy="1511300"/>
          </a:xfrm>
        </p:spPr>
        <p:txBody>
          <a:bodyPr/>
          <a:lstStyle/>
          <a:p>
            <a:r>
              <a:rPr lang="ja-JP" altLang="en-US" sz="2000" smtClean="0"/>
              <a:t>原麻里子、芝山哲也（編著）</a:t>
            </a:r>
            <a:endParaRPr lang="en-US" altLang="ja-JP" sz="2000" smtClean="0"/>
          </a:p>
          <a:p>
            <a:r>
              <a:rPr lang="ja-JP" altLang="en-US" sz="2000" smtClean="0"/>
              <a:t>ミネルヴァ書房、</a:t>
            </a:r>
            <a:r>
              <a:rPr lang="en-US" altLang="ja-JP" sz="2000" smtClean="0"/>
              <a:t>2011</a:t>
            </a:r>
            <a:endParaRPr lang="ja-JP" altLang="en-US" sz="2000" smtClean="0"/>
          </a:p>
        </p:txBody>
      </p:sp>
      <p:sp>
        <p:nvSpPr>
          <p:cNvPr id="12295"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r>
              <a:rPr kumimoji="0" lang="en-US" altLang="ja-JP" sz="1200" smtClean="0"/>
              <a:t>外国ジャーナリズムⅡa</a:t>
            </a:r>
          </a:p>
        </p:txBody>
      </p:sp>
      <p:sp>
        <p:nvSpPr>
          <p:cNvPr id="12296"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80000"/>
              <a:buFont typeface="Wingdings" pitchFamily="2" charset="2"/>
              <a:buChar char="l"/>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70000"/>
              <a:buFont typeface="Wingdings" pitchFamily="2" charset="2"/>
              <a:buChar char="l"/>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l"/>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hlink"/>
              </a:buClr>
              <a:buSzPct val="60000"/>
              <a:buFont typeface="Wingdings" pitchFamily="2" charset="2"/>
              <a:buChar char="l"/>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charset="0"/>
                <a:ea typeface="ＭＳ Ｐゴシック" pitchFamily="50" charset="-128"/>
              </a:defRPr>
            </a:lvl9pPr>
          </a:lstStyle>
          <a:p>
            <a:pPr eaLnBrk="1" hangingPunct="1">
              <a:spcBef>
                <a:spcPct val="0"/>
              </a:spcBef>
              <a:buClrTx/>
              <a:buSzTx/>
              <a:buFontTx/>
              <a:buNone/>
            </a:pPr>
            <a:fld id="{BEF35E1E-D0F1-4261-AF53-CAE6449175AB}" type="slidenum">
              <a:rPr kumimoji="0" lang="en-US" altLang="ja-JP" sz="1200" smtClean="0">
                <a:latin typeface="Arial Black" pitchFamily="34" charset="0"/>
              </a:rPr>
              <a:pPr eaLnBrk="1" hangingPunct="1">
                <a:spcBef>
                  <a:spcPct val="0"/>
                </a:spcBef>
                <a:buClrTx/>
                <a:buSzTx/>
                <a:buFontTx/>
                <a:buNone/>
              </a:pPr>
              <a:t>9</a:t>
            </a:fld>
            <a:endParaRPr kumimoji="0" lang="en-US" altLang="ja-JP" sz="1200" smtClean="0">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1423</TotalTime>
  <Words>460</Words>
  <Application>Microsoft Office PowerPoint</Application>
  <PresentationFormat>画面に合わせる (4:3)</PresentationFormat>
  <Paragraphs>132</Paragraphs>
  <Slides>17</Slides>
  <Notes>15</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Radial</vt:lpstr>
      <vt:lpstr>外国ジャーナリズムⅡa 　　</vt:lpstr>
      <vt:lpstr>授業担当者</vt:lpstr>
      <vt:lpstr>授業は</vt:lpstr>
      <vt:lpstr>第1回・授業内容　</vt:lpstr>
      <vt:lpstr>注意事項・評価</vt:lpstr>
      <vt:lpstr>評価</vt:lpstr>
      <vt:lpstr>評価についてのクレーム</vt:lpstr>
      <vt:lpstr>教科書・参考書</vt:lpstr>
      <vt:lpstr>英国メディア：必読書</vt:lpstr>
      <vt:lpstr>仁義なき英国タブロイド伝説</vt:lpstr>
      <vt:lpstr>真相―イラク報道とBBC </vt:lpstr>
      <vt:lpstr>新聞の社会史:イギリス初期新聞史研究 </vt:lpstr>
      <vt:lpstr>基礎を学ぶために</vt:lpstr>
      <vt:lpstr>今日の一冊/topic</vt:lpstr>
      <vt:lpstr>履修学生へ</vt:lpstr>
      <vt:lpstr>例えば、この講義のキーワードは</vt:lpstr>
      <vt:lpstr>ヨーロッパのマス・メディア</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Yuga</dc:creator>
  <cp:lastModifiedBy>s-yuga  TOSHIBA-1</cp:lastModifiedBy>
  <cp:revision>122</cp:revision>
  <cp:lastPrinted>2015-04-16T15:55:21Z</cp:lastPrinted>
  <dcterms:created xsi:type="dcterms:W3CDTF">1999-02-01T04:45:47Z</dcterms:created>
  <dcterms:modified xsi:type="dcterms:W3CDTF">2017-04-13T15:46:24Z</dcterms:modified>
</cp:coreProperties>
</file>