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handoutMasterIdLst>
    <p:handoutMasterId r:id="rId13"/>
  </p:handoutMasterIdLst>
  <p:sldIdLst>
    <p:sldId id="299" r:id="rId2"/>
    <p:sldId id="300" r:id="rId3"/>
    <p:sldId id="301" r:id="rId4"/>
    <p:sldId id="302" r:id="rId5"/>
    <p:sldId id="303" r:id="rId6"/>
    <p:sldId id="304" r:id="rId7"/>
    <p:sldId id="305" r:id="rId8"/>
    <p:sldId id="306" r:id="rId9"/>
    <p:sldId id="307" r:id="rId10"/>
    <p:sldId id="308" r:id="rId11"/>
  </p:sldIdLst>
  <p:sldSz cx="9144000" cy="6858000" type="screen4x3"/>
  <p:notesSz cx="6888163" cy="100203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Verdana" pitchFamily="34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Verdana" pitchFamily="34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Verdana" pitchFamily="34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Verdana" pitchFamily="34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Verdana" pitchFamily="34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Verdana" pitchFamily="34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Verdana" pitchFamily="34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Verdana" pitchFamily="34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Verdana" pitchFamily="34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9" autoAdjust="0"/>
    <p:restoredTop sz="94589" autoAdjust="0"/>
  </p:normalViewPr>
  <p:slideViewPr>
    <p:cSldViewPr>
      <p:cViewPr varScale="1">
        <p:scale>
          <a:sx n="40" d="100"/>
          <a:sy n="40" d="100"/>
        </p:scale>
        <p:origin x="1116" y="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370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450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16" tIns="48308" rIns="96616" bIns="48308" numCol="1" anchor="t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03663" y="0"/>
            <a:ext cx="298450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16" tIns="48308" rIns="96616" bIns="48308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20000"/>
              </a:spcBef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12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18650"/>
            <a:ext cx="298450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16" tIns="48308" rIns="96616" bIns="48308" numCol="1" anchor="b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12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03663" y="9518650"/>
            <a:ext cx="298450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16" tIns="48308" rIns="96616" bIns="48308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20000"/>
              </a:spcBef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63139391-95EE-4A37-A8F8-4E2E827A7E4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599084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450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16" tIns="48308" rIns="96616" bIns="48308" numCol="1" anchor="t" anchorCtr="0" compatLnSpc="1">
            <a:prstTxWarp prst="textNoShape">
              <a:avLst/>
            </a:prstTxWarp>
          </a:bodyPr>
          <a:lstStyle>
            <a:lvl1pPr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03663" y="0"/>
            <a:ext cx="298450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16" tIns="48308" rIns="96616" bIns="48308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07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9800" y="750888"/>
            <a:ext cx="5008563" cy="37576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9163" y="4759325"/>
            <a:ext cx="5049837" cy="4510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16" tIns="48308" rIns="96616" bIns="483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18650"/>
            <a:ext cx="298450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16" tIns="48308" rIns="96616" bIns="48308" numCol="1" anchor="b" anchorCtr="0" compatLnSpc="1">
            <a:prstTxWarp prst="textNoShape">
              <a:avLst/>
            </a:prstTxWarp>
          </a:bodyPr>
          <a:lstStyle>
            <a:lvl1pPr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03663" y="9518650"/>
            <a:ext cx="298450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16" tIns="48308" rIns="96616" bIns="48308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93707501-9900-41A5-BBD6-826F0A0A789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677545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9pPr>
          </a:lstStyle>
          <a:p>
            <a:pPr eaLnBrk="1" hangingPunct="1"/>
            <a:fld id="{BFA40DAF-38CC-4E5D-AE1B-6E4D69CD5B83}" type="slidenum">
              <a:rPr lang="en-US" altLang="ja-JP" smtClean="0">
                <a:latin typeface="Times New Roman" pitchFamily="18" charset="0"/>
              </a:rPr>
              <a:pPr eaLnBrk="1" hangingPunct="1"/>
              <a:t>1</a:t>
            </a:fld>
            <a:endParaRPr lang="en-US" altLang="ja-JP" smtClean="0">
              <a:latin typeface="Times New Roman" pitchFamily="18" charset="0"/>
            </a:endParaRPr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  <p:extLst>
      <p:ext uri="{BB962C8B-B14F-4D97-AF65-F5344CB8AC3E}">
        <p14:creationId xmlns:p14="http://schemas.microsoft.com/office/powerpoint/2010/main" val="424537671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9pPr>
          </a:lstStyle>
          <a:p>
            <a:pPr eaLnBrk="1" hangingPunct="1"/>
            <a:fld id="{9E9AA5E2-C33E-4C8A-A6CF-0A0742FB2A9C}" type="slidenum">
              <a:rPr lang="en-US" altLang="ja-JP" smtClean="0">
                <a:latin typeface="Times New Roman" pitchFamily="18" charset="0"/>
              </a:rPr>
              <a:pPr eaLnBrk="1" hangingPunct="1"/>
              <a:t>10</a:t>
            </a:fld>
            <a:endParaRPr lang="en-US" altLang="ja-JP" smtClean="0">
              <a:latin typeface="Times New Roman" pitchFamily="18" charset="0"/>
            </a:endParaRPr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  <p:extLst>
      <p:ext uri="{BB962C8B-B14F-4D97-AF65-F5344CB8AC3E}">
        <p14:creationId xmlns:p14="http://schemas.microsoft.com/office/powerpoint/2010/main" val="40648367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9pPr>
          </a:lstStyle>
          <a:p>
            <a:pPr eaLnBrk="1" hangingPunct="1"/>
            <a:fld id="{9FA9499A-2611-47C3-9E47-C8297818C777}" type="slidenum">
              <a:rPr lang="en-US" altLang="ja-JP" smtClean="0">
                <a:latin typeface="Times New Roman" pitchFamily="18" charset="0"/>
              </a:rPr>
              <a:pPr eaLnBrk="1" hangingPunct="1"/>
              <a:t>2</a:t>
            </a:fld>
            <a:endParaRPr lang="en-US" altLang="ja-JP" smtClean="0">
              <a:latin typeface="Times New Roman" pitchFamily="18" charset="0"/>
            </a:endParaRPr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  <p:extLst>
      <p:ext uri="{BB962C8B-B14F-4D97-AF65-F5344CB8AC3E}">
        <p14:creationId xmlns:p14="http://schemas.microsoft.com/office/powerpoint/2010/main" val="5688398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9pPr>
          </a:lstStyle>
          <a:p>
            <a:pPr eaLnBrk="1" hangingPunct="1"/>
            <a:fld id="{35394B3E-68D2-402C-B3FB-E3E1DFE45F5F}" type="slidenum">
              <a:rPr lang="en-US" altLang="ja-JP" smtClean="0">
                <a:latin typeface="Times New Roman" pitchFamily="18" charset="0"/>
              </a:rPr>
              <a:pPr eaLnBrk="1" hangingPunct="1"/>
              <a:t>3</a:t>
            </a:fld>
            <a:endParaRPr lang="en-US" altLang="ja-JP" smtClean="0">
              <a:latin typeface="Times New Roman" pitchFamily="18" charset="0"/>
            </a:endParaRPr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  <p:extLst>
      <p:ext uri="{BB962C8B-B14F-4D97-AF65-F5344CB8AC3E}">
        <p14:creationId xmlns:p14="http://schemas.microsoft.com/office/powerpoint/2010/main" val="3141030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9pPr>
          </a:lstStyle>
          <a:p>
            <a:pPr eaLnBrk="1" hangingPunct="1"/>
            <a:fld id="{77813585-1A00-4920-AF69-421C095B7044}" type="slidenum">
              <a:rPr lang="en-US" altLang="ja-JP" smtClean="0">
                <a:latin typeface="Times New Roman" pitchFamily="18" charset="0"/>
              </a:rPr>
              <a:pPr eaLnBrk="1" hangingPunct="1"/>
              <a:t>4</a:t>
            </a:fld>
            <a:endParaRPr lang="en-US" altLang="ja-JP" smtClean="0">
              <a:latin typeface="Times New Roman" pitchFamily="18" charset="0"/>
            </a:endParaRPr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  <p:extLst>
      <p:ext uri="{BB962C8B-B14F-4D97-AF65-F5344CB8AC3E}">
        <p14:creationId xmlns:p14="http://schemas.microsoft.com/office/powerpoint/2010/main" val="25495606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9pPr>
          </a:lstStyle>
          <a:p>
            <a:pPr eaLnBrk="1" hangingPunct="1"/>
            <a:fld id="{1F202EBB-1949-49F3-B31E-92AED1692A8C}" type="slidenum">
              <a:rPr lang="en-US" altLang="ja-JP" smtClean="0">
                <a:latin typeface="Times New Roman" pitchFamily="18" charset="0"/>
              </a:rPr>
              <a:pPr eaLnBrk="1" hangingPunct="1"/>
              <a:t>5</a:t>
            </a:fld>
            <a:endParaRPr lang="en-US" altLang="ja-JP" smtClean="0">
              <a:latin typeface="Times New Roman" pitchFamily="18" charset="0"/>
            </a:endParaRPr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  <p:extLst>
      <p:ext uri="{BB962C8B-B14F-4D97-AF65-F5344CB8AC3E}">
        <p14:creationId xmlns:p14="http://schemas.microsoft.com/office/powerpoint/2010/main" val="22844629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9pPr>
          </a:lstStyle>
          <a:p>
            <a:pPr eaLnBrk="1" hangingPunct="1"/>
            <a:fld id="{D11B30D4-25B0-4F68-B89E-96136BFB6254}" type="slidenum">
              <a:rPr lang="en-US" altLang="ja-JP" smtClean="0">
                <a:latin typeface="Times New Roman" pitchFamily="18" charset="0"/>
              </a:rPr>
              <a:pPr eaLnBrk="1" hangingPunct="1"/>
              <a:t>6</a:t>
            </a:fld>
            <a:endParaRPr lang="en-US" altLang="ja-JP" smtClean="0">
              <a:latin typeface="Times New Roman" pitchFamily="18" charset="0"/>
            </a:endParaRPr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  <p:extLst>
      <p:ext uri="{BB962C8B-B14F-4D97-AF65-F5344CB8AC3E}">
        <p14:creationId xmlns:p14="http://schemas.microsoft.com/office/powerpoint/2010/main" val="217012393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9pPr>
          </a:lstStyle>
          <a:p>
            <a:pPr eaLnBrk="1" hangingPunct="1"/>
            <a:fld id="{17F62079-987A-4CD5-9840-96B05AAC1BBA}" type="slidenum">
              <a:rPr lang="en-US" altLang="ja-JP" smtClean="0">
                <a:latin typeface="Times New Roman" pitchFamily="18" charset="0"/>
              </a:rPr>
              <a:pPr eaLnBrk="1" hangingPunct="1"/>
              <a:t>7</a:t>
            </a:fld>
            <a:endParaRPr lang="en-US" altLang="ja-JP" smtClean="0">
              <a:latin typeface="Times New Roman" pitchFamily="18" charset="0"/>
            </a:endParaRPr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  <p:extLst>
      <p:ext uri="{BB962C8B-B14F-4D97-AF65-F5344CB8AC3E}">
        <p14:creationId xmlns:p14="http://schemas.microsoft.com/office/powerpoint/2010/main" val="127327849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9pPr>
          </a:lstStyle>
          <a:p>
            <a:pPr eaLnBrk="1" hangingPunct="1"/>
            <a:fld id="{84D4E452-E861-4613-8A1F-CF5C65CD4BCA}" type="slidenum">
              <a:rPr lang="en-US" altLang="ja-JP" smtClean="0">
                <a:latin typeface="Times New Roman" pitchFamily="18" charset="0"/>
              </a:rPr>
              <a:pPr eaLnBrk="1" hangingPunct="1"/>
              <a:t>8</a:t>
            </a:fld>
            <a:endParaRPr lang="en-US" altLang="ja-JP" smtClean="0">
              <a:latin typeface="Times New Roman" pitchFamily="18" charset="0"/>
            </a:endParaRPr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  <p:extLst>
      <p:ext uri="{BB962C8B-B14F-4D97-AF65-F5344CB8AC3E}">
        <p14:creationId xmlns:p14="http://schemas.microsoft.com/office/powerpoint/2010/main" val="264257184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9pPr>
          </a:lstStyle>
          <a:p>
            <a:pPr eaLnBrk="1" hangingPunct="1"/>
            <a:fld id="{95EA6A5F-5B08-4AA4-8EC9-579E4036784C}" type="slidenum">
              <a:rPr lang="en-US" altLang="ja-JP" smtClean="0">
                <a:latin typeface="Times New Roman" pitchFamily="18" charset="0"/>
              </a:rPr>
              <a:pPr eaLnBrk="1" hangingPunct="1"/>
              <a:t>9</a:t>
            </a:fld>
            <a:endParaRPr lang="en-US" altLang="ja-JP" smtClean="0">
              <a:latin typeface="Times New Roman" pitchFamily="18" charset="0"/>
            </a:endParaRPr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  <p:extLst>
      <p:ext uri="{BB962C8B-B14F-4D97-AF65-F5344CB8AC3E}">
        <p14:creationId xmlns:p14="http://schemas.microsoft.com/office/powerpoint/2010/main" val="21879140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T0" fmla="*/ 0 w 1000"/>
              <a:gd name="T1" fmla="*/ 0 h 1000"/>
              <a:gd name="T2" fmla="*/ 2147483647 w 1000"/>
              <a:gd name="T3" fmla="*/ 0 h 1000"/>
              <a:gd name="T4" fmla="*/ 2147483647 w 1000"/>
              <a:gd name="T5" fmla="*/ 2147483647 h 1000"/>
              <a:gd name="T6" fmla="*/ 0 w 1000"/>
              <a:gd name="T7" fmla="*/ 2147483647 h 1000"/>
              <a:gd name="T8" fmla="*/ 0 w 1000"/>
              <a:gd name="T9" fmla="*/ 0 h 1000"/>
              <a:gd name="T10" fmla="*/ 2147483647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31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ja-JP" altLang="en-US" noProof="0" smtClean="0"/>
              <a:t>マスタ タイトルの書式設定</a:t>
            </a:r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pPr lvl="0"/>
            <a:r>
              <a:rPr lang="ja-JP" altLang="en-US" noProof="0" smtClean="0"/>
              <a:t>マスタ サブタイトルの書式設定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スウェーデンのジャーナリズム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179738-1548-441D-B563-BC5B2BED408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968463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スウェーデンのジャーナリズム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C33371-55FE-4920-87B7-8690F90F78F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47833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スウェーデンのジャーナリズム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5056CD-FA3E-4B03-B2AA-CEAFA9E1D18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126027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タイトルと 4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sz="quarter"/>
          </p:nvPr>
        </p:nvSpPr>
        <p:spPr>
          <a:xfrm>
            <a:off x="1370013" y="301625"/>
            <a:ext cx="7313612" cy="114300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quarter" idx="1"/>
          </p:nvPr>
        </p:nvSpPr>
        <p:spPr>
          <a:xfrm>
            <a:off x="1370013" y="1827213"/>
            <a:ext cx="3579812" cy="198120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quarter" idx="2"/>
          </p:nvPr>
        </p:nvSpPr>
        <p:spPr>
          <a:xfrm>
            <a:off x="5102225" y="1827213"/>
            <a:ext cx="3581400" cy="198120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sz="quarter" idx="3"/>
          </p:nvPr>
        </p:nvSpPr>
        <p:spPr>
          <a:xfrm>
            <a:off x="1370013" y="3960813"/>
            <a:ext cx="3579812" cy="198120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102225" y="3960813"/>
            <a:ext cx="3581400" cy="198120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外ジャⅡa</a:t>
            </a:r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6267DF-78D5-4D1D-BAF1-55CC4210C98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098255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スウェーデンのジャーナリズム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AC131E-6B13-4147-98B6-72888B71AB7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092396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スウェーデンのジャーナリズム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68014F-9560-4918-A579-C0AB0B47CD0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703894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スウェーデンのジャーナリズム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636AD6-57DE-4465-8EC3-B02396BD4A9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021407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スウェーデンのジャーナリズム</a:t>
            </a:r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44D58B-C8FD-49D9-B7E9-F04E885EBDA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226788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スウェーデンのジャーナリズム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B74D87-3895-4275-93E3-6350A599570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060743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スウェーデンのジャーナリズム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B08723-0472-42D8-8BE3-C58FD4147E8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973709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スウェーデンのジャーナリズム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801730-0F0B-42EA-AD80-E81284F6DB3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92492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スウェーデンのジャーナリズム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9D155D-EE95-4981-A1ED-38F0DC597E1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92405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T0" fmla="*/ 0 w 1000"/>
              <a:gd name="T1" fmla="*/ 0 h 1000"/>
              <a:gd name="T2" fmla="*/ 2147483647 w 1000"/>
              <a:gd name="T3" fmla="*/ 0 h 1000"/>
              <a:gd name="T4" fmla="*/ 2147483647 w 1000"/>
              <a:gd name="T5" fmla="*/ 2147483647 h 1000"/>
              <a:gd name="T6" fmla="*/ 0 w 1000"/>
              <a:gd name="T7" fmla="*/ 2147483647 h 1000"/>
              <a:gd name="T8" fmla="*/ 0 w 1000"/>
              <a:gd name="T9" fmla="*/ 0 h 1000"/>
              <a:gd name="T10" fmla="*/ 2147483647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9" name="Line 5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166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2167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200"/>
            </a:lvl1pPr>
          </a:lstStyle>
          <a:p>
            <a:pPr>
              <a:defRPr/>
            </a:pPr>
            <a:r>
              <a:rPr lang="en-US" altLang="ja-JP"/>
              <a:t>スウェーデンのジャーナリズム</a:t>
            </a:r>
          </a:p>
        </p:txBody>
      </p:sp>
      <p:sp>
        <p:nvSpPr>
          <p:cNvPr id="92168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200"/>
            </a:lvl1pPr>
          </a:lstStyle>
          <a:p>
            <a:pPr>
              <a:defRPr/>
            </a:pPr>
            <a:fld id="{587361ED-AB7D-43F9-8DE7-D8667B2C52E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  <p:sldLayoutId id="2147483724" r:id="rId12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800">
          <a:solidFill>
            <a:schemeClr val="tx2"/>
          </a:solidFill>
          <a:latin typeface="Verdana" pitchFamily="34" charset="0"/>
          <a:ea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800">
          <a:solidFill>
            <a:schemeClr val="tx2"/>
          </a:solidFill>
          <a:latin typeface="Verdana" pitchFamily="34" charset="0"/>
          <a:ea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800">
          <a:solidFill>
            <a:schemeClr val="tx2"/>
          </a:solidFill>
          <a:latin typeface="Verdana" pitchFamily="34" charset="0"/>
          <a:ea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800">
          <a:solidFill>
            <a:schemeClr val="tx2"/>
          </a:solidFill>
          <a:latin typeface="Verdana" pitchFamily="34" charset="0"/>
          <a:ea typeface="ＭＳ Ｐゴシック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3800">
          <a:solidFill>
            <a:schemeClr val="tx2"/>
          </a:solidFill>
          <a:latin typeface="Verdana" pitchFamily="34" charset="0"/>
          <a:ea typeface="ＭＳ Ｐゴシック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3800">
          <a:solidFill>
            <a:schemeClr val="tx2"/>
          </a:solidFill>
          <a:latin typeface="Verdana" pitchFamily="34" charset="0"/>
          <a:ea typeface="ＭＳ Ｐゴシック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3800">
          <a:solidFill>
            <a:schemeClr val="tx2"/>
          </a:solidFill>
          <a:latin typeface="Verdana" pitchFamily="34" charset="0"/>
          <a:ea typeface="ＭＳ Ｐゴシック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3800">
          <a:solidFill>
            <a:schemeClr val="tx2"/>
          </a:solidFill>
          <a:latin typeface="Verdana" pitchFamily="34" charset="0"/>
          <a:ea typeface="ＭＳ Ｐゴシック" charset="-128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kumimoji="1"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kumimoji="1" sz="2600">
          <a:solidFill>
            <a:schemeClr val="tx1"/>
          </a:solidFill>
          <a:latin typeface="+mn-lt"/>
          <a:ea typeface="+mn-ea"/>
        </a:defRPr>
      </a:lvl2pPr>
      <a:lvl3pPr marL="1304925" indent="-3952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kumimoji="1" sz="2300">
          <a:solidFill>
            <a:schemeClr val="tx1"/>
          </a:solidFill>
          <a:latin typeface="+mn-lt"/>
          <a:ea typeface="+mn-ea"/>
        </a:defRPr>
      </a:lvl3pPr>
      <a:lvl4pPr marL="1693863" indent="-3873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93913" indent="-398463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Leon%20Kirch.pptx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jr.org/tools/owners" TargetMode="External"/><Relationship Id="rId7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3.jpeg"/><Relationship Id="rId5" Type="http://schemas.openxmlformats.org/officeDocument/2006/relationships/image" Target="../media/image2.jpeg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6.jpeg"/><Relationship Id="rId4" Type="http://schemas.openxmlformats.org/officeDocument/2006/relationships/hyperlink" Target="http://www.newscorp.com/index2.html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フッター プレースホルダー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9pPr>
          </a:lstStyle>
          <a:p>
            <a:pPr eaLnBrk="1" hangingPunct="1"/>
            <a:r>
              <a:rPr kumimoji="0" lang="en-US" altLang="ja-JP" smtClean="0"/>
              <a:t>外ジャⅡa</a:t>
            </a:r>
          </a:p>
        </p:txBody>
      </p:sp>
      <p:sp>
        <p:nvSpPr>
          <p:cNvPr id="20483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9pPr>
          </a:lstStyle>
          <a:p>
            <a:pPr eaLnBrk="1" hangingPunct="1"/>
            <a:fld id="{79A3090C-63FE-4EB1-B678-CB38394FF0CB}" type="slidenum">
              <a:rPr kumimoji="0" lang="en-US" altLang="ja-JP" smtClean="0"/>
              <a:pPr eaLnBrk="1" hangingPunct="1"/>
              <a:t>1</a:t>
            </a:fld>
            <a:endParaRPr kumimoji="0" lang="en-US" altLang="ja-JP" smtClean="0"/>
          </a:p>
        </p:txBody>
      </p:sp>
      <p:sp>
        <p:nvSpPr>
          <p:cNvPr id="2048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まとめ</a:t>
            </a:r>
            <a:endParaRPr lang="ja-JP" altLang="ja-JP" smtClean="0"/>
          </a:p>
        </p:txBody>
      </p:sp>
      <p:sp>
        <p:nvSpPr>
          <p:cNvPr id="2048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700213"/>
            <a:ext cx="7834313" cy="460851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ja-JP" altLang="en-US" sz="2500" smtClean="0"/>
              <a:t>イギリス</a:t>
            </a:r>
            <a:r>
              <a:rPr lang="en-US" altLang="ja-JP" sz="2500" smtClean="0"/>
              <a:t>:</a:t>
            </a:r>
            <a:r>
              <a:rPr lang="ja-JP" altLang="en-US" sz="2500" smtClean="0"/>
              <a:t>　</a:t>
            </a:r>
            <a:r>
              <a:rPr lang="en-US" altLang="ja-JP" sz="2500" smtClean="0"/>
              <a:t>BBC/</a:t>
            </a:r>
            <a:r>
              <a:rPr lang="ja-JP" altLang="en-US" sz="2500" smtClean="0"/>
              <a:t>マードック</a:t>
            </a:r>
            <a:r>
              <a:rPr lang="en-US" altLang="ja-JP" sz="2500" smtClean="0"/>
              <a:t>, 1931</a:t>
            </a:r>
            <a:r>
              <a:rPr lang="ja-JP" altLang="en-US" sz="2500" smtClean="0"/>
              <a:t>～　</a:t>
            </a:r>
          </a:p>
          <a:p>
            <a:pPr eaLnBrk="1" hangingPunct="1">
              <a:lnSpc>
                <a:spcPct val="90000"/>
              </a:lnSpc>
            </a:pPr>
            <a:r>
              <a:rPr lang="ja-JP" altLang="en-US" sz="2500" smtClean="0"/>
              <a:t>フランス</a:t>
            </a:r>
            <a:r>
              <a:rPr lang="en-US" altLang="ja-JP" sz="2500" smtClean="0"/>
              <a:t>:</a:t>
            </a:r>
            <a:r>
              <a:rPr lang="ja-JP" altLang="en-US" sz="2500" smtClean="0"/>
              <a:t>　エルサン　</a:t>
            </a:r>
            <a:r>
              <a:rPr lang="en-US" altLang="ja-JP" sz="2500" smtClean="0"/>
              <a:t>Robert Hersant, 1920</a:t>
            </a:r>
            <a:r>
              <a:rPr lang="ja-JP" altLang="en-US" sz="2500" smtClean="0"/>
              <a:t>～</a:t>
            </a:r>
            <a:r>
              <a:rPr lang="en-US" altLang="ja-JP" sz="2500" smtClean="0"/>
              <a:t>96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ja-JP" altLang="en-US" sz="2500" smtClean="0"/>
              <a:t>　　　　　　　　ビベンディ　</a:t>
            </a:r>
            <a:r>
              <a:rPr lang="en-US" altLang="ja-JP" sz="2500" smtClean="0"/>
              <a:t>Vivendi</a:t>
            </a:r>
            <a:r>
              <a:rPr lang="ja-JP" altLang="en-US" sz="2500" smtClean="0"/>
              <a:t>：倒産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ja-JP" altLang="en-US" sz="2500" smtClean="0"/>
              <a:t>　　　　　　　　官需企業のメディア支配強まる</a:t>
            </a:r>
          </a:p>
          <a:p>
            <a:pPr eaLnBrk="1" hangingPunct="1">
              <a:lnSpc>
                <a:spcPct val="90000"/>
              </a:lnSpc>
            </a:pPr>
            <a:r>
              <a:rPr lang="ja-JP" altLang="en-US" sz="2500" smtClean="0"/>
              <a:t>ドイツ</a:t>
            </a:r>
            <a:r>
              <a:rPr lang="en-US" altLang="ja-JP" sz="2500" smtClean="0"/>
              <a:t>: Axel Springer, 1921-1985</a:t>
            </a:r>
            <a:br>
              <a:rPr lang="en-US" altLang="ja-JP" sz="2500" smtClean="0"/>
            </a:br>
            <a:r>
              <a:rPr lang="ja-JP" altLang="en-US" sz="2500" smtClean="0"/>
              <a:t>　　　　　</a:t>
            </a:r>
            <a:r>
              <a:rPr lang="en-US" altLang="ja-JP" sz="2500" smtClean="0"/>
              <a:t>Bertelsmann AG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ja-JP" altLang="en-US" sz="2500" smtClean="0"/>
              <a:t>　　　　　　　</a:t>
            </a:r>
            <a:r>
              <a:rPr lang="ja-JP" altLang="en-US" sz="2500" smtClean="0">
                <a:hlinkClick r:id="rId3" action="ppaction://hlinkpres?slideindex=1&amp;slidetitle="/>
              </a:rPr>
              <a:t>キルヒ　</a:t>
            </a:r>
            <a:r>
              <a:rPr lang="en-US" altLang="ja-JP" sz="2500" smtClean="0">
                <a:hlinkClick r:id="rId3" action="ppaction://hlinkpres?slideindex=1&amp;slidetitle="/>
              </a:rPr>
              <a:t>L.Kirch</a:t>
            </a:r>
            <a:r>
              <a:rPr lang="ja-JP" altLang="en-US" sz="2500" smtClean="0">
                <a:hlinkClick r:id="rId3" action="ppaction://hlinkpres?slideindex=1&amp;slidetitle="/>
              </a:rPr>
              <a:t>：倒産</a:t>
            </a:r>
            <a:endParaRPr lang="ja-JP" altLang="en-US" sz="2500" smtClean="0"/>
          </a:p>
          <a:p>
            <a:pPr eaLnBrk="1" hangingPunct="1">
              <a:lnSpc>
                <a:spcPct val="90000"/>
              </a:lnSpc>
            </a:pPr>
            <a:r>
              <a:rPr lang="ja-JP" altLang="en-US" sz="2500" smtClean="0"/>
              <a:t>イタリア</a:t>
            </a:r>
            <a:r>
              <a:rPr lang="en-US" altLang="ja-JP" sz="2500" smtClean="0"/>
              <a:t>:</a:t>
            </a:r>
            <a:r>
              <a:rPr lang="ja-JP" altLang="en-US" sz="2500" smtClean="0"/>
              <a:t>　</a:t>
            </a:r>
            <a:r>
              <a:rPr lang="en-US" altLang="ja-JP" sz="2500" smtClean="0"/>
              <a:t>RAI</a:t>
            </a:r>
            <a:r>
              <a:rPr lang="ja-JP" altLang="en-US" sz="2500" smtClean="0"/>
              <a:t>／</a:t>
            </a:r>
            <a:r>
              <a:rPr lang="en-US" altLang="ja-JP" sz="2500" smtClean="0"/>
              <a:t>S.Berlsconi, 1936</a:t>
            </a:r>
            <a:r>
              <a:rPr lang="ja-JP" altLang="en-US" sz="2500" smtClean="0"/>
              <a:t>～</a:t>
            </a:r>
          </a:p>
          <a:p>
            <a:pPr eaLnBrk="1" hangingPunct="1">
              <a:lnSpc>
                <a:spcPct val="90000"/>
              </a:lnSpc>
            </a:pPr>
            <a:r>
              <a:rPr lang="ja-JP" altLang="en-US" sz="2500" smtClean="0"/>
              <a:t>スウェーデン　ボニーア（</a:t>
            </a:r>
            <a:r>
              <a:rPr lang="en-US" altLang="ja-JP" sz="2500" smtClean="0"/>
              <a:t>Bonnier Group</a:t>
            </a:r>
            <a:r>
              <a:rPr lang="ja-JP" altLang="en-US" sz="2500" smtClean="0"/>
              <a:t>）</a:t>
            </a:r>
            <a:r>
              <a:rPr lang="en-US" altLang="ja-JP" sz="2500" smtClean="0"/>
              <a:t>/</a:t>
            </a:r>
            <a:r>
              <a:rPr lang="ja-JP" altLang="en-US" sz="2500" smtClean="0"/>
              <a:t>Ａプレッセン（</a:t>
            </a:r>
            <a:r>
              <a:rPr lang="en-US" altLang="ja-JP" sz="2500" smtClean="0"/>
              <a:t>A-pressen)</a:t>
            </a:r>
            <a:br>
              <a:rPr lang="en-US" altLang="ja-JP" sz="2500" smtClean="0"/>
            </a:br>
            <a:endParaRPr lang="en-US" altLang="ja-JP" sz="25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フッター プレースホルダー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9pPr>
          </a:lstStyle>
          <a:p>
            <a:pPr eaLnBrk="1" hangingPunct="1"/>
            <a:r>
              <a:rPr kumimoji="0" lang="en-US" altLang="ja-JP" smtClean="0"/>
              <a:t>外ジャⅡa</a:t>
            </a:r>
          </a:p>
        </p:txBody>
      </p:sp>
      <p:sp>
        <p:nvSpPr>
          <p:cNvPr id="29699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9pPr>
          </a:lstStyle>
          <a:p>
            <a:pPr eaLnBrk="1" hangingPunct="1"/>
            <a:fld id="{0575CE80-2E64-4A78-B4A7-8CB755ACA1C1}" type="slidenum">
              <a:rPr kumimoji="0" lang="en-US" altLang="ja-JP" smtClean="0"/>
              <a:pPr eaLnBrk="1" hangingPunct="1"/>
              <a:t>10</a:t>
            </a:fld>
            <a:endParaRPr kumimoji="0" lang="en-US" altLang="ja-JP" smtClean="0"/>
          </a:p>
        </p:txBody>
      </p:sp>
      <p:sp>
        <p:nvSpPr>
          <p:cNvPr id="297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smtClean="0"/>
              <a:t>3.</a:t>
            </a:r>
            <a:r>
              <a:rPr lang="ja-JP" altLang="en-US" smtClean="0"/>
              <a:t>グローバル化が生み出す矛盾</a:t>
            </a:r>
            <a:r>
              <a:rPr lang="en-US" altLang="ja-JP" smtClean="0"/>
              <a:t>(2)</a:t>
            </a:r>
          </a:p>
        </p:txBody>
      </p:sp>
      <p:sp>
        <p:nvSpPr>
          <p:cNvPr id="297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0113" y="1628775"/>
            <a:ext cx="7786687" cy="4537075"/>
          </a:xfrm>
        </p:spPr>
        <p:txBody>
          <a:bodyPr/>
          <a:lstStyle/>
          <a:p>
            <a:pPr eaLnBrk="1" hangingPunct="1"/>
            <a:r>
              <a:rPr lang="ja-JP" altLang="en-US" sz="2500" smtClean="0"/>
              <a:t>集中化支配の進行→表面上の多様性よりもメディアの同質性が進行</a:t>
            </a:r>
          </a:p>
          <a:p>
            <a:pPr eaLnBrk="1" hangingPunct="1"/>
            <a:r>
              <a:rPr lang="ja-JP" altLang="en-US" sz="2500" smtClean="0"/>
              <a:t>多様性に欠ける製品生産</a:t>
            </a:r>
          </a:p>
          <a:p>
            <a:pPr eaLnBrk="1" hangingPunct="1"/>
            <a:r>
              <a:rPr lang="ja-JP" altLang="en-US" sz="2500" smtClean="0"/>
              <a:t>コンテンツが形式化</a:t>
            </a:r>
          </a:p>
          <a:p>
            <a:pPr eaLnBrk="1" hangingPunct="1"/>
            <a:r>
              <a:rPr lang="ja-JP" altLang="en-US" sz="2500" smtClean="0"/>
              <a:t>少数のマルチプル・メディア・オーナーが好む「利益」に奉仕するような同質性のメディア・コンテンツ</a:t>
            </a:r>
          </a:p>
          <a:p>
            <a:pPr eaLnBrk="1" hangingPunct="1"/>
            <a:r>
              <a:rPr lang="ja-JP" altLang="en-US" sz="2500" smtClean="0"/>
              <a:t>自由な競争や市場原理への安易な盲従</a:t>
            </a:r>
          </a:p>
          <a:p>
            <a:pPr eaLnBrk="1" hangingPunct="1"/>
            <a:r>
              <a:rPr lang="ja-JP" altLang="en-US" sz="2500" smtClean="0"/>
              <a:t>集中化、寡占は競争性の喪失</a:t>
            </a:r>
          </a:p>
          <a:p>
            <a:pPr eaLnBrk="1" hangingPunct="1"/>
            <a:r>
              <a:rPr lang="ja-JP" altLang="en-US" sz="2500" smtClean="0"/>
              <a:t>情報格差の拡大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フッター プレースホルダー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9pPr>
          </a:lstStyle>
          <a:p>
            <a:pPr eaLnBrk="1" hangingPunct="1"/>
            <a:r>
              <a:rPr kumimoji="0" lang="en-US" altLang="ja-JP" smtClean="0"/>
              <a:t>外ジャⅡa</a:t>
            </a:r>
          </a:p>
        </p:txBody>
      </p:sp>
      <p:sp>
        <p:nvSpPr>
          <p:cNvPr id="21507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9pPr>
          </a:lstStyle>
          <a:p>
            <a:pPr eaLnBrk="1" hangingPunct="1"/>
            <a:fld id="{CDF7F9B3-F68B-4765-AF5C-95B2FF0C4ECA}" type="slidenum">
              <a:rPr kumimoji="0" lang="en-US" altLang="ja-JP" smtClean="0"/>
              <a:pPr eaLnBrk="1" hangingPunct="1"/>
              <a:t>2</a:t>
            </a:fld>
            <a:endParaRPr kumimoji="0" lang="en-US" altLang="ja-JP" smtClean="0"/>
          </a:p>
        </p:txBody>
      </p:sp>
      <p:sp>
        <p:nvSpPr>
          <p:cNvPr id="21508" name="Rectangle 2"/>
          <p:cNvSpPr>
            <a:spLocks noGrp="1" noChangeArrowheads="1"/>
          </p:cNvSpPr>
          <p:nvPr>
            <p:ph type="title"/>
          </p:nvPr>
        </p:nvSpPr>
        <p:spPr>
          <a:xfrm>
            <a:off x="1370013" y="682625"/>
            <a:ext cx="7313612" cy="762000"/>
          </a:xfrm>
        </p:spPr>
        <p:txBody>
          <a:bodyPr/>
          <a:lstStyle/>
          <a:p>
            <a:pPr eaLnBrk="1" hangingPunct="1"/>
            <a:r>
              <a:rPr lang="ja-JP" altLang="en-US" sz="2800" b="1" smtClean="0"/>
              <a:t>１．メデイァ・バロン（ロード）からメディア・タイクーン、モガル</a:t>
            </a:r>
          </a:p>
        </p:txBody>
      </p:sp>
      <p:sp>
        <p:nvSpPr>
          <p:cNvPr id="2150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58888" y="2362200"/>
            <a:ext cx="7634287" cy="4019550"/>
          </a:xfrm>
        </p:spPr>
        <p:txBody>
          <a:bodyPr/>
          <a:lstStyle/>
          <a:p>
            <a:pPr eaLnBrk="1" hangingPunct="1"/>
            <a:r>
              <a:rPr lang="ja-JP" altLang="en-US" smtClean="0"/>
              <a:t>第一世代</a:t>
            </a:r>
          </a:p>
          <a:p>
            <a:pPr lvl="1" eaLnBrk="1" hangingPunct="1"/>
            <a:r>
              <a:rPr lang="en-US" altLang="ja-JP" smtClean="0"/>
              <a:t>19</a:t>
            </a:r>
            <a:r>
              <a:rPr lang="ja-JP" altLang="en-US" smtClean="0"/>
              <a:t>世紀末から</a:t>
            </a:r>
            <a:r>
              <a:rPr lang="en-US" altLang="ja-JP" smtClean="0"/>
              <a:t>20</a:t>
            </a:r>
            <a:r>
              <a:rPr lang="ja-JP" altLang="en-US" smtClean="0"/>
              <a:t>世紀初頭のイギリス　　　　　　　　</a:t>
            </a:r>
            <a:r>
              <a:rPr lang="en-US" altLang="ja-JP" smtClean="0"/>
              <a:t>cf.</a:t>
            </a:r>
            <a:r>
              <a:rPr lang="ja-JP" altLang="en-US" smtClean="0"/>
              <a:t>アメリカ</a:t>
            </a:r>
            <a:br>
              <a:rPr lang="ja-JP" altLang="en-US" smtClean="0"/>
            </a:br>
            <a:r>
              <a:rPr lang="ja-JP" altLang="en-US" smtClean="0"/>
              <a:t>－創立あるいは既存メディアの買収合併</a:t>
            </a:r>
          </a:p>
          <a:p>
            <a:pPr lvl="1" eaLnBrk="1" hangingPunct="1"/>
            <a:r>
              <a:rPr lang="ja-JP" altLang="en-US" smtClean="0"/>
              <a:t>チェーン化</a:t>
            </a:r>
          </a:p>
          <a:p>
            <a:pPr lvl="1" eaLnBrk="1" hangingPunct="1"/>
            <a:r>
              <a:rPr lang="ja-JP" altLang="en-US" smtClean="0"/>
              <a:t>活字メディアから電波へ</a:t>
            </a:r>
          </a:p>
          <a:p>
            <a:pPr eaLnBrk="1" hangingPunct="1"/>
            <a:endParaRPr lang="en-US" altLang="ja-JP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フッター プレースホルダー 7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9pPr>
          </a:lstStyle>
          <a:p>
            <a:pPr eaLnBrk="1" hangingPunct="1"/>
            <a:r>
              <a:rPr kumimoji="0" lang="en-US" altLang="ja-JP" smtClean="0"/>
              <a:t>外ジャⅡa</a:t>
            </a:r>
          </a:p>
        </p:txBody>
      </p:sp>
      <p:sp>
        <p:nvSpPr>
          <p:cNvPr id="22531" name="スライド番号プレースホルダー 8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9pPr>
          </a:lstStyle>
          <a:p>
            <a:pPr eaLnBrk="1" hangingPunct="1"/>
            <a:fld id="{84AA2E2F-409B-400C-B9A3-CDBD3E7AB95D}" type="slidenum">
              <a:rPr kumimoji="0" lang="en-US" altLang="ja-JP" smtClean="0"/>
              <a:pPr eaLnBrk="1" hangingPunct="1"/>
              <a:t>3</a:t>
            </a:fld>
            <a:endParaRPr kumimoji="0" lang="en-US" altLang="ja-JP" smtClean="0"/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pPr eaLnBrk="1" hangingPunct="1"/>
            <a:r>
              <a:rPr lang="ja-JP" altLang="en-US" smtClean="0">
                <a:hlinkClick r:id="rId3"/>
              </a:rPr>
              <a:t>メガ・メディア</a:t>
            </a:r>
            <a:endParaRPr lang="ja-JP" altLang="en-US" smtClean="0"/>
          </a:p>
        </p:txBody>
      </p:sp>
      <p:pic>
        <p:nvPicPr>
          <p:cNvPr id="23555" name="Picture 3" descr="J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390775" y="1871663"/>
            <a:ext cx="1614488" cy="19304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3556" name="Picture 4" descr="Hearst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403475" y="4122738"/>
            <a:ext cx="1381125" cy="17653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3557" name="Picture 5" descr="harmsworth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243638" y="1854200"/>
            <a:ext cx="1141412" cy="18954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3558" name="Picture 6" descr="PJReuter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256338" y="4048125"/>
            <a:ext cx="1266825" cy="1800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35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5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35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35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フッター プレースホルダー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9pPr>
          </a:lstStyle>
          <a:p>
            <a:pPr eaLnBrk="1" hangingPunct="1"/>
            <a:r>
              <a:rPr kumimoji="0" lang="en-US" altLang="ja-JP" smtClean="0"/>
              <a:t>外ジャⅡa</a:t>
            </a:r>
          </a:p>
        </p:txBody>
      </p:sp>
      <p:sp>
        <p:nvSpPr>
          <p:cNvPr id="23555" name="スライド番号プレースホルダー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9pPr>
          </a:lstStyle>
          <a:p>
            <a:pPr eaLnBrk="1" hangingPunct="1"/>
            <a:fld id="{DD952CA7-810C-45A5-8734-5E635D22DE9E}" type="slidenum">
              <a:rPr kumimoji="0" lang="en-US" altLang="ja-JP" smtClean="0"/>
              <a:pPr eaLnBrk="1" hangingPunct="1"/>
              <a:t>4</a:t>
            </a:fld>
            <a:endParaRPr kumimoji="0" lang="en-US" altLang="ja-JP" smtClean="0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第二世代・第三世代のプレーヤー</a:t>
            </a:r>
          </a:p>
        </p:txBody>
      </p:sp>
      <p:sp>
        <p:nvSpPr>
          <p:cNvPr id="2355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11188" y="1844675"/>
            <a:ext cx="4049712" cy="4114800"/>
          </a:xfrm>
        </p:spPr>
        <p:txBody>
          <a:bodyPr/>
          <a:lstStyle/>
          <a:p>
            <a:pPr eaLnBrk="1" hangingPunct="1"/>
            <a:r>
              <a:rPr lang="ja-JP" altLang="en-US" sz="2500" smtClean="0"/>
              <a:t>第二世代：</a:t>
            </a:r>
            <a:r>
              <a:rPr lang="en-US" altLang="ja-JP" sz="2500" smtClean="0"/>
              <a:t>20</a:t>
            </a:r>
            <a:r>
              <a:rPr lang="ja-JP" altLang="en-US" sz="2500" smtClean="0"/>
              <a:t>世紀後半～</a:t>
            </a:r>
          </a:p>
          <a:p>
            <a:pPr lvl="1" eaLnBrk="1" hangingPunct="1"/>
            <a:r>
              <a:rPr lang="ja-JP" altLang="en-US" sz="1900" smtClean="0"/>
              <a:t>  </a:t>
            </a:r>
            <a:r>
              <a:rPr lang="ja-JP" altLang="en-US" sz="2100" smtClean="0"/>
              <a:t>第一世代系／新興勢力　技術革新</a:t>
            </a:r>
          </a:p>
          <a:p>
            <a:pPr lvl="1" eaLnBrk="1" hangingPunct="1"/>
            <a:r>
              <a:rPr lang="ja-JP" altLang="en-US" sz="2100" smtClean="0"/>
              <a:t>複合企業化／コンピュータを核</a:t>
            </a:r>
          </a:p>
          <a:p>
            <a:pPr lvl="1" eaLnBrk="1" hangingPunct="1"/>
            <a:r>
              <a:rPr lang="ja-JP" altLang="en-US" sz="2100" smtClean="0"/>
              <a:t> 規制緩和</a:t>
            </a:r>
          </a:p>
          <a:p>
            <a:pPr lvl="1" eaLnBrk="1" hangingPunct="1"/>
            <a:r>
              <a:rPr lang="ja-JP" altLang="en-US" sz="2100" smtClean="0"/>
              <a:t>電波メディアから映像、電子メディアヘ</a:t>
            </a:r>
          </a:p>
          <a:p>
            <a:pPr lvl="1" eaLnBrk="1" hangingPunct="1"/>
            <a:r>
              <a:rPr lang="ja-JP" altLang="en-US" sz="2100" smtClean="0"/>
              <a:t>ソフトの独占</a:t>
            </a:r>
          </a:p>
          <a:p>
            <a:pPr lvl="1" eaLnBrk="1" hangingPunct="1"/>
            <a:r>
              <a:rPr lang="en-US" altLang="ja-JP" sz="2100" smtClean="0"/>
              <a:t>e</a:t>
            </a:r>
            <a:r>
              <a:rPr lang="ja-JP" altLang="en-US" sz="2100" smtClean="0"/>
              <a:t>衛星　放映権の囲い込み</a:t>
            </a:r>
          </a:p>
        </p:txBody>
      </p:sp>
      <p:sp>
        <p:nvSpPr>
          <p:cNvPr id="23558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4859338" y="1827213"/>
            <a:ext cx="3824287" cy="4114800"/>
          </a:xfrm>
        </p:spPr>
        <p:txBody>
          <a:bodyPr/>
          <a:lstStyle/>
          <a:p>
            <a:pPr eaLnBrk="1" hangingPunct="1"/>
            <a:r>
              <a:rPr lang="ja-JP" altLang="en-US" sz="2500" smtClean="0"/>
              <a:t>第三世代：</a:t>
            </a:r>
            <a:r>
              <a:rPr lang="en-US" altLang="ja-JP" sz="2500" smtClean="0"/>
              <a:t>20</a:t>
            </a:r>
            <a:r>
              <a:rPr lang="ja-JP" altLang="en-US" sz="2500" smtClean="0"/>
              <a:t>世紀末～</a:t>
            </a:r>
          </a:p>
          <a:p>
            <a:pPr lvl="1" eaLnBrk="1" hangingPunct="1"/>
            <a:r>
              <a:rPr lang="ja-JP" altLang="en-US" sz="2100" smtClean="0"/>
              <a:t>第二世代系／新興勢力</a:t>
            </a:r>
          </a:p>
          <a:p>
            <a:pPr lvl="1" eaLnBrk="1" hangingPunct="1"/>
            <a:r>
              <a:rPr lang="ja-JP" altLang="en-US" sz="2100" smtClean="0"/>
              <a:t>サイバー・スペース上での地位</a:t>
            </a:r>
          </a:p>
          <a:p>
            <a:pPr lvl="1" eaLnBrk="1" hangingPunct="1"/>
            <a:r>
              <a:rPr lang="ja-JP" altLang="en-US" sz="2100" smtClean="0"/>
              <a:t>メディア融合の完成</a:t>
            </a:r>
          </a:p>
          <a:p>
            <a:pPr eaLnBrk="1" hangingPunct="1"/>
            <a:endParaRPr lang="en-US" altLang="ja-JP" sz="25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フッター プレースホルダー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9pPr>
          </a:lstStyle>
          <a:p>
            <a:pPr eaLnBrk="1" hangingPunct="1"/>
            <a:r>
              <a:rPr kumimoji="0" lang="en-US" altLang="ja-JP" smtClean="0"/>
              <a:t>外ジャⅡa</a:t>
            </a:r>
          </a:p>
        </p:txBody>
      </p:sp>
      <p:sp>
        <p:nvSpPr>
          <p:cNvPr id="24579" name="スライド番号プレースホルダー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9pPr>
          </a:lstStyle>
          <a:p>
            <a:pPr eaLnBrk="1" hangingPunct="1"/>
            <a:fld id="{D76FA979-6F98-4759-ACDB-3B129D2A4284}" type="slidenum">
              <a:rPr kumimoji="0" lang="en-US" altLang="ja-JP" smtClean="0"/>
              <a:pPr eaLnBrk="1" hangingPunct="1"/>
              <a:t>5</a:t>
            </a:fld>
            <a:endParaRPr kumimoji="0" lang="en-US" altLang="ja-JP" smtClean="0"/>
          </a:p>
        </p:txBody>
      </p:sp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ギガ･メディアへの道</a:t>
            </a:r>
          </a:p>
        </p:txBody>
      </p:sp>
      <p:pic>
        <p:nvPicPr>
          <p:cNvPr id="24581" name="Picture 3" descr="Bill Gates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827213" y="2554288"/>
            <a:ext cx="2751137" cy="24717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4582" name="Picture 4" descr="murdoch-Img211954581">
            <a:hlinkClick r:id="rId4"/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800725" y="2371725"/>
            <a:ext cx="2176463" cy="302577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フッター プレースホルダー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9pPr>
          </a:lstStyle>
          <a:p>
            <a:pPr eaLnBrk="1" hangingPunct="1"/>
            <a:r>
              <a:rPr kumimoji="0" lang="en-US" altLang="ja-JP" smtClean="0"/>
              <a:t>外ジャⅡa</a:t>
            </a:r>
          </a:p>
        </p:txBody>
      </p:sp>
      <p:sp>
        <p:nvSpPr>
          <p:cNvPr id="25603" name="スライド番号プレースホルダー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9pPr>
          </a:lstStyle>
          <a:p>
            <a:pPr eaLnBrk="1" hangingPunct="1"/>
            <a:fld id="{86574B7C-5DFF-412F-BEBF-FD359B2C77F0}" type="slidenum">
              <a:rPr kumimoji="0" lang="en-US" altLang="ja-JP" smtClean="0"/>
              <a:pPr eaLnBrk="1" hangingPunct="1"/>
              <a:t>6</a:t>
            </a:fld>
            <a:endParaRPr kumimoji="0" lang="en-US" altLang="ja-JP" smtClean="0"/>
          </a:p>
        </p:txBody>
      </p:sp>
      <p:sp>
        <p:nvSpPr>
          <p:cNvPr id="2560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ja-JP" altLang="ja-JP" smtClean="0"/>
          </a:p>
        </p:txBody>
      </p:sp>
      <p:pic>
        <p:nvPicPr>
          <p:cNvPr id="25605" name="Picture 3" descr="newsweek000126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884363" y="1827213"/>
            <a:ext cx="255905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5606" name="Picture 4" descr="Newsweek060405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653088" y="1827213"/>
            <a:ext cx="247015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フッター プレースホルダー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9pPr>
          </a:lstStyle>
          <a:p>
            <a:pPr eaLnBrk="1" hangingPunct="1"/>
            <a:r>
              <a:rPr kumimoji="0" lang="en-US" altLang="ja-JP" smtClean="0"/>
              <a:t>外ジャⅡa</a:t>
            </a:r>
          </a:p>
        </p:txBody>
      </p:sp>
      <p:sp>
        <p:nvSpPr>
          <p:cNvPr id="26627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9pPr>
          </a:lstStyle>
          <a:p>
            <a:pPr eaLnBrk="1" hangingPunct="1"/>
            <a:fld id="{93FD6F34-3A22-49A1-AA42-DC3D329A46DD}" type="slidenum">
              <a:rPr kumimoji="0" lang="en-US" altLang="ja-JP" smtClean="0"/>
              <a:pPr eaLnBrk="1" hangingPunct="1"/>
              <a:t>7</a:t>
            </a:fld>
            <a:endParaRPr kumimoji="0" lang="en-US" altLang="ja-JP" smtClean="0"/>
          </a:p>
        </p:txBody>
      </p:sp>
      <p:sp>
        <p:nvSpPr>
          <p:cNvPr id="266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２．共通点を考える</a:t>
            </a:r>
            <a:r>
              <a:rPr lang="en-US" altLang="ja-JP" smtClean="0"/>
              <a:t>-1</a:t>
            </a:r>
          </a:p>
        </p:txBody>
      </p:sp>
      <p:sp>
        <p:nvSpPr>
          <p:cNvPr id="2662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ja-JP" sz="2500" smtClean="0"/>
              <a:t>1) </a:t>
            </a:r>
            <a:r>
              <a:rPr lang="ja-JP" altLang="en-US" sz="2500" smtClean="0"/>
              <a:t>メディアの創業よりも、既存の紙・誌を買収し成功→元手に買収合併を進行する。　テレビやラジオのガイド雑誌で成功：ニューメディアへの視点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ja-JP" sz="2500" smtClean="0"/>
              <a:t>2) </a:t>
            </a:r>
            <a:r>
              <a:rPr lang="ja-JP" altLang="en-US" sz="2500" smtClean="0"/>
              <a:t>エスタブリッシュな新聞などを手に入れる。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ja-JP" sz="2500" smtClean="0"/>
              <a:t>3) </a:t>
            </a:r>
            <a:r>
              <a:rPr lang="ja-JP" altLang="en-US" sz="2500" b="1" smtClean="0">
                <a:solidFill>
                  <a:srgbClr val="FF3300"/>
                </a:solidFill>
              </a:rPr>
              <a:t>政治性を発揮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ja-JP" sz="2500" smtClean="0"/>
              <a:t>4) </a:t>
            </a:r>
            <a:r>
              <a:rPr lang="ja-JP" altLang="en-US" sz="2500" smtClean="0"/>
              <a:t>ラジオ、テレビ市場への参入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ja-JP" sz="2500" smtClean="0"/>
              <a:t>5) </a:t>
            </a:r>
            <a:r>
              <a:rPr lang="ja-JP" altLang="en-US" sz="2500" smtClean="0"/>
              <a:t>市場：規制措置</a:t>
            </a:r>
            <a:r>
              <a:rPr lang="en-US" altLang="ja-JP" sz="2500" smtClean="0"/>
              <a:t>×</a:t>
            </a:r>
            <a:r>
              <a:rPr lang="ja-JP" altLang="en-US" sz="2500" smtClean="0"/>
              <a:t>規制緩和；公共放送から商業放送市場へ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ja-JP" sz="2500" smtClean="0"/>
              <a:t>6) </a:t>
            </a:r>
            <a:r>
              <a:rPr lang="ja-JP" altLang="en-US" sz="2500" smtClean="0"/>
              <a:t>編集への直接介入から間接へ</a:t>
            </a:r>
            <a:br>
              <a:rPr lang="ja-JP" altLang="en-US" sz="2500" smtClean="0"/>
            </a:br>
            <a:endParaRPr lang="ja-JP" altLang="en-US" sz="25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フッター プレースホルダー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9pPr>
          </a:lstStyle>
          <a:p>
            <a:pPr eaLnBrk="1" hangingPunct="1"/>
            <a:r>
              <a:rPr kumimoji="0" lang="en-US" altLang="ja-JP" smtClean="0"/>
              <a:t>外ジャⅡa</a:t>
            </a:r>
          </a:p>
        </p:txBody>
      </p:sp>
      <p:sp>
        <p:nvSpPr>
          <p:cNvPr id="27651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9pPr>
          </a:lstStyle>
          <a:p>
            <a:pPr eaLnBrk="1" hangingPunct="1"/>
            <a:fld id="{28A5E3F4-247C-4FB2-9FF5-5A3C84FCB642}" type="slidenum">
              <a:rPr kumimoji="0" lang="en-US" altLang="ja-JP" smtClean="0"/>
              <a:pPr eaLnBrk="1" hangingPunct="1"/>
              <a:t>8</a:t>
            </a:fld>
            <a:endParaRPr kumimoji="0" lang="en-US" altLang="ja-JP" smtClean="0"/>
          </a:p>
        </p:txBody>
      </p:sp>
      <p:sp>
        <p:nvSpPr>
          <p:cNvPr id="2765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２．共通点を考える</a:t>
            </a:r>
            <a:r>
              <a:rPr lang="en-US" altLang="ja-JP" smtClean="0"/>
              <a:t>-2</a:t>
            </a:r>
          </a:p>
        </p:txBody>
      </p:sp>
      <p:sp>
        <p:nvSpPr>
          <p:cNvPr id="2765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ja-JP" smtClean="0"/>
              <a:t>1)</a:t>
            </a:r>
            <a:r>
              <a:rPr lang="ja-JP" altLang="en-US" smtClean="0"/>
              <a:t>言論・表現の自由の多様性の喪失：ジャーナリズム性の喪失＊コミュニケートする権利の奪回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ja-JP" smtClean="0"/>
              <a:t>2) tabloidization/info-tainment</a:t>
            </a:r>
            <a:br>
              <a:rPr lang="en-US" altLang="ja-JP" smtClean="0"/>
            </a:br>
            <a:r>
              <a:rPr lang="ja-JP" altLang="en-US" smtClean="0"/>
              <a:t>・林香里「</a:t>
            </a:r>
            <a:r>
              <a:rPr lang="en-US" altLang="ja-JP" smtClean="0"/>
              <a:t>『</a:t>
            </a:r>
            <a:r>
              <a:rPr lang="ja-JP" altLang="en-US" smtClean="0"/>
              <a:t>タブロイド化</a:t>
            </a:r>
            <a:r>
              <a:rPr lang="en-US" altLang="ja-JP" smtClean="0"/>
              <a:t>』</a:t>
            </a:r>
            <a:r>
              <a:rPr lang="ja-JP" altLang="en-US" smtClean="0"/>
              <a:t>論争とジャーナリズム」</a:t>
            </a:r>
            <a:r>
              <a:rPr lang="en-US" altLang="ja-JP" smtClean="0"/>
              <a:t>『</a:t>
            </a:r>
            <a:r>
              <a:rPr lang="ja-JP" altLang="en-US" smtClean="0"/>
              <a:t>総合ジャーナリズム研究</a:t>
            </a:r>
            <a:r>
              <a:rPr lang="en-US" altLang="ja-JP" smtClean="0"/>
              <a:t>』No.167</a:t>
            </a:r>
            <a:r>
              <a:rPr lang="ja-JP" altLang="en-US" smtClean="0"/>
              <a:t>（</a:t>
            </a:r>
            <a:r>
              <a:rPr lang="en-US" altLang="ja-JP" smtClean="0"/>
              <a:t>1998</a:t>
            </a:r>
            <a:r>
              <a:rPr lang="ja-JP" altLang="en-US" smtClean="0"/>
              <a:t>秋）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ja-JP" smtClean="0"/>
              <a:t>3)</a:t>
            </a:r>
            <a:r>
              <a:rPr lang="ja-JP" altLang="en-US" smtClean="0"/>
              <a:t>政治性：規制緩和から再び規制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ja-JP" smtClean="0"/>
              <a:t>4)</a:t>
            </a:r>
            <a:r>
              <a:rPr lang="ja-JP" altLang="en-US" smtClean="0"/>
              <a:t>グローバル化の進行：異業種の複合企業化</a:t>
            </a:r>
            <a:br>
              <a:rPr lang="ja-JP" altLang="en-US" smtClean="0"/>
            </a:br>
            <a:endParaRPr lang="ja-JP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フッター プレースホルダー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9pPr>
          </a:lstStyle>
          <a:p>
            <a:pPr eaLnBrk="1" hangingPunct="1"/>
            <a:r>
              <a:rPr kumimoji="0" lang="en-US" altLang="ja-JP" smtClean="0"/>
              <a:t>外ジャⅡa</a:t>
            </a:r>
          </a:p>
        </p:txBody>
      </p:sp>
      <p:sp>
        <p:nvSpPr>
          <p:cNvPr id="28675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9pPr>
          </a:lstStyle>
          <a:p>
            <a:pPr eaLnBrk="1" hangingPunct="1"/>
            <a:fld id="{352A5DD1-4681-4468-8BF6-8DB22CAC4BE7}" type="slidenum">
              <a:rPr kumimoji="0" lang="en-US" altLang="ja-JP" smtClean="0"/>
              <a:pPr eaLnBrk="1" hangingPunct="1"/>
              <a:t>9</a:t>
            </a:fld>
            <a:endParaRPr kumimoji="0" lang="en-US" altLang="ja-JP" smtClean="0"/>
          </a:p>
        </p:txBody>
      </p:sp>
      <p:sp>
        <p:nvSpPr>
          <p:cNvPr id="28676" name="Rectangle 2"/>
          <p:cNvSpPr>
            <a:spLocks noGrp="1" noChangeArrowheads="1"/>
          </p:cNvSpPr>
          <p:nvPr>
            <p:ph type="title"/>
          </p:nvPr>
        </p:nvSpPr>
        <p:spPr>
          <a:xfrm>
            <a:off x="1370013" y="644525"/>
            <a:ext cx="7177087" cy="577850"/>
          </a:xfrm>
        </p:spPr>
        <p:txBody>
          <a:bodyPr/>
          <a:lstStyle/>
          <a:p>
            <a:pPr eaLnBrk="1" hangingPunct="1"/>
            <a:r>
              <a:rPr lang="en-US" altLang="ja-JP" sz="3200" smtClean="0"/>
              <a:t>3.</a:t>
            </a:r>
            <a:r>
              <a:rPr lang="ja-JP" altLang="en-US" smtClean="0"/>
              <a:t>グローバル化が生み出す矛盾</a:t>
            </a:r>
            <a:r>
              <a:rPr lang="en-US" altLang="ja-JP" sz="3200" smtClean="0"/>
              <a:t>(1)</a:t>
            </a:r>
          </a:p>
        </p:txBody>
      </p:sp>
      <p:sp>
        <p:nvSpPr>
          <p:cNvPr id="2867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ja-JP" altLang="en-US" sz="2500" smtClean="0"/>
              <a:t>多元化社会とは：多様化と分散化</a:t>
            </a:r>
          </a:p>
          <a:p>
            <a:pPr lvl="1" eaLnBrk="1" hangingPunct="1"/>
            <a:r>
              <a:rPr lang="ja-JP" altLang="en-US" sz="2100" smtClean="0"/>
              <a:t>多様性の喪失</a:t>
            </a:r>
          </a:p>
          <a:p>
            <a:pPr lvl="1" eaLnBrk="1" hangingPunct="1"/>
            <a:r>
              <a:rPr lang="ja-JP" altLang="en-US" sz="2100" smtClean="0"/>
              <a:t>社会的マイノリティへの態度変容</a:t>
            </a:r>
          </a:p>
          <a:p>
            <a:pPr lvl="1" eaLnBrk="1" hangingPunct="1"/>
            <a:r>
              <a:rPr lang="ja-JP" altLang="en-US" sz="2100" smtClean="0"/>
              <a:t>社会的エリートとの結託</a:t>
            </a:r>
          </a:p>
          <a:p>
            <a:pPr lvl="1" eaLnBrk="1" hangingPunct="1"/>
            <a:r>
              <a:rPr lang="ja-JP" altLang="en-US" sz="2100" smtClean="0"/>
              <a:t>社会問題の軽視、娯楽、ヒューマンインタレト記事の増加など</a:t>
            </a:r>
          </a:p>
          <a:p>
            <a:pPr eaLnBrk="1" hangingPunct="1"/>
            <a:r>
              <a:rPr lang="ja-JP" altLang="en-US" sz="2500" smtClean="0"/>
              <a:t>個別文化主義の登場</a:t>
            </a:r>
          </a:p>
          <a:p>
            <a:pPr eaLnBrk="1" hangingPunct="1"/>
            <a:r>
              <a:rPr lang="ja-JP" altLang="en-US" sz="2500" smtClean="0"/>
              <a:t>アングロサクソン系の寡占、支配</a:t>
            </a:r>
          </a:p>
          <a:p>
            <a:pPr eaLnBrk="1" hangingPunct="1"/>
            <a:r>
              <a:rPr lang="ja-JP" altLang="en-US" sz="2500" smtClean="0"/>
              <a:t>２つのＣ：</a:t>
            </a:r>
            <a:r>
              <a:rPr lang="en-US" altLang="ja-JP" sz="2500" smtClean="0"/>
              <a:t>Corporation,Consumption</a:t>
            </a:r>
          </a:p>
          <a:p>
            <a:pPr eaLnBrk="1" hangingPunct="1"/>
            <a:endParaRPr lang="en-US" altLang="ja-JP" sz="25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ofile">
  <a:themeElements>
    <a:clrScheme name="Profile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e">
      <a:majorFont>
        <a:latin typeface="Verdana"/>
        <a:ea typeface="ＭＳ Ｐゴシック"/>
        <a:cs typeface=""/>
      </a:majorFont>
      <a:minorFont>
        <a:latin typeface="Verdan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ＭＳ Ｐゴシック" charset="-128"/>
          </a:defRPr>
        </a:defPPr>
      </a:lstStyle>
    </a:lnDef>
  </a:objectDefaults>
  <a:extraClrSchemeLst>
    <a:extraClrScheme>
      <a:clrScheme name="Profile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e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Profile</Template>
  <TotalTime>581</TotalTime>
  <Words>321</Words>
  <Application>Microsoft Office PowerPoint</Application>
  <PresentationFormat>画面に合わせる (4:3)</PresentationFormat>
  <Paragraphs>87</Paragraphs>
  <Slides>10</Slides>
  <Notes>10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6" baseType="lpstr">
      <vt:lpstr>ＭＳ Ｐゴシック</vt:lpstr>
      <vt:lpstr>ＭＳ Ｐ明朝</vt:lpstr>
      <vt:lpstr>Times New Roman</vt:lpstr>
      <vt:lpstr>Verdana</vt:lpstr>
      <vt:lpstr>Wingdings</vt:lpstr>
      <vt:lpstr>Profile</vt:lpstr>
      <vt:lpstr>まとめ</vt:lpstr>
      <vt:lpstr>１．メデイァ・バロン（ロード）からメディア・タイクーン、モガル</vt:lpstr>
      <vt:lpstr>メガ・メディア</vt:lpstr>
      <vt:lpstr>第二世代・第三世代のプレーヤー</vt:lpstr>
      <vt:lpstr>ギガ･メディアへの道</vt:lpstr>
      <vt:lpstr>PowerPoint プレゼンテーション</vt:lpstr>
      <vt:lpstr>２．共通点を考える-1</vt:lpstr>
      <vt:lpstr>２．共通点を考える-2</vt:lpstr>
      <vt:lpstr>3.グローバル化が生み出す矛盾(1)</vt:lpstr>
      <vt:lpstr>3.グローバル化が生み出す矛盾(2)</vt:lpstr>
    </vt:vector>
  </TitlesOfParts>
  <Company>上智大学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外国ジャーナリズムⅡa　第7回</dc:title>
  <dc:creator>鈴木　雄雅</dc:creator>
  <cp:lastModifiedBy>syuga</cp:lastModifiedBy>
  <cp:revision>40</cp:revision>
  <cp:lastPrinted>2013-07-17T01:17:21Z</cp:lastPrinted>
  <dcterms:created xsi:type="dcterms:W3CDTF">2001-06-05T13:11:48Z</dcterms:created>
  <dcterms:modified xsi:type="dcterms:W3CDTF">2016-07-15T01:45:04Z</dcterms:modified>
</cp:coreProperties>
</file>