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69" r:id="rId2"/>
    <p:sldId id="277" r:id="rId3"/>
    <p:sldId id="278" r:id="rId4"/>
    <p:sldId id="279" r:id="rId5"/>
    <p:sldId id="280" r:id="rId6"/>
    <p:sldId id="281" r:id="rId7"/>
    <p:sldId id="282" r:id="rId8"/>
    <p:sldId id="290" r:id="rId9"/>
    <p:sldId id="287" r:id="rId10"/>
    <p:sldId id="301" r:id="rId11"/>
    <p:sldId id="305" r:id="rId12"/>
    <p:sldId id="306" r:id="rId13"/>
    <p:sldId id="307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2" r:id="rId27"/>
    <p:sldId id="323" r:id="rId28"/>
    <p:sldId id="284" r:id="rId29"/>
    <p:sldId id="285" r:id="rId30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6" d="100"/>
          <a:sy n="46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FF817CA-46D2-41EC-BF19-4D8190CFDA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1609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21B3C15-9F0D-498E-ADFE-F21E4B925E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752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8ADA6AA-5F5D-49C2-8B56-065F2FA959E3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FD7C8F6-C5C5-4117-ADE1-DA7AC8464B03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35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89D9-F889-48FD-8236-42BC84434C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649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6516-322E-4A6A-AFEA-AA6E563B0A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581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C425-D082-4C32-8BCC-7E21092740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339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A47F6-218D-4694-8AA3-51EBE2F3CA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0636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4C2A7-14CC-4B19-B4C3-4099553869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42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1949B-25FD-4FF3-9FF1-1B28736084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179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E1C6-0120-4F7F-9C20-22C7629663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452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14-DC74-4E87-9CC7-E25151EE92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306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34712-E22E-4B2B-871C-694E5AE067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57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8789-38EC-4239-B33B-A1113DA9E2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293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891C7-0657-4CC4-8AFE-B8215633D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49009-2A3F-451F-87DA-6D7EDDB2B6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397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9B823-DD9A-4495-A09A-434B95405C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44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32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33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外国ジャーナリズムⅡa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4066EBCF-771D-4481-A1C3-A6DEBDE4C9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7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web.cc.sophia.ac.jp/s-yuga/gakubu/FJ2index14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web.cc.sophia.ac.jp/s-yuga/file/Asahi080422.pdf" TargetMode="External"/><Relationship Id="rId5" Type="http://schemas.openxmlformats.org/officeDocument/2006/relationships/hyperlink" Target="http://pweb.cc.sophia.ac.jp/s-yuga/Article/LondonMedia.htm" TargetMode="External"/><Relationship Id="rId4" Type="http://schemas.openxmlformats.org/officeDocument/2006/relationships/hyperlink" Target="http://pweb.cc.sophia.ac.jp/s-yuga/Article/London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diplo.jp/" TargetMode="External"/><Relationship Id="rId5" Type="http://schemas.openxmlformats.org/officeDocument/2006/relationships/hyperlink" Target="http://www.monde-diplomatique.fr/" TargetMode="External"/><Relationship Id="rId4" Type="http://schemas.openxmlformats.org/officeDocument/2006/relationships/hyperlink" Target="http://www.lemonde.fr/rss/sequence/0,2-3214,1-0,0.x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cesoir.fr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k.or.jp/bunken/summary/research/focus/072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www.ilyfunet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ance24.com/fr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ance24.com/fr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3075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1D88C27-F311-4E78-9BDE-6FD164FCBF80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ja-JP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>
                <a:hlinkClick r:id="rId4"/>
              </a:rPr>
              <a:t>外国ジャーナリズム</a:t>
            </a:r>
            <a:r>
              <a:rPr lang="en-US" altLang="ja-JP" dirty="0" err="1" smtClean="0">
                <a:hlinkClick r:id="rId4"/>
              </a:rPr>
              <a:t>Ⅱa</a:t>
            </a:r>
            <a:r>
              <a:rPr lang="en-US" altLang="ja-JP" smtClean="0">
                <a:hlinkClick r:id="rId4"/>
              </a:rPr>
              <a:t> </a:t>
            </a:r>
            <a:endParaRPr lang="ja-JP" altLang="en-US" dirty="0" smtClean="0"/>
          </a:p>
        </p:txBody>
      </p:sp>
      <p:sp>
        <p:nvSpPr>
          <p:cNvPr id="30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ja-JP" altLang="en-US" smtClean="0">
                <a:latin typeface="ＭＳ Ｐゴシック" charset="-128"/>
              </a:rPr>
              <a:t>　　フランス新聞界の発達を探る</a:t>
            </a:r>
            <a:r>
              <a:rPr kumimoji="0" lang="en-US" altLang="ja-JP" smtClean="0">
                <a:latin typeface="ＭＳ Ｐゴシック" charset="-128"/>
              </a:rPr>
              <a:t>(2)</a:t>
            </a:r>
          </a:p>
          <a:p>
            <a:pPr eaLnBrk="1" hangingPunct="1"/>
            <a:r>
              <a:rPr kumimoji="0" lang="ja-JP" altLang="en-US" smtClean="0">
                <a:latin typeface="ＭＳ Ｐゴシック" charset="-128"/>
              </a:rPr>
              <a:t>　</a:t>
            </a:r>
            <a:r>
              <a:rPr kumimoji="0" lang="en-US" altLang="ja-JP" smtClean="0">
                <a:latin typeface="ＭＳ Ｐゴシック" charset="-128"/>
              </a:rPr>
              <a:t>-20</a:t>
            </a:r>
            <a:r>
              <a:rPr kumimoji="0" lang="ja-JP" altLang="en-US" smtClean="0">
                <a:latin typeface="ＭＳ Ｐゴシック" charset="-128"/>
              </a:rPr>
              <a:t>世紀の新聞界</a:t>
            </a:r>
            <a:endParaRPr kumimoji="0" lang="en-US" altLang="ja-JP" smtClean="0">
              <a:latin typeface="ＭＳ Ｐゴシック" charset="-128"/>
            </a:endParaRPr>
          </a:p>
          <a:p>
            <a:pPr eaLnBrk="1" hangingPunct="1"/>
            <a:r>
              <a:rPr kumimoji="0" lang="ja-JP" altLang="en-US" smtClean="0">
                <a:latin typeface="ＭＳ Ｐゴシック" charset="-128"/>
              </a:rPr>
              <a:t>　</a:t>
            </a:r>
            <a:r>
              <a:rPr kumimoji="0" lang="en-US" altLang="ja-JP" smtClean="0">
                <a:latin typeface="ＭＳ Ｐゴシック" charset="-128"/>
              </a:rPr>
              <a:t>-Hersant </a:t>
            </a:r>
            <a:r>
              <a:rPr kumimoji="0" lang="ja-JP" altLang="en-US" smtClean="0">
                <a:latin typeface="ＭＳ Ｐゴシック" charset="-128"/>
              </a:rPr>
              <a:t>とフランス新聞界</a:t>
            </a:r>
            <a:endParaRPr kumimoji="0" lang="en-US" altLang="ja-JP" smtClean="0">
              <a:latin typeface="ＭＳ Ｐゴシック" charset="-128"/>
            </a:endParaRPr>
          </a:p>
          <a:p>
            <a:pPr eaLnBrk="1" hangingPunct="1"/>
            <a:endParaRPr kumimoji="0" lang="en-US" altLang="ja-JP" smtClean="0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433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C0C6BB9-BC16-4B58-BA8E-FF64CFC2A469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ja-JP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315200" cy="579438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14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．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1980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年代：放送界の変革</a:t>
            </a:r>
            <a:endParaRPr lang="ja-JP" altLang="en-US" smtClean="0"/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62950" cy="4772025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「少数チャンネル・独占公共放送・商業テレビを認めない」国から→「多チャンネル・民間優位の二元体制」の国へ</a:t>
            </a:r>
          </a:p>
          <a:p>
            <a:pPr eaLnBrk="1" hangingPunct="1"/>
            <a:r>
              <a:rPr lang="en-US" altLang="ja-JP" sz="2800" smtClean="0"/>
              <a:t>1986</a:t>
            </a:r>
            <a:r>
              <a:rPr lang="ja-JP" altLang="en-US" sz="2800" smtClean="0"/>
              <a:t>年法／</a:t>
            </a:r>
            <a:r>
              <a:rPr lang="en-US" altLang="ja-JP" sz="2800" smtClean="0"/>
              <a:t>89</a:t>
            </a:r>
            <a:r>
              <a:rPr lang="ja-JP" altLang="en-US" sz="2800" smtClean="0"/>
              <a:t>年法：「コミュニケーションの自由」概念の創出　</a:t>
            </a:r>
          </a:p>
          <a:p>
            <a:pPr eaLnBrk="1" hangingPunct="1"/>
            <a:r>
              <a:rPr lang="ja-JP" altLang="en-US" sz="2800" smtClean="0"/>
              <a:t>幅広い「視聴覚コミュニケーション」</a:t>
            </a:r>
            <a:r>
              <a:rPr lang="en-US" altLang="ja-JP" sz="2800" smtClean="0"/>
              <a:t>cf.</a:t>
            </a:r>
            <a:r>
              <a:rPr lang="ja-JP" altLang="en-US" sz="2800" smtClean="0"/>
              <a:t>大谷堅志郎「フランス放送界の変貌とその制度的枠組み」</a:t>
            </a:r>
          </a:p>
          <a:p>
            <a:pPr eaLnBrk="1" hangingPunct="1"/>
            <a:r>
              <a:rPr lang="en-US" altLang="ja-JP" sz="2800" smtClean="0"/>
              <a:t>1972</a:t>
            </a:r>
            <a:r>
              <a:rPr lang="ja-JP" altLang="en-US" sz="2800" smtClean="0"/>
              <a:t>年法／</a:t>
            </a:r>
            <a:r>
              <a:rPr lang="en-US" altLang="ja-JP" sz="2800" smtClean="0"/>
              <a:t>74</a:t>
            </a:r>
            <a:r>
              <a:rPr lang="ja-JP" altLang="en-US" sz="2800" smtClean="0"/>
              <a:t>年法：放送法</a:t>
            </a:r>
          </a:p>
          <a:p>
            <a:pPr eaLnBrk="1" hangingPunct="1"/>
            <a:r>
              <a:rPr lang="en-US" altLang="ja-JP" sz="2800" smtClean="0"/>
              <a:t>1982</a:t>
            </a:r>
            <a:r>
              <a:rPr lang="ja-JP" altLang="en-US" sz="2800" smtClean="0"/>
              <a:t>年法：視聴覚コミュニケーション</a:t>
            </a:r>
          </a:p>
          <a:p>
            <a:pPr lvl="1" eaLnBrk="1" hangingPunct="1"/>
            <a:r>
              <a:rPr lang="ja-JP" altLang="en-US" sz="2400" smtClean="0"/>
              <a:t>受け手の権利、市民の権利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53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27CB57C-469C-4FB7-B7B6-1535D400E31D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ja-JP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2150"/>
            <a:ext cx="7772400" cy="649288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15.1990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年代：電気通信行政の再編成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/>
              <a:t>独立行政委員会制度</a:t>
            </a:r>
          </a:p>
          <a:p>
            <a:pPr eaLnBrk="1" hangingPunct="1">
              <a:defRPr/>
            </a:pPr>
            <a:r>
              <a:rPr lang="ja-JP" altLang="en-US" dirty="0" smtClean="0"/>
              <a:t>視聴覚最高評議会</a:t>
            </a:r>
            <a:r>
              <a:rPr lang="en-US" altLang="ja-JP" dirty="0" smtClean="0"/>
              <a:t>:</a:t>
            </a:r>
          </a:p>
          <a:p>
            <a:pPr marL="0" lvl="1" indent="0" eaLnBrk="1" hangingPunct="1"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ja-JP" altLang="en-US" dirty="0" smtClean="0"/>
              <a:t>（</a:t>
            </a:r>
            <a:r>
              <a:rPr lang="en-US" altLang="ja-JP" dirty="0" smtClean="0"/>
              <a:t>CSA, </a:t>
            </a:r>
            <a:r>
              <a:rPr lang="en-US" altLang="ja-JP" dirty="0" err="1" smtClean="0"/>
              <a:t>Consel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superieur</a:t>
            </a:r>
            <a:r>
              <a:rPr lang="en-US" altLang="ja-JP" dirty="0" smtClean="0"/>
              <a:t> de </a:t>
            </a:r>
            <a:r>
              <a:rPr lang="en-US" altLang="ja-JP" dirty="0" err="1" smtClean="0"/>
              <a:t>l'audiovisuel</a:t>
            </a:r>
            <a:r>
              <a:rPr lang="en-US" altLang="ja-JP" dirty="0" smtClean="0"/>
              <a:t> 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lvl="1" indent="0" eaLnBrk="1" hangingPunct="1"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sz="2400" dirty="0" smtClean="0"/>
              <a:t>大谷堅志郎「フランス放送界の変貌とその制度的枠組み」</a:t>
            </a:r>
            <a:r>
              <a:rPr lang="en-US" altLang="ja-JP" sz="2400" dirty="0" smtClean="0"/>
              <a:t>『</a:t>
            </a:r>
            <a:r>
              <a:rPr lang="ja-JP" altLang="en-US" sz="2400" dirty="0" smtClean="0"/>
              <a:t>放送研究と調査</a:t>
            </a:r>
            <a:r>
              <a:rPr lang="en-US" altLang="ja-JP" sz="2400" dirty="0" smtClean="0"/>
              <a:t>』89/9</a:t>
            </a:r>
            <a:endParaRPr lang="en-US" altLang="ja-JP" sz="2400" dirty="0"/>
          </a:p>
          <a:p>
            <a:pPr eaLnBrk="1" hangingPunct="1">
              <a:defRPr/>
            </a:pPr>
            <a:endParaRPr lang="en-US" altLang="ja-JP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ja-JP" alt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638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105DEE2-EF59-4928-A840-5220AAFB32DC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ja-JP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altLang="ja-JP" smtClean="0"/>
              <a:t>1993~94</a:t>
            </a:r>
            <a:r>
              <a:rPr lang="ja-JP" altLang="en-US" smtClean="0"/>
              <a:t>年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84313"/>
            <a:ext cx="77724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1993</a:t>
            </a:r>
            <a:r>
              <a:rPr lang="ja-JP" altLang="en-US" sz="2800" smtClean="0"/>
              <a:t>年　ウルグアイランドでの音響・映像（ＡＶ）分野の主張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1994</a:t>
            </a:r>
            <a:r>
              <a:rPr lang="ja-JP" altLang="en-US" sz="2800" smtClean="0"/>
              <a:t>年 全国紙創刊相次ぐ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  </a:t>
            </a:r>
            <a:r>
              <a:rPr lang="en-US" altLang="ja-JP" sz="2800" smtClean="0"/>
              <a:t>『</a:t>
            </a:r>
            <a:r>
              <a:rPr lang="ja-JP" altLang="en-US" sz="2800" smtClean="0"/>
              <a:t>オージュルデュイ（今日）</a:t>
            </a:r>
            <a:r>
              <a:rPr lang="en-US" altLang="ja-JP" sz="2800" smtClean="0"/>
              <a:t>』</a:t>
            </a:r>
            <a:r>
              <a:rPr lang="ja-JP" altLang="en-US" sz="2800" smtClean="0"/>
              <a:t>、廉価紙</a:t>
            </a:r>
            <a:r>
              <a:rPr lang="en-US" altLang="ja-JP" sz="2800" smtClean="0"/>
              <a:t>『</a:t>
            </a:r>
            <a:r>
              <a:rPr lang="ja-JP" altLang="en-US" sz="2800" smtClean="0"/>
              <a:t>アンフォマタン（朝のニュース）</a:t>
            </a:r>
            <a:r>
              <a:rPr lang="en-US" altLang="ja-JP" sz="2800" smtClean="0"/>
              <a:t>』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仏語使用、法律で義務付け「フランス語使用法案」（のちに撤回される）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Ｆ２の過剰演出論議に（対立政党首インタビューにボクシンググローブ）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テレビ、</a:t>
            </a:r>
            <a:r>
              <a:rPr lang="en-US" altLang="ja-JP" sz="2800" smtClean="0"/>
              <a:t>24</a:t>
            </a:r>
            <a:r>
              <a:rPr lang="ja-JP" altLang="en-US" sz="2800" smtClean="0"/>
              <a:t>時間放送開始（ユーロニュース）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74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B4BB76D-9641-4EA0-AC31-2B3A08E70AC4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ja-JP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ja-JP" smtClean="0"/>
              <a:t>1994~95</a:t>
            </a:r>
            <a:r>
              <a:rPr lang="ja-JP" altLang="en-US" smtClean="0"/>
              <a:t>年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ミッテラン大統領（当時）の隠し子報道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大統領府、ルモンド購読など大幅カットで報復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政治家の疑惑報道を禁止する法案が下院で採択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1995</a:t>
            </a:r>
            <a:r>
              <a:rPr lang="ja-JP" altLang="en-US" sz="2800" smtClean="0"/>
              <a:t>年　　</a:t>
            </a:r>
            <a:r>
              <a:rPr lang="en-US" altLang="ja-JP" sz="2800" smtClean="0"/>
              <a:t>FM</a:t>
            </a:r>
            <a:r>
              <a:rPr lang="ja-JP" altLang="en-US" sz="2800" smtClean="0"/>
              <a:t>ラジオ局「スカイロック」（パリ）、</a:t>
            </a:r>
            <a:r>
              <a:rPr lang="en-US" altLang="ja-JP" sz="2800" smtClean="0"/>
              <a:t>24</a:t>
            </a:r>
            <a:r>
              <a:rPr lang="ja-JP" altLang="en-US" sz="2800" smtClean="0"/>
              <a:t>時間放送停止処分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『</a:t>
            </a:r>
            <a:r>
              <a:rPr lang="ja-JP" altLang="en-US" sz="2800" smtClean="0"/>
              <a:t>ルモンド</a:t>
            </a:r>
            <a:r>
              <a:rPr lang="en-US" altLang="ja-JP" sz="2800" smtClean="0"/>
              <a:t>』</a:t>
            </a:r>
            <a:r>
              <a:rPr lang="ja-JP" altLang="en-US" sz="2800" smtClean="0"/>
              <a:t>紙ソフト路線へ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『</a:t>
            </a:r>
            <a:r>
              <a:rPr lang="ja-JP" altLang="en-US" sz="2800" smtClean="0"/>
              <a:t>ウエスト・フランス</a:t>
            </a:r>
            <a:r>
              <a:rPr lang="en-US" altLang="ja-JP" sz="2800" smtClean="0"/>
              <a:t>』</a:t>
            </a:r>
            <a:r>
              <a:rPr lang="ja-JP" altLang="en-US" sz="2800" smtClean="0"/>
              <a:t>、ムルロア環礁の海中写真公開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843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5B62DB0-FE85-49CB-99B6-C07DB35802B8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ja-JP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ja-JP" smtClean="0"/>
              <a:t>1995~96</a:t>
            </a:r>
            <a:r>
              <a:rPr lang="ja-JP" altLang="en-US" smtClean="0"/>
              <a:t>年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日本の国会議員らの核実験反対の意見広告、</a:t>
            </a:r>
            <a:r>
              <a:rPr lang="en-US" altLang="ja-JP" smtClean="0"/>
              <a:t>『</a:t>
            </a:r>
            <a:r>
              <a:rPr lang="ja-JP" altLang="en-US" smtClean="0"/>
              <a:t>ルモンド</a:t>
            </a:r>
            <a:r>
              <a:rPr lang="en-US" altLang="ja-JP" smtClean="0"/>
              <a:t>』</a:t>
            </a:r>
            <a:r>
              <a:rPr lang="ja-JP" altLang="en-US" smtClean="0"/>
              <a:t>紙に（</a:t>
            </a:r>
            <a:r>
              <a:rPr lang="en-US" altLang="ja-JP" smtClean="0"/>
              <a:t>12/24)</a:t>
            </a:r>
          </a:p>
          <a:p>
            <a:pPr eaLnBrk="1" hangingPunct="1"/>
            <a:r>
              <a:rPr lang="en-US" altLang="ja-JP" smtClean="0"/>
              <a:t>1996</a:t>
            </a:r>
            <a:r>
              <a:rPr lang="ja-JP" altLang="en-US" smtClean="0"/>
              <a:t>年</a:t>
            </a:r>
            <a:r>
              <a:rPr lang="en-US" altLang="ja-JP" smtClean="0"/>
              <a:t>:</a:t>
            </a:r>
            <a:r>
              <a:rPr lang="ja-JP" altLang="en-US" smtClean="0"/>
              <a:t>ラジオで流す歌の</a:t>
            </a:r>
            <a:r>
              <a:rPr lang="en-US" altLang="ja-JP" smtClean="0"/>
              <a:t>40%</a:t>
            </a:r>
            <a:r>
              <a:rPr lang="ja-JP" altLang="en-US" smtClean="0"/>
              <a:t>はシャンソンに</a:t>
            </a:r>
          </a:p>
          <a:p>
            <a:pPr eaLnBrk="1" hangingPunct="1"/>
            <a:r>
              <a:rPr lang="ja-JP" altLang="en-US" smtClean="0"/>
              <a:t>　</a:t>
            </a:r>
            <a:r>
              <a:rPr lang="en-US" altLang="ja-JP" smtClean="0"/>
              <a:t>『</a:t>
            </a:r>
            <a:r>
              <a:rPr lang="ja-JP" altLang="en-US" smtClean="0"/>
              <a:t>アンフォマタン</a:t>
            </a:r>
            <a:r>
              <a:rPr lang="en-US" altLang="ja-JP" smtClean="0"/>
              <a:t>』</a:t>
            </a:r>
            <a:r>
              <a:rPr lang="ja-JP" altLang="en-US" smtClean="0"/>
              <a:t>倒産／Ｒ．エルサン死去</a:t>
            </a:r>
          </a:p>
          <a:p>
            <a:pPr eaLnBrk="1" hangingPunct="1"/>
            <a:r>
              <a:rPr lang="ja-JP" altLang="en-US" smtClean="0"/>
              <a:t>　日刊紙</a:t>
            </a:r>
            <a:r>
              <a:rPr lang="en-US" altLang="ja-JP" smtClean="0"/>
              <a:t>『</a:t>
            </a:r>
            <a:r>
              <a:rPr lang="ja-JP" altLang="en-US" smtClean="0"/>
              <a:t>コティディアン</a:t>
            </a:r>
            <a:r>
              <a:rPr lang="en-US" altLang="ja-JP" smtClean="0"/>
              <a:t>』</a:t>
            </a:r>
            <a:r>
              <a:rPr lang="ja-JP" altLang="en-US" smtClean="0"/>
              <a:t>閉刊（旧レジスタンス系新聞</a:t>
            </a:r>
            <a:r>
              <a:rPr lang="en-US" altLang="ja-JP" smtClean="0"/>
              <a:t>『</a:t>
            </a:r>
            <a:r>
              <a:rPr lang="ja-JP" altLang="en-US" smtClean="0"/>
              <a:t>コンバ</a:t>
            </a:r>
            <a:r>
              <a:rPr lang="en-US" altLang="ja-JP" smtClean="0"/>
              <a:t>』</a:t>
            </a:r>
            <a:r>
              <a:rPr lang="ja-JP" altLang="en-US" smtClean="0"/>
              <a:t>）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945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1319F0-1D58-4679-9047-A16FEA8B52D4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ja-JP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2002</a:t>
            </a:r>
            <a:r>
              <a:rPr lang="ja-JP" altLang="en-US" smtClean="0"/>
              <a:t>年</a:t>
            </a:r>
            <a:r>
              <a:rPr lang="en-US" altLang="ja-JP" smtClean="0"/>
              <a:t>~</a:t>
            </a:r>
            <a:endParaRPr lang="ja-JP" altLang="en-US" smtClean="0"/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820896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 dirty="0" smtClean="0"/>
              <a:t>Vivendi Universal</a:t>
            </a:r>
            <a:r>
              <a:rPr lang="ja-JP" altLang="en-US" sz="2800" dirty="0" smtClean="0"/>
              <a:t>倒産</a:t>
            </a:r>
          </a:p>
          <a:p>
            <a:pPr eaLnBrk="1" hangingPunct="1">
              <a:defRPr/>
            </a:pPr>
            <a:r>
              <a:rPr lang="en-US" altLang="ja-JP" sz="2800" dirty="0" smtClean="0"/>
              <a:t>2004</a:t>
            </a:r>
            <a:r>
              <a:rPr lang="ja-JP" altLang="en-US" sz="2800" dirty="0" smtClean="0"/>
              <a:t>年 </a:t>
            </a:r>
            <a:r>
              <a:rPr lang="en-US" altLang="ja-JP" sz="2800" dirty="0" smtClean="0"/>
              <a:t>- </a:t>
            </a:r>
            <a:r>
              <a:rPr lang="ja-JP" altLang="en-US" sz="2800" dirty="0" smtClean="0"/>
              <a:t>ヴィヴェンディ・ユニバーサル・エンタテインメントが</a:t>
            </a:r>
            <a:r>
              <a:rPr lang="en-US" altLang="ja-JP" sz="2800" dirty="0" smtClean="0"/>
              <a:t>NBC</a:t>
            </a:r>
            <a:r>
              <a:rPr lang="ja-JP" altLang="en-US" sz="2800" dirty="0" err="1" smtClean="0"/>
              <a:t>と合</a:t>
            </a:r>
            <a:r>
              <a:rPr lang="ja-JP" altLang="en-US" sz="2800" dirty="0" smtClean="0"/>
              <a:t>併し、</a:t>
            </a:r>
            <a:r>
              <a:rPr lang="en-US" altLang="ja-JP" sz="2800" dirty="0" smtClean="0"/>
              <a:t>NBC</a:t>
            </a:r>
            <a:r>
              <a:rPr lang="ja-JP" altLang="en-US" sz="2800" dirty="0" smtClean="0"/>
              <a:t>ユニバーサルとなる </a:t>
            </a:r>
            <a:r>
              <a:rPr lang="en-US" altLang="ja-JP" sz="2400" dirty="0" smtClean="0">
                <a:hlinkClick r:id="rId4"/>
              </a:rPr>
              <a:t>London 2000 YSnews1</a:t>
            </a:r>
            <a:r>
              <a:rPr lang="en-US" altLang="ja-JP" sz="2400" dirty="0" smtClean="0"/>
              <a:t>  </a:t>
            </a:r>
            <a:r>
              <a:rPr lang="en-US" altLang="ja-JP" sz="2400" dirty="0" err="1" smtClean="0">
                <a:hlinkClick r:id="rId5"/>
              </a:rPr>
              <a:t>LondonMedia</a:t>
            </a:r>
            <a:endParaRPr lang="en-US" altLang="ja-JP" sz="2400" dirty="0" smtClean="0"/>
          </a:p>
          <a:p>
            <a:pPr eaLnBrk="1" hangingPunct="1">
              <a:defRPr/>
            </a:pPr>
            <a:r>
              <a:rPr lang="en-US" altLang="ja-JP" sz="2800" dirty="0" err="1" smtClean="0"/>
              <a:t>Lagrde</a:t>
            </a:r>
            <a:r>
              <a:rPr lang="ja-JP" altLang="en-US" sz="2800" dirty="0" smtClean="0"/>
              <a:t>̀</a:t>
            </a:r>
            <a:r>
              <a:rPr lang="en-US" altLang="ja-JP" sz="2800" dirty="0" smtClean="0"/>
              <a:t>re</a:t>
            </a:r>
            <a:r>
              <a:rPr lang="ja-JP" altLang="en-US" sz="2800" dirty="0" smtClean="0"/>
              <a:t>社（マトラ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アシェット）の拡大</a:t>
            </a:r>
            <a:endParaRPr lang="en-US" altLang="ja-JP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ja-JP" altLang="en-US" sz="2800" dirty="0" smtClean="0"/>
              <a:t>　　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-2006</a:t>
            </a:r>
            <a:r>
              <a:rPr lang="ja-JP" altLang="en-US" sz="2400" dirty="0" smtClean="0"/>
              <a:t>：米タイム・ワーナー社を買収</a:t>
            </a:r>
            <a:endParaRPr lang="en-US" altLang="ja-JP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ja-JP" sz="2400" dirty="0" smtClean="0"/>
              <a:t>       -2011</a:t>
            </a:r>
            <a:r>
              <a:rPr lang="ja-JP" altLang="en-US" sz="2400" dirty="0" smtClean="0"/>
              <a:t>：米ハースト系出版社を売却（婦人画報社）</a:t>
            </a:r>
            <a:endParaRPr lang="en-US" altLang="ja-JP" sz="2400" dirty="0" smtClean="0"/>
          </a:p>
          <a:p>
            <a:pPr>
              <a:buFont typeface="Wingdings" pitchFamily="2" charset="2"/>
              <a:buChar char="u"/>
              <a:defRPr/>
            </a:pPr>
            <a:r>
              <a:rPr lang="en-US" altLang="ja-JP" sz="2400" dirty="0"/>
              <a:t>08/04/22 </a:t>
            </a:r>
            <a:r>
              <a:rPr lang="ja-JP" altLang="en-US" sz="2400" dirty="0">
                <a:hlinkClick r:id="rId6"/>
              </a:rPr>
              <a:t>「経営の安定」か「報道の独立」か　仏紙スト休刊 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endParaRPr lang="ja-JP" altLang="en-US" sz="2400" dirty="0" smtClean="0"/>
          </a:p>
          <a:p>
            <a:pPr eaLnBrk="1" hangingPunct="1">
              <a:defRPr/>
            </a:pP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2048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DE3F2C7-AC56-4267-A9DA-2B1CD46346A6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ja-JP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代表的な新聞・雑誌</a:t>
            </a:r>
          </a:p>
        </p:txBody>
      </p:sp>
      <p:sp>
        <p:nvSpPr>
          <p:cNvPr id="204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LIBERATION </a:t>
            </a:r>
            <a:r>
              <a:rPr lang="ja-JP" altLang="en-US" sz="2800" smtClean="0"/>
              <a:t>：</a:t>
            </a:r>
            <a:r>
              <a:rPr lang="en-US" altLang="ja-JP" sz="2800" smtClean="0"/>
              <a:t>1973</a:t>
            </a:r>
            <a:r>
              <a:rPr lang="ja-JP" altLang="en-US" sz="2800" smtClean="0"/>
              <a:t>　中道左派　</a:t>
            </a:r>
            <a:r>
              <a:rPr lang="en-US" altLang="ja-JP" sz="2800" smtClean="0"/>
              <a:t>14</a:t>
            </a:r>
            <a:r>
              <a:rPr lang="ja-JP" altLang="en-US" sz="2800" smtClean="0"/>
              <a:t>万部</a:t>
            </a:r>
          </a:p>
          <a:p>
            <a:pPr eaLnBrk="1" hangingPunct="1"/>
            <a:r>
              <a:rPr lang="en-US" altLang="ja-JP" sz="2800" smtClean="0"/>
              <a:t>Les Echos </a:t>
            </a:r>
            <a:r>
              <a:rPr lang="ja-JP" altLang="en-US" sz="2800" smtClean="0"/>
              <a:t>：経済紙</a:t>
            </a:r>
          </a:p>
          <a:p>
            <a:pPr eaLnBrk="1" hangingPunct="1"/>
            <a:r>
              <a:rPr lang="en-US" altLang="ja-JP" sz="2800" smtClean="0"/>
              <a:t>La Croix:</a:t>
            </a:r>
            <a:r>
              <a:rPr lang="ja-JP" altLang="en-US" sz="2800" smtClean="0"/>
              <a:t>ラ・クロワ　カトリック系新聞</a:t>
            </a:r>
          </a:p>
          <a:p>
            <a:pPr eaLnBrk="1" hangingPunct="1"/>
            <a:r>
              <a:rPr lang="en-US" altLang="ja-JP" sz="2800" smtClean="0"/>
              <a:t>Le Monde diplomatique </a:t>
            </a:r>
            <a:r>
              <a:rPr lang="ja-JP" altLang="en-US" sz="2800" smtClean="0"/>
              <a:t>：ル・モンドの国際月刊版（各国語版）　</a:t>
            </a:r>
            <a:r>
              <a:rPr lang="en-US" altLang="ja-JP" sz="2800" smtClean="0"/>
              <a:t>240</a:t>
            </a:r>
            <a:r>
              <a:rPr lang="ja-JP" altLang="en-US" sz="2800" smtClean="0"/>
              <a:t>万人）</a:t>
            </a:r>
          </a:p>
          <a:p>
            <a:pPr eaLnBrk="1" hangingPunct="1"/>
            <a:r>
              <a:rPr lang="en-US" altLang="ja-JP" sz="2800" smtClean="0"/>
              <a:t>Le Nouvel Observateur </a:t>
            </a:r>
            <a:r>
              <a:rPr lang="ja-JP" altLang="en-US" sz="2800" smtClean="0"/>
              <a:t>：論説・報道（週）</a:t>
            </a:r>
          </a:p>
          <a:p>
            <a:pPr eaLnBrk="1" hangingPunct="1"/>
            <a:r>
              <a:rPr lang="en-US" altLang="ja-JP" sz="2800" smtClean="0"/>
              <a:t>L</a:t>
            </a:r>
            <a:r>
              <a:rPr lang="en-US" altLang="ja-JP" sz="2800" smtClean="0">
                <a:latin typeface="Times New Roman" pitchFamily="18" charset="0"/>
              </a:rPr>
              <a:t>‘</a:t>
            </a:r>
            <a:r>
              <a:rPr lang="en-US" altLang="ja-JP" sz="2800" smtClean="0"/>
              <a:t>Express </a:t>
            </a:r>
            <a:r>
              <a:rPr lang="ja-JP" altLang="en-US" sz="2800" smtClean="0"/>
              <a:t>：論説・報道（週）</a:t>
            </a:r>
          </a:p>
          <a:p>
            <a:pPr eaLnBrk="1" hangingPunct="1"/>
            <a:r>
              <a:rPr lang="en-US" altLang="ja-JP" sz="2800" smtClean="0"/>
              <a:t>Paris Match </a:t>
            </a:r>
            <a:r>
              <a:rPr lang="ja-JP" altLang="en-US" sz="2800" smtClean="0"/>
              <a:t>：大衆週刊誌；写真</a:t>
            </a:r>
          </a:p>
        </p:txBody>
      </p:sp>
    </p:spTree>
    <p:extLst>
      <p:ext uri="{BB962C8B-B14F-4D97-AF65-F5344CB8AC3E}">
        <p14:creationId xmlns:p14="http://schemas.microsoft.com/office/powerpoint/2010/main" val="39133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フッター プレースホルダー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2150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6612C5-C80F-4B4D-BA08-4AB96675072D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ja-JP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hlinkClick r:id="rId4"/>
              </a:rPr>
              <a:t>Le Monde</a:t>
            </a:r>
            <a:r>
              <a:rPr lang="en-US" altLang="ja-JP" smtClean="0"/>
              <a:t>:1944</a:t>
            </a:r>
            <a:r>
              <a:rPr lang="ja-JP" altLang="en-US" smtClean="0"/>
              <a:t>～</a:t>
            </a:r>
          </a:p>
        </p:txBody>
      </p:sp>
      <p:sp>
        <p:nvSpPr>
          <p:cNvPr id="215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4670425" cy="41148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パリ夕刊紙；「世界」；</a:t>
            </a:r>
            <a:r>
              <a:rPr lang="en-US" altLang="ja-JP" sz="2800" smtClean="0"/>
              <a:t>35</a:t>
            </a:r>
            <a:r>
              <a:rPr lang="ja-JP" altLang="en-US" sz="2800" smtClean="0"/>
              <a:t>万部（</a:t>
            </a:r>
            <a:r>
              <a:rPr lang="en-US" altLang="ja-JP" sz="2800" smtClean="0"/>
              <a:t>2006</a:t>
            </a:r>
            <a:r>
              <a:rPr lang="ja-JP" altLang="en-US" sz="2800" smtClean="0"/>
              <a:t>）</a:t>
            </a:r>
          </a:p>
          <a:p>
            <a:pPr eaLnBrk="1" hangingPunct="1"/>
            <a:r>
              <a:rPr lang="en-US" altLang="ja-JP" sz="2800" smtClean="0"/>
              <a:t>Hubert Beuve-M</a:t>
            </a:r>
            <a:r>
              <a:rPr lang="en-US" altLang="ja-JP" sz="2800" smtClean="0">
                <a:latin typeface="Times New Roman" pitchFamily="18" charset="0"/>
              </a:rPr>
              <a:t>é</a:t>
            </a:r>
            <a:r>
              <a:rPr lang="en-US" altLang="ja-JP" sz="2800" smtClean="0"/>
              <a:t>ry </a:t>
            </a:r>
          </a:p>
          <a:p>
            <a:pPr eaLnBrk="1" hangingPunct="1"/>
            <a:r>
              <a:rPr lang="ja-JP" altLang="en-US" sz="2800" smtClean="0"/>
              <a:t>中道左派→穏健派</a:t>
            </a:r>
          </a:p>
          <a:p>
            <a:pPr eaLnBrk="1" hangingPunct="1"/>
            <a:r>
              <a:rPr lang="en-US" altLang="ja-JP" sz="2800" smtClean="0"/>
              <a:t>Groupe Le Monde </a:t>
            </a:r>
          </a:p>
          <a:p>
            <a:pPr lvl="1" eaLnBrk="1" hangingPunct="1"/>
            <a:r>
              <a:rPr lang="ja-JP" altLang="en-US" sz="2400" smtClean="0"/>
              <a:t>ルモンド記者会</a:t>
            </a:r>
          </a:p>
          <a:p>
            <a:pPr eaLnBrk="1" hangingPunct="1"/>
            <a:r>
              <a:rPr lang="en-US" altLang="ja-JP" sz="2800" smtClean="0">
                <a:hlinkClick r:id="rId5"/>
              </a:rPr>
              <a:t>Le Monde diplomatique</a:t>
            </a:r>
            <a:endParaRPr lang="en-US" altLang="ja-JP" sz="2800" smtClean="0"/>
          </a:p>
          <a:p>
            <a:pPr lvl="1" eaLnBrk="1" hangingPunct="1"/>
            <a:r>
              <a:rPr lang="ja-JP" altLang="en-US" sz="2400" smtClean="0">
                <a:hlinkClick r:id="rId6"/>
              </a:rPr>
              <a:t>日本語版</a:t>
            </a:r>
            <a:endParaRPr lang="ja-JP" altLang="en-US" sz="2400" smtClean="0"/>
          </a:p>
        </p:txBody>
      </p:sp>
      <p:pic>
        <p:nvPicPr>
          <p:cNvPr id="21510" name="Picture 5" descr="LeMonde"/>
          <p:cNvPicPr>
            <a:picLocks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916113"/>
            <a:ext cx="2530475" cy="38163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391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smtClean="0"/>
              <a:t>フィガロ</a:t>
            </a:r>
            <a:r>
              <a:rPr lang="ja-JP" altLang="en-US" smtClean="0"/>
              <a:t> </a:t>
            </a:r>
            <a:r>
              <a:rPr lang="en-US" altLang="ja-JP" smtClean="0"/>
              <a:t>(</a:t>
            </a:r>
            <a:r>
              <a:rPr lang="en-US" altLang="ja-JP" b="1" smtClean="0"/>
              <a:t>Le Figaro</a:t>
            </a:r>
            <a:r>
              <a:rPr lang="en-US" altLang="ja-JP" smtClean="0"/>
              <a:t>)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 sz="2800" smtClean="0"/>
              <a:t>-1826</a:t>
            </a:r>
            <a:r>
              <a:rPr lang="ja-JP" altLang="en-US" sz="2800" smtClean="0"/>
              <a:t>年創刊</a:t>
            </a:r>
          </a:p>
          <a:p>
            <a:pPr>
              <a:buFont typeface="Wingdings" pitchFamily="2" charset="2"/>
              <a:buNone/>
            </a:pPr>
            <a:r>
              <a:rPr lang="en-US" altLang="ja-JP" sz="2800" smtClean="0"/>
              <a:t>-</a:t>
            </a:r>
            <a:r>
              <a:rPr lang="ja-JP" altLang="en-US" sz="2800" smtClean="0"/>
              <a:t>フランスで最も古い歴史を持つ</a:t>
            </a:r>
          </a:p>
          <a:p>
            <a:pPr>
              <a:buFont typeface="Wingdings" pitchFamily="2" charset="2"/>
              <a:buNone/>
            </a:pPr>
            <a:r>
              <a:rPr lang="en-US" altLang="ja-JP" sz="2800" smtClean="0"/>
              <a:t>-</a:t>
            </a:r>
            <a:r>
              <a:rPr lang="ja-JP" altLang="en-US" sz="2800" smtClean="0"/>
              <a:t>論調は中道右派、もしくは右派</a:t>
            </a:r>
          </a:p>
          <a:p>
            <a:pPr>
              <a:buFont typeface="Wingdings" pitchFamily="2" charset="2"/>
              <a:buNone/>
            </a:pPr>
            <a:r>
              <a:rPr lang="en-US" altLang="ja-JP" sz="2800" smtClean="0"/>
              <a:t>-</a:t>
            </a:r>
            <a:r>
              <a:rPr lang="ja-JP" altLang="en-US" sz="2800" b="1" smtClean="0"/>
              <a:t>発行部数</a:t>
            </a:r>
            <a:r>
              <a:rPr lang="en-US" altLang="ja-JP" sz="2800" b="1" smtClean="0"/>
              <a:t>:</a:t>
            </a:r>
            <a:r>
              <a:rPr lang="ja-JP" altLang="en-US" sz="2800" smtClean="0"/>
              <a:t> </a:t>
            </a:r>
            <a:r>
              <a:rPr lang="en-US" altLang="ja-JP" sz="2800" smtClean="0"/>
              <a:t>36.6</a:t>
            </a:r>
            <a:r>
              <a:rPr lang="ja-JP" altLang="en-US" sz="2800" smtClean="0"/>
              <a:t>万部</a:t>
            </a:r>
            <a:r>
              <a:rPr lang="en-US" altLang="ja-JP" sz="2800" smtClean="0"/>
              <a:t>(</a:t>
            </a:r>
            <a:r>
              <a:rPr lang="en-US" altLang="ja-JP" sz="2800" b="1" smtClean="0"/>
              <a:t>1999)    </a:t>
            </a:r>
            <a:r>
              <a:rPr lang="en-US" altLang="ja-JP" sz="2800" smtClean="0"/>
              <a:t>33.7</a:t>
            </a:r>
            <a:r>
              <a:rPr lang="ja-JP" altLang="en-US" sz="2800" smtClean="0"/>
              <a:t>万部</a:t>
            </a:r>
            <a:r>
              <a:rPr lang="en-US" altLang="ja-JP" sz="2800" smtClean="0"/>
              <a:t>(</a:t>
            </a:r>
            <a:r>
              <a:rPr lang="en-US" altLang="ja-JP" sz="2800" b="1" smtClean="0"/>
              <a:t>2005)</a:t>
            </a:r>
          </a:p>
          <a:p>
            <a:pPr>
              <a:buFont typeface="Wingdings" pitchFamily="2" charset="2"/>
              <a:buNone/>
            </a:pPr>
            <a:r>
              <a:rPr lang="en-US" altLang="ja-JP" sz="2800" smtClean="0"/>
              <a:t>-</a:t>
            </a:r>
            <a:r>
              <a:rPr lang="ja-JP" altLang="en-US" sz="2800" smtClean="0"/>
              <a:t>フィガロという名前はカロン・ド・ボーマルシェの戯曲</a:t>
            </a:r>
            <a:r>
              <a:rPr lang="en-US" altLang="ja-JP" sz="2800" smtClean="0"/>
              <a:t>『</a:t>
            </a:r>
            <a:r>
              <a:rPr lang="ja-JP" altLang="en-US" sz="2800" smtClean="0"/>
              <a:t>フィガロの結婚</a:t>
            </a:r>
            <a:r>
              <a:rPr lang="en-US" altLang="ja-JP" sz="2800" smtClean="0"/>
              <a:t>』</a:t>
            </a:r>
            <a:r>
              <a:rPr lang="ja-JP" altLang="en-US" sz="2800" smtClean="0"/>
              <a:t>の登場人物から。</a:t>
            </a:r>
            <a:endParaRPr lang="en-US" altLang="ja-JP" sz="2800" smtClean="0"/>
          </a:p>
          <a:p>
            <a:pPr>
              <a:buFont typeface="Wingdings" pitchFamily="2" charset="2"/>
              <a:buNone/>
            </a:pPr>
            <a:endParaRPr lang="ja-JP" altLang="en-US" sz="2800" b="1" smtClean="0"/>
          </a:p>
          <a:p>
            <a:pPr>
              <a:buFont typeface="Wingdings" pitchFamily="2" charset="2"/>
              <a:buNone/>
            </a:pPr>
            <a:r>
              <a:rPr lang="ja-JP" altLang="en-US" sz="2800" smtClean="0"/>
              <a:t> </a:t>
            </a:r>
            <a:endParaRPr lang="en-US" altLang="ja-JP" sz="2800" smtClean="0"/>
          </a:p>
        </p:txBody>
      </p:sp>
    </p:spTree>
    <p:extLst>
      <p:ext uri="{BB962C8B-B14F-4D97-AF65-F5344CB8AC3E}">
        <p14:creationId xmlns:p14="http://schemas.microsoft.com/office/powerpoint/2010/main" val="9408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hlinkClick r:id="rId3"/>
              </a:rPr>
              <a:t>France Soir</a:t>
            </a:r>
            <a:endParaRPr lang="ja-JP" altLang="en-US" smtClean="0"/>
          </a:p>
        </p:txBody>
      </p:sp>
      <p:sp>
        <p:nvSpPr>
          <p:cNvPr id="23555" name="コンテンツ プレースホルダ 2" descr="Rectangle: Click to edit Master text styles&#10;Second level&#10;Third level&#10;Fourth level&#10;Fifth level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1944</a:t>
            </a:r>
            <a:r>
              <a:rPr lang="ja-JP" altLang="en-US" sz="2800" smtClean="0"/>
              <a:t>：創刊；　レジスタンス系</a:t>
            </a:r>
            <a:endParaRPr lang="en-US" altLang="ja-JP" sz="2800" smtClean="0"/>
          </a:p>
          <a:p>
            <a:pPr eaLnBrk="1" hangingPunct="1"/>
            <a:r>
              <a:rPr lang="en-US" altLang="ja-JP" sz="2800" smtClean="0"/>
              <a:t>1947</a:t>
            </a:r>
            <a:r>
              <a:rPr lang="ja-JP" altLang="en-US" sz="2800" smtClean="0"/>
              <a:t>：</a:t>
            </a:r>
            <a:r>
              <a:rPr lang="en-US" altLang="ja-JP" sz="2800" smtClean="0"/>
              <a:t>100</a:t>
            </a:r>
            <a:r>
              <a:rPr lang="ja-JP" altLang="en-US" sz="2800" smtClean="0"/>
              <a:t>万部の大衆紙に（ｱｼｪｯﾄ）</a:t>
            </a:r>
            <a:endParaRPr lang="en-US" altLang="ja-JP" sz="2800" smtClean="0"/>
          </a:p>
          <a:p>
            <a:pPr eaLnBrk="1" hangingPunct="1"/>
            <a:r>
              <a:rPr lang="en-US" altLang="ja-JP" sz="2800" smtClean="0"/>
              <a:t>1976</a:t>
            </a:r>
            <a:r>
              <a:rPr lang="ja-JP" altLang="en-US" sz="2800" smtClean="0"/>
              <a:t>：エルサン帝国に</a:t>
            </a:r>
            <a:endParaRPr lang="en-US" altLang="ja-JP" sz="2800" smtClean="0"/>
          </a:p>
          <a:p>
            <a:pPr eaLnBrk="1" hangingPunct="1"/>
            <a:r>
              <a:rPr lang="en-US" altLang="ja-JP" sz="2800" smtClean="0"/>
              <a:t>1999</a:t>
            </a:r>
            <a:r>
              <a:rPr lang="ja-JP" altLang="en-US" sz="2800" smtClean="0"/>
              <a:t>：エルサン死後、１フランで身売り</a:t>
            </a:r>
            <a:endParaRPr lang="en-US" altLang="ja-JP" sz="2800" smtClean="0"/>
          </a:p>
          <a:p>
            <a:pPr eaLnBrk="1" hangingPunct="1"/>
            <a:r>
              <a:rPr lang="ja-JP" altLang="en-US" sz="2800" smtClean="0"/>
              <a:t>イタリア、エジプト系傘下⇒</a:t>
            </a:r>
            <a:r>
              <a:rPr lang="en-US" altLang="ja-JP" sz="2800" smtClean="0"/>
              <a:t>5</a:t>
            </a:r>
            <a:r>
              <a:rPr lang="ja-JP" altLang="en-US" sz="2800" smtClean="0"/>
              <a:t>万部</a:t>
            </a:r>
            <a:endParaRPr lang="en-US" altLang="ja-JP" sz="2800" smtClean="0"/>
          </a:p>
          <a:p>
            <a:pPr eaLnBrk="1" hangingPunct="1"/>
            <a:r>
              <a:rPr lang="en-US" altLang="ja-JP" sz="2800" smtClean="0"/>
              <a:t>2006</a:t>
            </a:r>
            <a:r>
              <a:rPr lang="ja-JP" altLang="en-US" sz="2800" smtClean="0"/>
              <a:t>：タブロイド判；スポーツ、競馬、セレブ</a:t>
            </a:r>
            <a:endParaRPr lang="en-US" altLang="ja-JP" sz="2800" smtClean="0"/>
          </a:p>
          <a:p>
            <a:pPr eaLnBrk="1" hangingPunct="1">
              <a:buFont typeface="Wingdings" pitchFamily="2" charset="2"/>
              <a:buNone/>
            </a:pPr>
            <a:r>
              <a:rPr lang="ja-JP" altLang="en-US" sz="2800" smtClean="0"/>
              <a:t>全国</a:t>
            </a:r>
            <a:r>
              <a:rPr lang="en-US" altLang="ja-JP" sz="2800" smtClean="0"/>
              <a:t>6</a:t>
            </a:r>
            <a:r>
              <a:rPr lang="ja-JP" altLang="en-US" sz="2800" smtClean="0"/>
              <a:t>都市、</a:t>
            </a:r>
            <a:r>
              <a:rPr lang="en-US" altLang="ja-JP" sz="2800" smtClean="0"/>
              <a:t>15</a:t>
            </a:r>
            <a:r>
              <a:rPr lang="ja-JP" altLang="en-US" sz="2800" smtClean="0"/>
              <a:t>万部</a:t>
            </a:r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ja-JP" altLang="en-US" sz="2800" smtClean="0"/>
          </a:p>
        </p:txBody>
      </p:sp>
      <p:sp>
        <p:nvSpPr>
          <p:cNvPr id="23556" name="フッター プレースホルダ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/>
              <a:t>外国ジャーナリズムⅡa</a:t>
            </a:r>
          </a:p>
        </p:txBody>
      </p:sp>
      <p:sp>
        <p:nvSpPr>
          <p:cNvPr id="23557" name="スライド番号プレースホルダ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715D4F0-C9B2-4F84-AD94-EC42261084E9}" type="slidenum">
              <a:rPr kumimoji="0" lang="en-US" altLang="ja-JP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3991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2C9D6B-1342-4088-BB4C-0993C1275380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ja-JP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ja-JP" sz="3600" i="1" smtClean="0"/>
              <a:t>11</a:t>
            </a:r>
            <a:r>
              <a:rPr lang="ja-JP" altLang="en-US" sz="3600" i="1" smtClean="0"/>
              <a:t>．第二次世界大戦とフランス新聞界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1940.11.11</a:t>
            </a:r>
            <a:r>
              <a:rPr lang="ja-JP" altLang="en-US" sz="2800" smtClean="0"/>
              <a:t>　ドイツ軍により全面占領下にはいる。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用紙の割り当て始まる。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smtClean="0"/>
              <a:t>全国紙と地方紙との差異、薄れる。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1881</a:t>
            </a:r>
            <a:r>
              <a:rPr lang="ja-JP" altLang="en-US" sz="2800" smtClean="0"/>
              <a:t>年法の停止（</a:t>
            </a:r>
            <a:r>
              <a:rPr lang="en-US" altLang="ja-JP" sz="2800" smtClean="0"/>
              <a:t>1939</a:t>
            </a:r>
            <a:r>
              <a:rPr lang="ja-JP" altLang="en-US" sz="2800" smtClean="0"/>
              <a:t>～</a:t>
            </a:r>
            <a:r>
              <a:rPr lang="en-US" altLang="ja-JP" sz="2800" smtClean="0"/>
              <a:t>1945)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『</a:t>
            </a:r>
            <a:r>
              <a:rPr lang="ja-JP" altLang="en-US" sz="2800" smtClean="0"/>
              <a:t>マタン</a:t>
            </a:r>
            <a:r>
              <a:rPr lang="en-US" altLang="ja-JP" sz="2800" smtClean="0"/>
              <a:t>』</a:t>
            </a:r>
            <a:r>
              <a:rPr lang="ja-JP" altLang="en-US" sz="2800" smtClean="0"/>
              <a:t>、ドイツ協力紙として復刊→戦後、解体される。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レジスタンス新聞の出現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1942.11</a:t>
            </a:r>
            <a:r>
              <a:rPr lang="ja-JP" altLang="en-US" sz="2800" smtClean="0"/>
              <a:t>　　最古紙</a:t>
            </a:r>
            <a:r>
              <a:rPr lang="en-US" altLang="ja-JP" sz="2800" smtClean="0"/>
              <a:t>『</a:t>
            </a:r>
            <a:r>
              <a:rPr lang="ja-JP" altLang="en-US" sz="2800" smtClean="0"/>
              <a:t>フィガロ</a:t>
            </a:r>
            <a:r>
              <a:rPr lang="en-US" altLang="ja-JP" sz="2800" smtClean="0"/>
              <a:t>』</a:t>
            </a:r>
            <a:r>
              <a:rPr lang="ja-JP" altLang="en-US" sz="2800" smtClean="0"/>
              <a:t>停刊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1944.8</a:t>
            </a:r>
            <a:r>
              <a:rPr lang="ja-JP" altLang="en-US" sz="2800" smtClean="0"/>
              <a:t>　　　パリ解放、連合軍パリに入城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b="1" dirty="0" smtClean="0">
                <a:hlinkClick r:id="rId3"/>
              </a:rPr>
              <a:t>ムハンマド風刺画の新聞掲載イスラム世界に反発と混乱</a:t>
            </a:r>
            <a:endParaRPr lang="ja-JP" altLang="en-US" sz="3200" dirty="0" smtClean="0"/>
          </a:p>
        </p:txBody>
      </p:sp>
      <p:pic>
        <p:nvPicPr>
          <p:cNvPr id="24579" name="Picture 3" descr="FS2906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060575"/>
            <a:ext cx="2952750" cy="3673475"/>
          </a:xfrm>
        </p:spPr>
      </p:pic>
      <p:sp>
        <p:nvSpPr>
          <p:cNvPr id="2458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905000"/>
            <a:ext cx="418306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 sz="2800" dirty="0" smtClean="0"/>
              <a:t>2006/2:</a:t>
            </a:r>
            <a:r>
              <a:rPr lang="ja-JP" altLang="en-US" sz="2800" dirty="0" smtClean="0"/>
              <a:t>デンマーク紙が掲</a:t>
            </a:r>
          </a:p>
          <a:p>
            <a:pPr>
              <a:buFont typeface="Wingdings" pitchFamily="2" charset="2"/>
              <a:buNone/>
            </a:pPr>
            <a:r>
              <a:rPr lang="ja-JP" altLang="en-US" sz="2800" dirty="0" smtClean="0"/>
              <a:t>載したイスラム教預言者ム</a:t>
            </a:r>
          </a:p>
          <a:p>
            <a:pPr>
              <a:buFont typeface="Wingdings" pitchFamily="2" charset="2"/>
              <a:buNone/>
            </a:pPr>
            <a:r>
              <a:rPr lang="ja-JP" altLang="en-US" sz="2800" dirty="0" smtClean="0"/>
              <a:t>ハンマドの風刺漫画を１日</a:t>
            </a:r>
          </a:p>
          <a:p>
            <a:pPr>
              <a:buFont typeface="Wingdings" pitchFamily="2" charset="2"/>
              <a:buNone/>
            </a:pPr>
            <a:r>
              <a:rPr lang="ja-JP" altLang="en-US" sz="2800" dirty="0" smtClean="0"/>
              <a:t>付の紙面で転載したことで</a:t>
            </a:r>
          </a:p>
          <a:p>
            <a:pPr>
              <a:buFont typeface="Wingdings" pitchFamily="2" charset="2"/>
              <a:buNone/>
            </a:pPr>
            <a:r>
              <a:rPr lang="ja-JP" altLang="en-US" sz="2800" dirty="0" smtClean="0"/>
              <a:t>編集局長解任騒ぎ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4112321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ラガルデール社：</a:t>
            </a:r>
            <a:r>
              <a:rPr lang="en-US" altLang="ja-JP" smtClean="0"/>
              <a:t>Lagarde</a:t>
            </a:r>
            <a:r>
              <a:rPr lang="ja-JP" altLang="en-US" smtClean="0"/>
              <a:t>̀</a:t>
            </a:r>
            <a:r>
              <a:rPr lang="en-US" altLang="ja-JP" smtClean="0"/>
              <a:t>re</a:t>
            </a:r>
            <a:endParaRPr lang="ja-JP" altLang="en-US" smtClean="0"/>
          </a:p>
        </p:txBody>
      </p:sp>
      <p:sp>
        <p:nvSpPr>
          <p:cNvPr id="25603" name="コンテンツ プレースホルダー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ja-JP" sz="2000" smtClean="0"/>
              <a:t>1963</a:t>
            </a:r>
            <a:r>
              <a:rPr lang="ja-JP" altLang="en-US" sz="2000" smtClean="0"/>
              <a:t>：誕生；前身は</a:t>
            </a:r>
            <a:endParaRPr lang="en-US" altLang="ja-JP" sz="200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smtClean="0"/>
              <a:t>Hachette(1826)/Matra(1945)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ja-JP" sz="2000" smtClean="0"/>
              <a:t>1988:</a:t>
            </a:r>
            <a:r>
              <a:rPr lang="ja-JP" altLang="en-US" sz="2000" smtClean="0"/>
              <a:t>米</a:t>
            </a:r>
            <a:r>
              <a:rPr lang="en-US" altLang="ja-JP" sz="2000" smtClean="0"/>
              <a:t>Glorier</a:t>
            </a:r>
            <a:r>
              <a:rPr lang="ja-JP" altLang="en-US" sz="2000" smtClean="0"/>
              <a:t>社（百科事典）買収</a:t>
            </a:r>
            <a:endParaRPr lang="en-US" altLang="ja-JP" sz="2000" smtClean="0"/>
          </a:p>
          <a:p>
            <a:pPr marL="0" indent="0">
              <a:buFont typeface="Wingdings" pitchFamily="2" charset="2"/>
              <a:buNone/>
            </a:pPr>
            <a:r>
              <a:rPr lang="en-US" altLang="ja-JP" sz="2000" smtClean="0"/>
              <a:t>1992:</a:t>
            </a:r>
            <a:r>
              <a:rPr lang="ja-JP" altLang="en-US" sz="2000" smtClean="0"/>
              <a:t>マトラ・アシェット社買収</a:t>
            </a:r>
            <a:endParaRPr lang="en-US" altLang="ja-JP" sz="2000" smtClean="0"/>
          </a:p>
        </p:txBody>
      </p:sp>
      <p:sp>
        <p:nvSpPr>
          <p:cNvPr id="4" name="テキスト プレースホルダー 3" descr="Rectangle: Click to edit Master text styles&#10;Second level&#10;Third level&#10;Fourth level&#10;Fifth level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ja-JP" sz="2000" dirty="0"/>
              <a:t>2006</a:t>
            </a:r>
            <a:r>
              <a:rPr lang="ja-JP" altLang="en-US" sz="2000" dirty="0"/>
              <a:t>：米タイム・ワーナー社を買収</a:t>
            </a:r>
            <a:endParaRPr lang="en-US" altLang="ja-JP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ja-JP" sz="2000" dirty="0" smtClean="0"/>
              <a:t>2011</a:t>
            </a:r>
            <a:r>
              <a:rPr lang="ja-JP" altLang="en-US" sz="2000" dirty="0" smtClean="0"/>
              <a:t>：米ハースト系出版社を売却（婦人画報社）</a:t>
            </a:r>
            <a:endParaRPr lang="ja-JP" altLang="en-US" sz="2000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25605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2560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49615D1-38FF-4F29-B486-01D22674C0B6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kumimoji="0"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3373513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2662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29C28E3-048A-4D48-9FFF-9C4274C7A230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kumimoji="0" lang="en-US" altLang="ja-JP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smtClean="0"/>
              <a:t>ロベール・ギラン</a:t>
            </a:r>
            <a:endParaRPr lang="ja-JP" altLang="en-US" smtClean="0"/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smtClean="0"/>
              <a:t>Robert Guillain:</a:t>
            </a:r>
            <a:r>
              <a:rPr lang="en-US" altLang="ja-JP" smtClean="0"/>
              <a:t>1908/9/4 </a:t>
            </a:r>
            <a:r>
              <a:rPr lang="en-US" altLang="ja-JP" smtClean="0">
                <a:latin typeface="Times New Roman" pitchFamily="18" charset="0"/>
              </a:rPr>
              <a:t>–</a:t>
            </a:r>
            <a:r>
              <a:rPr lang="en-US" altLang="ja-JP" smtClean="0"/>
              <a:t> 98/12/2</a:t>
            </a:r>
          </a:p>
          <a:p>
            <a:pPr eaLnBrk="1" hangingPunct="1"/>
            <a:r>
              <a:rPr lang="ja-JP" altLang="en-US" smtClean="0"/>
              <a:t>アジア、特に日本通として知られる。</a:t>
            </a:r>
          </a:p>
          <a:p>
            <a:pPr eaLnBrk="1" hangingPunct="1"/>
            <a:r>
              <a:rPr lang="en-US" altLang="ja-JP" smtClean="0"/>
              <a:t>1938~: </a:t>
            </a:r>
            <a:r>
              <a:rPr lang="ja-JP" altLang="en-US" smtClean="0"/>
              <a:t>東京特派員</a:t>
            </a:r>
          </a:p>
          <a:p>
            <a:pPr eaLnBrk="1" hangingPunct="1"/>
            <a:r>
              <a:rPr lang="ja-JP" altLang="en-US" smtClean="0"/>
              <a:t>ゾルゲ事件</a:t>
            </a:r>
            <a:r>
              <a:rPr lang="en-US" altLang="ja-JP" smtClean="0"/>
              <a:t>(1941)</a:t>
            </a:r>
          </a:p>
          <a:p>
            <a:pPr eaLnBrk="1" hangingPunct="1"/>
            <a:r>
              <a:rPr lang="ja-JP" altLang="en-US" smtClean="0"/>
              <a:t>「アジア特電 </a:t>
            </a:r>
            <a:r>
              <a:rPr lang="en-US" altLang="ja-JP" smtClean="0"/>
              <a:t>1937~1985―</a:t>
            </a:r>
            <a:r>
              <a:rPr lang="ja-JP" altLang="en-US" smtClean="0"/>
              <a:t>過激なる極東」矢島翠（翻訳）  毎日新聞社、</a:t>
            </a:r>
            <a:r>
              <a:rPr lang="en-US" altLang="ja-JP" smtClean="0"/>
              <a:t>1986</a:t>
            </a:r>
          </a:p>
          <a:p>
            <a:pPr eaLnBrk="1" hangingPunct="1">
              <a:buFont typeface="Wingdings" pitchFamily="2" charset="2"/>
              <a:buNone/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0510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pic>
        <p:nvPicPr>
          <p:cNvPr id="27651" name="コンテンツ プレースホルダー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349500"/>
            <a:ext cx="2305050" cy="3311525"/>
          </a:xfrm>
        </p:spPr>
      </p:pic>
      <p:pic>
        <p:nvPicPr>
          <p:cNvPr id="27652" name="コンテンツ プレースホルダー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2276475"/>
            <a:ext cx="2470150" cy="3529013"/>
          </a:xfrm>
        </p:spPr>
      </p:pic>
      <p:sp>
        <p:nvSpPr>
          <p:cNvPr id="27653" name="フッター プレースホルダー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27654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4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55B14B6-E2C1-4A2E-8B09-46D1BEC557DD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kumimoji="0" lang="en-US" altLang="ja-JP" sz="1400" smtClean="0"/>
          </a:p>
        </p:txBody>
      </p:sp>
    </p:spTree>
    <p:extLst>
      <p:ext uri="{BB962C8B-B14F-4D97-AF65-F5344CB8AC3E}">
        <p14:creationId xmlns:p14="http://schemas.microsoft.com/office/powerpoint/2010/main" val="23765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28675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26257BC-B99B-4B9D-B76C-C441F95857EA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kumimoji="0" lang="en-US" altLang="ja-JP" sz="1400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Ovni/Free Press in France</a:t>
            </a:r>
          </a:p>
        </p:txBody>
      </p:sp>
      <p:pic>
        <p:nvPicPr>
          <p:cNvPr id="28677" name="Picture 7" descr="ovni656">
            <a:hlinkClick r:id="rId4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00" y="1905000"/>
            <a:ext cx="2944813" cy="4114800"/>
          </a:xfrm>
        </p:spPr>
      </p:pic>
      <p:pic>
        <p:nvPicPr>
          <p:cNvPr id="28678" name="Picture 8" descr="France_freepress"/>
          <p:cNvPicPr>
            <a:picLocks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533650"/>
            <a:ext cx="3810000" cy="2857500"/>
          </a:xfrm>
          <a:noFill/>
        </p:spPr>
      </p:pic>
    </p:spTree>
    <p:extLst>
      <p:ext uri="{BB962C8B-B14F-4D97-AF65-F5344CB8AC3E}">
        <p14:creationId xmlns:p14="http://schemas.microsoft.com/office/powerpoint/2010/main" val="40659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296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514E8A4-530C-4C0F-803B-956EB845D898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kumimoji="0" lang="en-US" altLang="ja-JP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2150"/>
            <a:ext cx="7772400" cy="792163"/>
          </a:xfrm>
        </p:spPr>
        <p:txBody>
          <a:bodyPr/>
          <a:lstStyle/>
          <a:p>
            <a:pPr eaLnBrk="1" hangingPunct="1"/>
            <a:r>
              <a:rPr lang="ja-JP" altLang="en-US" sz="3200" b="1" smtClean="0">
                <a:hlinkClick r:id="rId4"/>
              </a:rPr>
              <a:t>仏版</a:t>
            </a:r>
            <a:r>
              <a:rPr lang="en-US" altLang="ja-JP" sz="3200" b="1" smtClean="0">
                <a:hlinkClick r:id="rId4"/>
              </a:rPr>
              <a:t>CNN</a:t>
            </a:r>
            <a:r>
              <a:rPr lang="ja-JP" altLang="en-US" sz="3200" b="1" smtClean="0"/>
              <a:t>、放送開始＝シラク大統領が提唱</a:t>
            </a:r>
            <a:endParaRPr lang="ja-JP" altLang="en-US" sz="3200" smtClean="0"/>
          </a:p>
        </p:txBody>
      </p:sp>
      <p:sp>
        <p:nvSpPr>
          <p:cNvPr id="297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246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ja-JP" altLang="en-US" sz="3600" smtClean="0"/>
              <a:t>　</a:t>
            </a:r>
            <a:r>
              <a:rPr lang="en-US" altLang="ja-JP" sz="2000" smtClean="0"/>
              <a:t>【</a:t>
            </a:r>
            <a:r>
              <a:rPr lang="ja-JP" altLang="en-US" sz="2000" smtClean="0"/>
              <a:t>パリ</a:t>
            </a:r>
            <a:r>
              <a:rPr lang="en-US" altLang="ja-JP" sz="2000" smtClean="0"/>
              <a:t>6</a:t>
            </a:r>
            <a:r>
              <a:rPr lang="ja-JP" altLang="en-US" sz="2000" smtClean="0"/>
              <a:t>日時事</a:t>
            </a:r>
            <a:r>
              <a:rPr lang="en-US" altLang="ja-JP" sz="2000" smtClean="0"/>
              <a:t>】</a:t>
            </a:r>
            <a:r>
              <a:rPr lang="ja-JP" altLang="en-US" sz="2000" smtClean="0"/>
              <a:t>フランス版</a:t>
            </a:r>
            <a:r>
              <a:rPr lang="en-US" altLang="ja-JP" sz="2000" smtClean="0"/>
              <a:t>CNN</a:t>
            </a:r>
            <a:r>
              <a:rPr lang="ja-JP" altLang="en-US" sz="2000" smtClean="0"/>
              <a:t>と呼ばれる</a:t>
            </a:r>
            <a:r>
              <a:rPr lang="en-US" altLang="ja-JP" sz="2000" smtClean="0"/>
              <a:t>24</a:t>
            </a:r>
            <a:r>
              <a:rPr lang="ja-JP" altLang="en-US" sz="2000" smtClean="0"/>
              <a:t>時間放送のテレビ局「フランス</a:t>
            </a:r>
            <a:r>
              <a:rPr lang="en-US" altLang="ja-JP" sz="2000" smtClean="0"/>
              <a:t>24</a:t>
            </a:r>
            <a:r>
              <a:rPr lang="ja-JP" altLang="en-US" sz="2000" smtClean="0"/>
              <a:t>」が</a:t>
            </a:r>
            <a:r>
              <a:rPr lang="en-US" altLang="ja-JP" sz="2000" smtClean="0"/>
              <a:t>6</a:t>
            </a:r>
            <a:r>
              <a:rPr lang="ja-JP" altLang="en-US" sz="2000" smtClean="0"/>
              <a:t>日夜、翌日からの本格放送を前にインターネットで放送を開始した。</a:t>
            </a:r>
            <a:br>
              <a:rPr lang="ja-JP" altLang="en-US" sz="2000" smtClean="0"/>
            </a:br>
            <a:r>
              <a:rPr lang="ja-JP" altLang="en-US" sz="2000" smtClean="0"/>
              <a:t>　同日午後</a:t>
            </a:r>
            <a:r>
              <a:rPr lang="en-US" altLang="ja-JP" sz="2000" smtClean="0"/>
              <a:t>8</a:t>
            </a:r>
            <a:r>
              <a:rPr lang="ja-JP" altLang="en-US" sz="2000" smtClean="0"/>
              <a:t>時半（日本時間</a:t>
            </a:r>
            <a:r>
              <a:rPr lang="en-US" altLang="ja-JP" sz="2000" smtClean="0"/>
              <a:t>7</a:t>
            </a:r>
            <a:r>
              <a:rPr lang="ja-JP" altLang="en-US" sz="2000" smtClean="0"/>
              <a:t>日午前</a:t>
            </a:r>
            <a:r>
              <a:rPr lang="en-US" altLang="ja-JP" sz="2000" smtClean="0"/>
              <a:t>4</a:t>
            </a:r>
            <a:r>
              <a:rPr lang="ja-JP" altLang="en-US" sz="2000" smtClean="0"/>
              <a:t>時半）、最初のニュース番組を放送。世界各地の特派員が最新ニュースを報じ、画面下部には文字情報を流した。当面は仏英</a:t>
            </a:r>
            <a:r>
              <a:rPr lang="en-US" altLang="ja-JP" sz="2000" smtClean="0"/>
              <a:t>2</a:t>
            </a:r>
            <a:r>
              <a:rPr lang="ja-JP" altLang="en-US" sz="2000" smtClean="0"/>
              <a:t>カ国語で放送し、来年半ば以降、アラビア語放送も</a:t>
            </a:r>
            <a:r>
              <a:rPr lang="en-US" altLang="ja-JP" sz="2000" smtClean="0"/>
              <a:t>1</a:t>
            </a:r>
            <a:r>
              <a:rPr lang="ja-JP" altLang="en-US" sz="2000" smtClean="0"/>
              <a:t>日</a:t>
            </a:r>
            <a:r>
              <a:rPr lang="en-US" altLang="ja-JP" sz="2000" smtClean="0"/>
              <a:t>4</a:t>
            </a:r>
            <a:r>
              <a:rPr lang="ja-JP" altLang="en-US" sz="2000" smtClean="0"/>
              <a:t>時間放映する。</a:t>
            </a:r>
            <a:br>
              <a:rPr lang="ja-JP" altLang="en-US" sz="2000" smtClean="0"/>
            </a:br>
            <a:r>
              <a:rPr lang="ja-JP" altLang="en-US" sz="2000" smtClean="0"/>
              <a:t>　フランス</a:t>
            </a:r>
            <a:r>
              <a:rPr lang="en-US" altLang="ja-JP" sz="2000" smtClean="0"/>
              <a:t>24</a:t>
            </a:r>
            <a:r>
              <a:rPr lang="ja-JP" altLang="en-US" sz="2000" smtClean="0"/>
              <a:t>は、同国の視点で世界情勢を伝える狙いでシラク大統領が提唱した。大統領は</a:t>
            </a:r>
            <a:r>
              <a:rPr lang="en-US" altLang="ja-JP" sz="2000" smtClean="0"/>
              <a:t>6</a:t>
            </a:r>
            <a:r>
              <a:rPr lang="ja-JP" altLang="en-US" sz="2000" smtClean="0"/>
              <a:t>日、同局を訪ね、「フランスのような大国にとって、その世界観を発信することは不可欠だ」と強調。</a:t>
            </a:r>
            <a:r>
              <a:rPr lang="en-US" altLang="ja-JP" sz="2000" smtClean="0"/>
              <a:t>CNN</a:t>
            </a:r>
            <a:r>
              <a:rPr lang="ja-JP" altLang="en-US" sz="2000" smtClean="0"/>
              <a:t>や</a:t>
            </a:r>
            <a:r>
              <a:rPr lang="en-US" altLang="ja-JP" sz="2000" smtClean="0"/>
              <a:t>BBC</a:t>
            </a:r>
            <a:r>
              <a:rPr lang="ja-JP" altLang="en-US" sz="2000" smtClean="0"/>
              <a:t>、アルジャジーラに対抗できるテレビ局に育つことに期待を示した。　 （時事通信） </a:t>
            </a:r>
            <a:r>
              <a:rPr lang="en-US" altLang="ja-JP" sz="2000" smtClean="0"/>
              <a:t>- 2006</a:t>
            </a:r>
            <a:r>
              <a:rPr lang="ja-JP" altLang="en-US" sz="2000" smtClean="0"/>
              <a:t>年</a:t>
            </a:r>
            <a:r>
              <a:rPr lang="en-US" altLang="ja-JP" sz="2000" smtClean="0"/>
              <a:t>12</a:t>
            </a:r>
            <a:r>
              <a:rPr lang="ja-JP" altLang="en-US" sz="2000" smtClean="0"/>
              <a:t>月</a:t>
            </a:r>
            <a:r>
              <a:rPr lang="en-US" altLang="ja-JP" sz="2000" smtClean="0"/>
              <a:t>7</a:t>
            </a:r>
            <a:r>
              <a:rPr lang="ja-JP" altLang="en-US" sz="2000" smtClean="0"/>
              <a:t>日</a:t>
            </a:r>
            <a:r>
              <a:rPr lang="en-US" altLang="ja-JP" sz="2000" smtClean="0"/>
              <a:t>7</a:t>
            </a:r>
            <a:r>
              <a:rPr lang="ja-JP" altLang="en-US" sz="2000" smtClean="0"/>
              <a:t>時</a:t>
            </a:r>
            <a:r>
              <a:rPr lang="en-US" altLang="ja-JP" sz="2000" smtClean="0"/>
              <a:t>1</a:t>
            </a:r>
            <a:r>
              <a:rPr lang="ja-JP" altLang="en-US" sz="2000" smtClean="0"/>
              <a:t>分更新</a:t>
            </a:r>
          </a:p>
        </p:txBody>
      </p:sp>
    </p:spTree>
    <p:extLst>
      <p:ext uri="{BB962C8B-B14F-4D97-AF65-F5344CB8AC3E}">
        <p14:creationId xmlns:p14="http://schemas.microsoft.com/office/powerpoint/2010/main" val="32165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317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72C6C0-7771-458D-9B32-866F55C84BA1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kumimoji="0" lang="en-US" altLang="ja-JP" sz="140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200" smtClean="0">
                <a:latin typeface="HGS創英角ﾎﾟｯﾌﾟ体" pitchFamily="50" charset="-128"/>
                <a:ea typeface="HGS創英角ﾎﾟｯﾌﾟ体" pitchFamily="50" charset="-128"/>
              </a:rPr>
              <a:t>18</a:t>
            </a:r>
            <a:r>
              <a:rPr lang="ja-JP" altLang="en-US" sz="3200" smtClean="0">
                <a:latin typeface="HGS創英角ﾎﾟｯﾌﾟ体" pitchFamily="50" charset="-128"/>
                <a:ea typeface="HGS創英角ﾎﾟｯﾌﾟ体" pitchFamily="50" charset="-128"/>
              </a:rPr>
              <a:t>歳になったら新聞読んで、仏政府が１年間無料で配達</a:t>
            </a:r>
          </a:p>
        </p:txBody>
      </p:sp>
      <p:sp>
        <p:nvSpPr>
          <p:cNvPr id="317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35937" cy="4464050"/>
          </a:xfrm>
        </p:spPr>
        <p:txBody>
          <a:bodyPr/>
          <a:lstStyle/>
          <a:p>
            <a:pPr eaLnBrk="1" hangingPunct="1"/>
            <a:r>
              <a:rPr lang="ja-JP" altLang="en-US" sz="2600" smtClean="0"/>
              <a:t>　仏政府の発表によると、支援策により、同国で成人とみなされる１８歳の誕生日から好きな新聞を１年間無料で配達してもらうことができるようになる。新聞社が新聞の購読料を、政府が配達料を、それぞれ負担する。</a:t>
            </a:r>
          </a:p>
          <a:p>
            <a:pPr eaLnBrk="1" hangingPunct="1"/>
            <a:r>
              <a:rPr lang="ja-JP" altLang="en-US" sz="2600" smtClean="0"/>
              <a:t>フランスでは新聞販売網が西欧諸国に比べ未整備とされ、経済危機の影響などで、フィガロなどの有力紙でも経営が悪化した。支援策には無料配達のほか、業界への税制優遇や政府広告の増加などが含まれ、</a:t>
            </a:r>
            <a:r>
              <a:rPr lang="ja-JP" altLang="en-US" sz="2600" b="1" smtClean="0"/>
              <a:t>３年間で総額６億ユーロ（約７００億円）</a:t>
            </a:r>
            <a:r>
              <a:rPr lang="ja-JP" altLang="en-US" sz="2600" smtClean="0"/>
              <a:t>相当に上るという。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ja-JP" altLang="en-US" sz="2000" smtClean="0"/>
              <a:t>（</a:t>
            </a:r>
            <a:r>
              <a:rPr lang="en-US" altLang="ja-JP" sz="2000" smtClean="0"/>
              <a:t>2009/1/24</a:t>
            </a:r>
            <a:r>
              <a:rPr lang="ja-JP" altLang="en-US" sz="2000" smtClean="0"/>
              <a:t>読売オンライン）</a:t>
            </a:r>
          </a:p>
        </p:txBody>
      </p:sp>
    </p:spTree>
    <p:extLst>
      <p:ext uri="{BB962C8B-B14F-4D97-AF65-F5344CB8AC3E}">
        <p14:creationId xmlns:p14="http://schemas.microsoft.com/office/powerpoint/2010/main" val="23093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3277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EBCFD3D-02F2-464F-AEFD-F2436404E68E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kumimoji="0" lang="en-US" altLang="ja-JP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20738"/>
          </a:xfrm>
        </p:spPr>
        <p:txBody>
          <a:bodyPr/>
          <a:lstStyle/>
          <a:p>
            <a:r>
              <a:rPr lang="ja-JP" altLang="en-US" smtClean="0"/>
              <a:t>フランス人は雑誌が大好き</a:t>
            </a:r>
          </a:p>
        </p:txBody>
      </p:sp>
      <p:sp>
        <p:nvSpPr>
          <p:cNvPr id="327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926387" cy="4679950"/>
          </a:xfrm>
        </p:spPr>
        <p:txBody>
          <a:bodyPr/>
          <a:lstStyle/>
          <a:p>
            <a:r>
              <a:rPr lang="ja-JP" altLang="en-US" sz="2200" smtClean="0"/>
              <a:t>仏国民（</a:t>
            </a:r>
            <a:r>
              <a:rPr lang="en-US" altLang="ja-JP" sz="2200" smtClean="0"/>
              <a:t>15</a:t>
            </a:r>
            <a:r>
              <a:rPr lang="ja-JP" altLang="en-US" sz="2200" smtClean="0"/>
              <a:t>歳以上）の</a:t>
            </a:r>
            <a:r>
              <a:rPr lang="en-US" altLang="ja-JP" sz="2200" smtClean="0"/>
              <a:t>97.2%</a:t>
            </a:r>
            <a:r>
              <a:rPr lang="ja-JP" altLang="en-US" sz="2200" smtClean="0"/>
              <a:t>にあたる</a:t>
            </a:r>
            <a:r>
              <a:rPr lang="en-US" altLang="ja-JP" sz="2200" smtClean="0"/>
              <a:t>4790</a:t>
            </a:r>
            <a:r>
              <a:rPr lang="ja-JP" altLang="en-US" sz="2200" smtClean="0"/>
              <a:t>万人が一ヶ月に一冊は雑誌を手にしている→世界記録</a:t>
            </a:r>
          </a:p>
          <a:p>
            <a:r>
              <a:rPr lang="ja-JP" altLang="en-US" sz="2200" smtClean="0"/>
              <a:t>一般にフランス人は平均</a:t>
            </a:r>
            <a:r>
              <a:rPr lang="en-US" altLang="ja-JP" sz="2200" smtClean="0"/>
              <a:t>6.8</a:t>
            </a:r>
            <a:r>
              <a:rPr lang="ja-JP" altLang="en-US" sz="2200" smtClean="0"/>
              <a:t>種類の雑誌を読んでいる。</a:t>
            </a:r>
          </a:p>
          <a:p>
            <a:r>
              <a:rPr lang="ja-JP" altLang="en-US" sz="2200" smtClean="0"/>
              <a:t>高所得者や管理職階級についてはそれぞれ平均して、</a:t>
            </a:r>
            <a:r>
              <a:rPr lang="en-US" altLang="ja-JP" sz="2200" smtClean="0"/>
              <a:t>8</a:t>
            </a:r>
            <a:r>
              <a:rPr lang="ja-JP" altLang="en-US" sz="2200" smtClean="0"/>
              <a:t>から</a:t>
            </a:r>
            <a:r>
              <a:rPr lang="en-US" altLang="ja-JP" sz="2200" smtClean="0"/>
              <a:t>8.5</a:t>
            </a:r>
            <a:r>
              <a:rPr lang="ja-JP" altLang="en-US" sz="2200" smtClean="0"/>
              <a:t>種類の雑誌を手にしている</a:t>
            </a:r>
          </a:p>
          <a:p>
            <a:r>
              <a:rPr lang="ja-JP" altLang="en-US" sz="2200" smtClean="0"/>
              <a:t>それぞれの読者は、同じ雑誌を</a:t>
            </a:r>
            <a:r>
              <a:rPr lang="en-US" altLang="ja-JP" sz="2200" smtClean="0"/>
              <a:t>4.6</a:t>
            </a:r>
            <a:r>
              <a:rPr lang="ja-JP" altLang="en-US" sz="2200" smtClean="0"/>
              <a:t>号分にわたって購入する傾向がある。</a:t>
            </a:r>
          </a:p>
          <a:p>
            <a:r>
              <a:rPr lang="ja-JP" altLang="en-US" sz="2200" smtClean="0"/>
              <a:t>さらに、テレビ関連の週刊誌や隔週誌などは</a:t>
            </a:r>
            <a:r>
              <a:rPr lang="en-US" altLang="ja-JP" sz="2200" smtClean="0"/>
              <a:t>7.9</a:t>
            </a:r>
            <a:r>
              <a:rPr lang="ja-JP" altLang="en-US" sz="2200" smtClean="0"/>
              <a:t>号分、読者を獲得し続けている。</a:t>
            </a:r>
            <a:endParaRPr lang="en-US" altLang="ja-JP" sz="2200" smtClean="0"/>
          </a:p>
          <a:p>
            <a:r>
              <a:rPr lang="ja-JP" altLang="en-US" sz="2200" smtClean="0"/>
              <a:t>上位</a:t>
            </a:r>
            <a:r>
              <a:rPr lang="en-US" altLang="ja-JP" sz="2200" smtClean="0"/>
              <a:t>10</a:t>
            </a:r>
            <a:r>
              <a:rPr lang="ja-JP" altLang="en-US" sz="2200" smtClean="0"/>
              <a:t>誌のうちテレビ雑誌が</a:t>
            </a:r>
            <a:r>
              <a:rPr lang="en-US" altLang="ja-JP" sz="2200" smtClean="0"/>
              <a:t>7</a:t>
            </a:r>
            <a:r>
              <a:rPr lang="ja-JP" altLang="en-US" sz="2200" smtClean="0"/>
              <a:t>冊を占める</a:t>
            </a:r>
            <a:endParaRPr lang="en-US" altLang="ja-JP" sz="2200" smtClean="0"/>
          </a:p>
          <a:p>
            <a:r>
              <a:rPr lang="en-US" altLang="ja-JP" sz="2200" smtClean="0"/>
              <a:t>AFPM(Audiences etudes sur la presse magazine)2006</a:t>
            </a:r>
          </a:p>
          <a:p>
            <a:r>
              <a:rPr lang="en-US" altLang="ja-JP" sz="2200" smtClean="0"/>
              <a:t>[AFP2007/03/19]</a:t>
            </a:r>
            <a:endParaRPr lang="ja-JP" altLang="en-US" sz="2200" smtClean="0"/>
          </a:p>
        </p:txBody>
      </p:sp>
    </p:spTree>
    <p:extLst>
      <p:ext uri="{BB962C8B-B14F-4D97-AF65-F5344CB8AC3E}">
        <p14:creationId xmlns:p14="http://schemas.microsoft.com/office/powerpoint/2010/main" val="21810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296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E39604C-9029-413D-B8A9-ED46B88D3A7B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kumimoji="0" lang="en-US" altLang="ja-JP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2150"/>
            <a:ext cx="7772400" cy="792163"/>
          </a:xfrm>
        </p:spPr>
        <p:txBody>
          <a:bodyPr/>
          <a:lstStyle/>
          <a:p>
            <a:pPr eaLnBrk="1" hangingPunct="1"/>
            <a:r>
              <a:rPr lang="ja-JP" altLang="en-US" sz="3200" b="1" smtClean="0">
                <a:hlinkClick r:id="rId4"/>
              </a:rPr>
              <a:t>仏版</a:t>
            </a:r>
            <a:r>
              <a:rPr lang="en-US" altLang="ja-JP" sz="3200" b="1" smtClean="0">
                <a:hlinkClick r:id="rId4"/>
              </a:rPr>
              <a:t>CNN</a:t>
            </a:r>
            <a:r>
              <a:rPr lang="ja-JP" altLang="en-US" sz="3200" b="1" smtClean="0"/>
              <a:t>、放送開始＝シラク大統領が提唱</a:t>
            </a:r>
            <a:endParaRPr lang="ja-JP" altLang="en-US" sz="3200" smtClean="0"/>
          </a:p>
        </p:txBody>
      </p:sp>
      <p:sp>
        <p:nvSpPr>
          <p:cNvPr id="297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772400" cy="4246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ja-JP" altLang="en-US" sz="3600" smtClean="0"/>
              <a:t>　</a:t>
            </a:r>
            <a:r>
              <a:rPr lang="en-US" altLang="ja-JP" sz="2000" smtClean="0"/>
              <a:t>【</a:t>
            </a:r>
            <a:r>
              <a:rPr lang="ja-JP" altLang="en-US" sz="2000" smtClean="0"/>
              <a:t>パリ</a:t>
            </a:r>
            <a:r>
              <a:rPr lang="en-US" altLang="ja-JP" sz="2000" smtClean="0"/>
              <a:t>6</a:t>
            </a:r>
            <a:r>
              <a:rPr lang="ja-JP" altLang="en-US" sz="2000" smtClean="0"/>
              <a:t>日時事</a:t>
            </a:r>
            <a:r>
              <a:rPr lang="en-US" altLang="ja-JP" sz="2000" smtClean="0"/>
              <a:t>】</a:t>
            </a:r>
            <a:r>
              <a:rPr lang="ja-JP" altLang="en-US" sz="2000" smtClean="0"/>
              <a:t>フランス版</a:t>
            </a:r>
            <a:r>
              <a:rPr lang="en-US" altLang="ja-JP" sz="2000" smtClean="0"/>
              <a:t>CNN</a:t>
            </a:r>
            <a:r>
              <a:rPr lang="ja-JP" altLang="en-US" sz="2000" smtClean="0"/>
              <a:t>と呼ばれる</a:t>
            </a:r>
            <a:r>
              <a:rPr lang="en-US" altLang="ja-JP" sz="2000" smtClean="0"/>
              <a:t>24</a:t>
            </a:r>
            <a:r>
              <a:rPr lang="ja-JP" altLang="en-US" sz="2000" smtClean="0"/>
              <a:t>時間放送のテレビ局「フランス</a:t>
            </a:r>
            <a:r>
              <a:rPr lang="en-US" altLang="ja-JP" sz="2000" smtClean="0"/>
              <a:t>24</a:t>
            </a:r>
            <a:r>
              <a:rPr lang="ja-JP" altLang="en-US" sz="2000" smtClean="0"/>
              <a:t>」が</a:t>
            </a:r>
            <a:r>
              <a:rPr lang="en-US" altLang="ja-JP" sz="2000" smtClean="0"/>
              <a:t>6</a:t>
            </a:r>
            <a:r>
              <a:rPr lang="ja-JP" altLang="en-US" sz="2000" smtClean="0"/>
              <a:t>日夜、翌日からの本格放送を前にインターネットで放送を開始した。</a:t>
            </a:r>
            <a:br>
              <a:rPr lang="ja-JP" altLang="en-US" sz="2000" smtClean="0"/>
            </a:br>
            <a:r>
              <a:rPr lang="ja-JP" altLang="en-US" sz="2000" smtClean="0"/>
              <a:t>　同日午後</a:t>
            </a:r>
            <a:r>
              <a:rPr lang="en-US" altLang="ja-JP" sz="2000" smtClean="0"/>
              <a:t>8</a:t>
            </a:r>
            <a:r>
              <a:rPr lang="ja-JP" altLang="en-US" sz="2000" smtClean="0"/>
              <a:t>時半（日本時間</a:t>
            </a:r>
            <a:r>
              <a:rPr lang="en-US" altLang="ja-JP" sz="2000" smtClean="0"/>
              <a:t>7</a:t>
            </a:r>
            <a:r>
              <a:rPr lang="ja-JP" altLang="en-US" sz="2000" smtClean="0"/>
              <a:t>日午前</a:t>
            </a:r>
            <a:r>
              <a:rPr lang="en-US" altLang="ja-JP" sz="2000" smtClean="0"/>
              <a:t>4</a:t>
            </a:r>
            <a:r>
              <a:rPr lang="ja-JP" altLang="en-US" sz="2000" smtClean="0"/>
              <a:t>時半）、最初のニュース番組を放送。世界各地の特派員が最新ニュースを報じ、画面下部には文字情報を流した。当面は仏英</a:t>
            </a:r>
            <a:r>
              <a:rPr lang="en-US" altLang="ja-JP" sz="2000" smtClean="0"/>
              <a:t>2</a:t>
            </a:r>
            <a:r>
              <a:rPr lang="ja-JP" altLang="en-US" sz="2000" smtClean="0"/>
              <a:t>カ国語で放送し、来年半ば以降、アラビア語放送も</a:t>
            </a:r>
            <a:r>
              <a:rPr lang="en-US" altLang="ja-JP" sz="2000" smtClean="0"/>
              <a:t>1</a:t>
            </a:r>
            <a:r>
              <a:rPr lang="ja-JP" altLang="en-US" sz="2000" smtClean="0"/>
              <a:t>日</a:t>
            </a:r>
            <a:r>
              <a:rPr lang="en-US" altLang="ja-JP" sz="2000" smtClean="0"/>
              <a:t>4</a:t>
            </a:r>
            <a:r>
              <a:rPr lang="ja-JP" altLang="en-US" sz="2000" smtClean="0"/>
              <a:t>時間放映する。</a:t>
            </a:r>
            <a:br>
              <a:rPr lang="ja-JP" altLang="en-US" sz="2000" smtClean="0"/>
            </a:br>
            <a:r>
              <a:rPr lang="ja-JP" altLang="en-US" sz="2000" smtClean="0"/>
              <a:t>　フランス</a:t>
            </a:r>
            <a:r>
              <a:rPr lang="en-US" altLang="ja-JP" sz="2000" smtClean="0"/>
              <a:t>24</a:t>
            </a:r>
            <a:r>
              <a:rPr lang="ja-JP" altLang="en-US" sz="2000" smtClean="0"/>
              <a:t>は、同国の視点で世界情勢を伝える狙いでシラク大統領が提唱した。大統領は</a:t>
            </a:r>
            <a:r>
              <a:rPr lang="en-US" altLang="ja-JP" sz="2000" smtClean="0"/>
              <a:t>6</a:t>
            </a:r>
            <a:r>
              <a:rPr lang="ja-JP" altLang="en-US" sz="2000" smtClean="0"/>
              <a:t>日、同局を訪ね、「フランスのような大国にとって、その世界観を発信することは不可欠だ」と強調。</a:t>
            </a:r>
            <a:r>
              <a:rPr lang="en-US" altLang="ja-JP" sz="2000" smtClean="0"/>
              <a:t>CNN</a:t>
            </a:r>
            <a:r>
              <a:rPr lang="ja-JP" altLang="en-US" sz="2000" smtClean="0"/>
              <a:t>や</a:t>
            </a:r>
            <a:r>
              <a:rPr lang="en-US" altLang="ja-JP" sz="2000" smtClean="0"/>
              <a:t>BBC</a:t>
            </a:r>
            <a:r>
              <a:rPr lang="ja-JP" altLang="en-US" sz="2000" smtClean="0"/>
              <a:t>、アルジャジーラに対抗できるテレビ局に育つことに期待を示した。　 （時事通信） </a:t>
            </a:r>
            <a:r>
              <a:rPr lang="en-US" altLang="ja-JP" sz="2000" smtClean="0"/>
              <a:t>- 2006</a:t>
            </a:r>
            <a:r>
              <a:rPr lang="ja-JP" altLang="en-US" sz="2000" smtClean="0"/>
              <a:t>年</a:t>
            </a:r>
            <a:r>
              <a:rPr lang="en-US" altLang="ja-JP" sz="2000" smtClean="0"/>
              <a:t>12</a:t>
            </a:r>
            <a:r>
              <a:rPr lang="ja-JP" altLang="en-US" sz="2000" smtClean="0"/>
              <a:t>月</a:t>
            </a:r>
            <a:r>
              <a:rPr lang="en-US" altLang="ja-JP" sz="2000" smtClean="0"/>
              <a:t>7</a:t>
            </a:r>
            <a:r>
              <a:rPr lang="ja-JP" altLang="en-US" sz="2000" smtClean="0"/>
              <a:t>日</a:t>
            </a:r>
            <a:r>
              <a:rPr lang="en-US" altLang="ja-JP" sz="2000" smtClean="0"/>
              <a:t>7</a:t>
            </a:r>
            <a:r>
              <a:rPr lang="ja-JP" altLang="en-US" sz="2000" smtClean="0"/>
              <a:t>時</a:t>
            </a:r>
            <a:r>
              <a:rPr lang="en-US" altLang="ja-JP" sz="2000" smtClean="0"/>
              <a:t>1</a:t>
            </a:r>
            <a:r>
              <a:rPr lang="ja-JP" altLang="en-US" sz="2000" smtClean="0"/>
              <a:t>分更新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307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4C42080-4067-4A27-B19C-C76B09E37433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ja-JP" sz="1400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200" smtClean="0">
                <a:latin typeface="HGS創英角ﾎﾟｯﾌﾟ体" pitchFamily="50" charset="-128"/>
                <a:ea typeface="HGS創英角ﾎﾟｯﾌﾟ体" pitchFamily="50" charset="-128"/>
              </a:rPr>
              <a:t>18</a:t>
            </a:r>
            <a:r>
              <a:rPr lang="ja-JP" altLang="en-US" sz="3200" smtClean="0">
                <a:latin typeface="HGS創英角ﾎﾟｯﾌﾟ体" pitchFamily="50" charset="-128"/>
                <a:ea typeface="HGS創英角ﾎﾟｯﾌﾟ体" pitchFamily="50" charset="-128"/>
              </a:rPr>
              <a:t>歳になったら新聞読んで、仏政府が１年間無料で配達</a:t>
            </a:r>
          </a:p>
        </p:txBody>
      </p:sp>
      <p:sp>
        <p:nvSpPr>
          <p:cNvPr id="307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35937" cy="4464050"/>
          </a:xfrm>
        </p:spPr>
        <p:txBody>
          <a:bodyPr/>
          <a:lstStyle/>
          <a:p>
            <a:pPr eaLnBrk="1" hangingPunct="1"/>
            <a:r>
              <a:rPr lang="ja-JP" altLang="en-US" sz="2600" smtClean="0"/>
              <a:t>　仏政府の発表によると、支援策により、同国で成人とみなされる１８歳の誕生日から好きな新聞を１年間無料で配達してもらうことができるようになる。新聞社が新聞の購読料を、政府が配達料を、それぞれ負担する。</a:t>
            </a:r>
          </a:p>
          <a:p>
            <a:pPr eaLnBrk="1" hangingPunct="1"/>
            <a:r>
              <a:rPr lang="ja-JP" altLang="en-US" sz="2600" smtClean="0"/>
              <a:t>フランスでは新聞販売網が西欧諸国に比べ未整備とされ、経済危機の影響などで、フィガロなどの有力紙でも経営が悪化した。支援策には無料配達のほか、業界への税制優遇や政府広告の増加などが含まれ、</a:t>
            </a:r>
            <a:r>
              <a:rPr lang="ja-JP" altLang="en-US" sz="2600" b="1" smtClean="0"/>
              <a:t>３年間で総額６億ユーロ（約７００億円）</a:t>
            </a:r>
            <a:r>
              <a:rPr lang="ja-JP" altLang="en-US" sz="2600" smtClean="0"/>
              <a:t>相当に上るという。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ja-JP" altLang="en-US" sz="2000" smtClean="0"/>
              <a:t>（</a:t>
            </a:r>
            <a:r>
              <a:rPr lang="en-US" altLang="ja-JP" sz="2000" smtClean="0"/>
              <a:t>2009/1/24</a:t>
            </a:r>
            <a:r>
              <a:rPr lang="ja-JP" altLang="en-US" sz="2000" smtClean="0"/>
              <a:t>読売オンライン）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717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CDD1FF8-4A02-445E-9293-C8D1EE7FB46D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ja-JP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i="1" smtClean="0"/>
              <a:t>12.</a:t>
            </a:r>
            <a:r>
              <a:rPr lang="ja-JP" altLang="en-US" sz="4000" i="1" smtClean="0"/>
              <a:t>　フランス解放と新聞界</a:t>
            </a:r>
            <a:r>
              <a:rPr lang="ja-JP" altLang="en-US" smtClean="0"/>
              <a:t>　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1947-58 </a:t>
            </a:r>
            <a:r>
              <a:rPr lang="ja-JP" altLang="en-US" smtClean="0"/>
              <a:t>第四共和制</a:t>
            </a:r>
          </a:p>
          <a:p>
            <a:pPr eaLnBrk="1" hangingPunct="1"/>
            <a:r>
              <a:rPr lang="en-US" altLang="ja-JP" smtClean="0"/>
              <a:t>1958-</a:t>
            </a:r>
            <a:r>
              <a:rPr lang="ja-JP" altLang="en-US" smtClean="0"/>
              <a:t>　 第五共和制</a:t>
            </a:r>
          </a:p>
          <a:p>
            <a:pPr eaLnBrk="1" hangingPunct="1"/>
            <a:r>
              <a:rPr lang="en-US" altLang="ja-JP" smtClean="0"/>
              <a:t>1981    </a:t>
            </a:r>
            <a:r>
              <a:rPr lang="ja-JP" altLang="en-US" smtClean="0"/>
              <a:t>ミッテランの左翼政権</a:t>
            </a:r>
          </a:p>
          <a:p>
            <a:pPr eaLnBrk="1" hangingPunct="1"/>
            <a:r>
              <a:rPr lang="en-US" altLang="ja-JP" smtClean="0"/>
              <a:t>1986-88</a:t>
            </a:r>
            <a:r>
              <a:rPr lang="ja-JP" altLang="en-US" smtClean="0"/>
              <a:t>保革共存（コアビタシオン</a:t>
            </a:r>
            <a:r>
              <a:rPr lang="en-US" altLang="ja-JP" smtClean="0"/>
              <a:t>) </a:t>
            </a:r>
          </a:p>
          <a:p>
            <a:pPr eaLnBrk="1" hangingPunct="1"/>
            <a:r>
              <a:rPr lang="en-US" altLang="ja-JP" smtClean="0"/>
              <a:t>1944</a:t>
            </a:r>
            <a:r>
              <a:rPr lang="ja-JP" altLang="en-US" smtClean="0"/>
              <a:t>年の行政命令（梶谷）</a:t>
            </a:r>
          </a:p>
          <a:p>
            <a:pPr eaLnBrk="1" hangingPunct="1"/>
            <a:r>
              <a:rPr lang="en-US" altLang="ja-JP" smtClean="0"/>
              <a:t>1881</a:t>
            </a:r>
            <a:r>
              <a:rPr lang="ja-JP" altLang="en-US" smtClean="0"/>
              <a:t>年法の復活　　　　　　　　　　　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32138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819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A3390F6-A2BA-42C2-A39F-93C177AEBE7F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i="1" smtClean="0"/>
              <a:t>13.</a:t>
            </a:r>
            <a:r>
              <a:rPr lang="ja-JP" altLang="en-US" sz="4000" i="1" smtClean="0"/>
              <a:t>現代フランス新聞界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57338"/>
            <a:ext cx="7772400" cy="4462462"/>
          </a:xfrm>
        </p:spPr>
        <p:txBody>
          <a:bodyPr/>
          <a:lstStyle/>
          <a:p>
            <a:pPr eaLnBrk="1" hangingPunct="1"/>
            <a:r>
              <a:rPr lang="ja-JP" altLang="en-US" smtClean="0"/>
              <a:t>高級紙 </a:t>
            </a:r>
            <a:r>
              <a:rPr lang="en-US" altLang="ja-JP" smtClean="0"/>
              <a:t>Le Monde</a:t>
            </a:r>
            <a:r>
              <a:rPr lang="ja-JP" altLang="en-US" smtClean="0"/>
              <a:t>／</a:t>
            </a:r>
            <a:r>
              <a:rPr lang="en-US" altLang="ja-JP" smtClean="0"/>
              <a:t>Le Figaro</a:t>
            </a:r>
          </a:p>
          <a:p>
            <a:pPr eaLnBrk="1" hangingPunct="1"/>
            <a:r>
              <a:rPr lang="ja-JP" altLang="en-US" smtClean="0">
                <a:solidFill>
                  <a:srgbClr val="FF0000"/>
                </a:solidFill>
              </a:rPr>
              <a:t>エルサン帝国 </a:t>
            </a:r>
            <a:r>
              <a:rPr lang="en-US" altLang="ja-JP" smtClean="0">
                <a:solidFill>
                  <a:srgbClr val="FF0000"/>
                </a:solidFill>
              </a:rPr>
              <a:t>Robert Hersant</a:t>
            </a:r>
            <a:r>
              <a:rPr lang="ja-JP" altLang="en-US" smtClean="0">
                <a:solidFill>
                  <a:srgbClr val="FF0000"/>
                </a:solidFill>
              </a:rPr>
              <a:t>（</a:t>
            </a:r>
            <a:r>
              <a:rPr lang="en-US" altLang="ja-JP" smtClean="0">
                <a:solidFill>
                  <a:srgbClr val="FF0000"/>
                </a:solidFill>
              </a:rPr>
              <a:t>1920</a:t>
            </a:r>
            <a:r>
              <a:rPr lang="ja-JP" altLang="en-US" smtClean="0">
                <a:solidFill>
                  <a:srgbClr val="FF0000"/>
                </a:solidFill>
              </a:rPr>
              <a:t>～</a:t>
            </a:r>
            <a:r>
              <a:rPr lang="en-US" altLang="ja-JP" smtClean="0">
                <a:solidFill>
                  <a:srgbClr val="FF0000"/>
                </a:solidFill>
              </a:rPr>
              <a:t>96</a:t>
            </a:r>
            <a:r>
              <a:rPr lang="ja-JP" altLang="en-US" smtClean="0">
                <a:solidFill>
                  <a:srgbClr val="FF0000"/>
                </a:solidFill>
              </a:rPr>
              <a:t>）</a:t>
            </a:r>
          </a:p>
          <a:p>
            <a:pPr eaLnBrk="1" hangingPunct="1"/>
            <a:r>
              <a:rPr lang="en-US" altLang="ja-JP" smtClean="0"/>
              <a:t>1980</a:t>
            </a:r>
            <a:r>
              <a:rPr lang="ja-JP" altLang="en-US" smtClean="0"/>
              <a:t>年代：放送界の変革</a:t>
            </a:r>
          </a:p>
          <a:p>
            <a:pPr lvl="1" eaLnBrk="1" hangingPunct="1"/>
            <a:r>
              <a:rPr lang="ja-JP" altLang="en-US" sz="2400" smtClean="0"/>
              <a:t>「少数チャンネル・独占公共放送・商業テレビを認めない」国から→「多チャンネル・民間優位の二元体制」の国へ</a:t>
            </a:r>
          </a:p>
          <a:p>
            <a:pPr lvl="1" eaLnBrk="1" hangingPunct="1"/>
            <a:r>
              <a:rPr lang="ja-JP" altLang="en-US" sz="2400" smtClean="0"/>
              <a:t>「コミュニケーションの自由」概念の創出　</a:t>
            </a:r>
          </a:p>
          <a:p>
            <a:pPr eaLnBrk="1" hangingPunct="1"/>
            <a:r>
              <a:rPr lang="en-US" altLang="ja-JP" sz="2800" smtClean="0"/>
              <a:t>1990</a:t>
            </a:r>
            <a:r>
              <a:rPr lang="ja-JP" altLang="en-US" sz="2800" smtClean="0"/>
              <a:t>年代：電気通信行政の再編成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9219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EB7D0A-6987-400B-9207-5713C0A8401C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altLang="ja-JP" sz="3600" smtClean="0"/>
              <a:t>                                                    </a:t>
            </a:r>
            <a:br>
              <a:rPr lang="en-US" altLang="ja-JP" sz="3600" smtClean="0"/>
            </a:br>
            <a:r>
              <a:rPr lang="en-US" altLang="ja-JP" sz="3600" smtClean="0"/>
              <a:t>13-1.</a:t>
            </a:r>
            <a:r>
              <a:rPr lang="en-US" altLang="ja-JP" sz="3200" smtClean="0">
                <a:latin typeface="Arial" charset="0"/>
              </a:rPr>
              <a:t>Robert Hersant</a:t>
            </a:r>
            <a:r>
              <a:rPr lang="ja-JP" altLang="en-US" sz="3200" smtClean="0">
                <a:latin typeface="Arial" charset="0"/>
              </a:rPr>
              <a:t>（</a:t>
            </a:r>
            <a:r>
              <a:rPr lang="en-US" altLang="ja-JP" sz="3200" smtClean="0">
                <a:latin typeface="Arial" charset="0"/>
              </a:rPr>
              <a:t>1920</a:t>
            </a:r>
            <a:r>
              <a:rPr lang="ja-JP" altLang="en-US" sz="3200" smtClean="0">
                <a:latin typeface="Arial" charset="0"/>
              </a:rPr>
              <a:t>～</a:t>
            </a:r>
            <a:r>
              <a:rPr lang="en-US" altLang="ja-JP" sz="3200" smtClean="0">
                <a:latin typeface="Arial" charset="0"/>
              </a:rPr>
              <a:t>96</a:t>
            </a:r>
            <a:r>
              <a:rPr lang="ja-JP" altLang="en-US" sz="3200" smtClean="0">
                <a:latin typeface="Arial" charset="0"/>
              </a:rPr>
              <a:t>）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062038" y="2057400"/>
            <a:ext cx="3662362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1950</a:t>
            </a:r>
            <a:r>
              <a:rPr lang="ja-JP" altLang="en-US" sz="2000" smtClean="0"/>
              <a:t>年　</a:t>
            </a:r>
            <a:r>
              <a:rPr lang="en-US" altLang="ja-JP" sz="2000" smtClean="0"/>
              <a:t>L'Auto Journal</a:t>
            </a:r>
            <a:r>
              <a:rPr lang="ja-JP" altLang="en-US" sz="2000" smtClean="0"/>
              <a:t>を創刊。次いで、地方紙の買収に乗り出す。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1975</a:t>
            </a:r>
            <a:r>
              <a:rPr lang="ja-JP" altLang="en-US" sz="2000" smtClean="0"/>
              <a:t>年までにパリ、ノルマンジーなどの</a:t>
            </a:r>
            <a:r>
              <a:rPr lang="en-US" altLang="ja-JP" sz="2000" smtClean="0"/>
              <a:t>10</a:t>
            </a:r>
            <a:r>
              <a:rPr lang="ja-JP" altLang="en-US" sz="2000" smtClean="0"/>
              <a:t>日刊紙を買収、獲得→　地方紙分野の新聞チェーン確立に成功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1975</a:t>
            </a:r>
            <a:r>
              <a:rPr lang="ja-JP" altLang="en-US" sz="2000" smtClean="0"/>
              <a:t>年ジャン・プルーヴォから</a:t>
            </a:r>
            <a:r>
              <a:rPr lang="en-US" altLang="ja-JP" sz="2000" smtClean="0"/>
              <a:t>『</a:t>
            </a:r>
            <a:r>
              <a:rPr lang="ja-JP" altLang="en-US" sz="2000" smtClean="0"/>
              <a:t>ル・フィガロ</a:t>
            </a:r>
            <a:r>
              <a:rPr lang="en-US" altLang="ja-JP" sz="2000" smtClean="0"/>
              <a:t>』</a:t>
            </a:r>
            <a:r>
              <a:rPr lang="ja-JP" altLang="en-US" sz="2000" smtClean="0"/>
              <a:t>買収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/>
              <a:t>76</a:t>
            </a:r>
            <a:r>
              <a:rPr lang="ja-JP" altLang="en-US" sz="2000" smtClean="0"/>
              <a:t>年　アシェット社から</a:t>
            </a:r>
            <a:r>
              <a:rPr lang="en-US" altLang="ja-JP" sz="2400" smtClean="0"/>
              <a:t>『</a:t>
            </a:r>
            <a:r>
              <a:rPr lang="ja-JP" altLang="en-US" sz="2000" smtClean="0"/>
              <a:t>フランス・ソワール</a:t>
            </a:r>
            <a:r>
              <a:rPr lang="en-US" altLang="ja-JP" sz="2000" smtClean="0"/>
              <a:t>』→</a:t>
            </a:r>
            <a:r>
              <a:rPr lang="ja-JP" altLang="en-US" sz="2000" smtClean="0"/>
              <a:t>「新聞読者６人に１人はエルサン・グループの新聞を読む」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000" smtClean="0"/>
          </a:p>
        </p:txBody>
      </p:sp>
      <p:sp>
        <p:nvSpPr>
          <p:cNvPr id="922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ja-JP" sz="2000" smtClean="0"/>
              <a:t>78</a:t>
            </a:r>
            <a:r>
              <a:rPr lang="ja-JP" altLang="en-US" sz="2000" smtClean="0"/>
              <a:t>年　競馬新聞</a:t>
            </a:r>
            <a:r>
              <a:rPr lang="en-US" altLang="ja-JP" sz="2000" smtClean="0"/>
              <a:t>『</a:t>
            </a:r>
            <a:r>
              <a:rPr lang="ja-JP" altLang="en-US" sz="2000" smtClean="0"/>
              <a:t>パリ・テュルフ</a:t>
            </a:r>
            <a:r>
              <a:rPr lang="en-US" altLang="ja-JP" sz="2000" smtClean="0"/>
              <a:t>』</a:t>
            </a:r>
            <a:r>
              <a:rPr lang="ja-JP" altLang="en-US" sz="2000" smtClean="0"/>
              <a:t>（</a:t>
            </a:r>
            <a:r>
              <a:rPr lang="en-US" altLang="ja-JP" sz="2000" smtClean="0"/>
              <a:t>Paris-Turf)</a:t>
            </a:r>
            <a:r>
              <a:rPr lang="ja-JP" altLang="en-US" sz="2000" smtClean="0"/>
              <a:t>買収</a:t>
            </a:r>
          </a:p>
          <a:p>
            <a:pPr eaLnBrk="1" hangingPunct="1"/>
            <a:r>
              <a:rPr lang="ja-JP" altLang="en-US" sz="2000" smtClean="0"/>
              <a:t>左翼政論紙</a:t>
            </a:r>
            <a:r>
              <a:rPr lang="en-US" altLang="ja-JP" sz="2000" smtClean="0"/>
              <a:t>『</a:t>
            </a:r>
            <a:r>
              <a:rPr lang="ja-JP" altLang="en-US" sz="2000" smtClean="0"/>
              <a:t>ローロール</a:t>
            </a:r>
            <a:r>
              <a:rPr lang="en-US" altLang="ja-JP" sz="2000" smtClean="0"/>
              <a:t>』</a:t>
            </a:r>
            <a:r>
              <a:rPr lang="ja-JP" altLang="en-US" sz="2000" smtClean="0"/>
              <a:t>（</a:t>
            </a:r>
            <a:r>
              <a:rPr lang="en-US" altLang="ja-JP" sz="2000" smtClean="0"/>
              <a:t>L'Aurore, 1944</a:t>
            </a:r>
            <a:r>
              <a:rPr lang="ja-JP" altLang="en-US" sz="2000" smtClean="0"/>
              <a:t>年創刊、旧レジスタンス　）買収</a:t>
            </a:r>
          </a:p>
          <a:p>
            <a:pPr eaLnBrk="1" hangingPunct="1"/>
            <a:r>
              <a:rPr lang="ja-JP" altLang="en-US" sz="2000" smtClean="0">
                <a:solidFill>
                  <a:srgbClr val="FF3300"/>
                </a:solidFill>
              </a:rPr>
              <a:t>◎第一次石油危機（</a:t>
            </a:r>
            <a:r>
              <a:rPr lang="en-US" altLang="ja-JP" sz="2000" smtClean="0">
                <a:solidFill>
                  <a:srgbClr val="FF3300"/>
                </a:solidFill>
              </a:rPr>
              <a:t>74</a:t>
            </a:r>
            <a:r>
              <a:rPr lang="ja-JP" altLang="en-US" sz="2000" smtClean="0">
                <a:solidFill>
                  <a:srgbClr val="FF3300"/>
                </a:solidFill>
              </a:rPr>
              <a:t>年）以後、ひとり「エルサン帝国」が急激に膨脹</a:t>
            </a:r>
          </a:p>
          <a:p>
            <a:pPr eaLnBrk="1" hangingPunct="1"/>
            <a:r>
              <a:rPr lang="ja-JP" altLang="en-US" sz="2000" smtClean="0"/>
              <a:t>パリ紙と地方紙の同化現象すすむ⇒新聞グループの再編成すすむ</a:t>
            </a:r>
            <a:r>
              <a:rPr lang="ja-JP" altLang="en-US" smtClean="0"/>
              <a:t>　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32138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0243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607F724-303D-457C-B7AB-BA727B785CB5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13.2 Robert Hersant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1984</a:t>
            </a:r>
            <a:r>
              <a:rPr lang="ja-JP" altLang="en-US" sz="2400" smtClean="0"/>
              <a:t>年　パリ日刊紙の発行部数</a:t>
            </a:r>
            <a:r>
              <a:rPr lang="en-US" altLang="ja-JP" sz="2400" smtClean="0"/>
              <a:t>43%</a:t>
            </a:r>
            <a:r>
              <a:rPr lang="ja-JP" altLang="en-US" sz="2400" smtClean="0"/>
              <a:t>を占める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ミッテラン社会党政権：「新聞企業の集中を制限しその財政の透明性と存在の多　元性を確保するための法律」を制定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smtClean="0"/>
              <a:t>　　→</a:t>
            </a:r>
            <a:r>
              <a:rPr lang="ja-JP" altLang="en-US" sz="2400" smtClean="0">
                <a:solidFill>
                  <a:srgbClr val="FF3300"/>
                </a:solidFill>
              </a:rPr>
              <a:t>「</a:t>
            </a:r>
            <a:r>
              <a:rPr lang="en-US" altLang="ja-JP" sz="2400" smtClean="0">
                <a:solidFill>
                  <a:srgbClr val="FF3300"/>
                </a:solidFill>
              </a:rPr>
              <a:t>84</a:t>
            </a:r>
            <a:r>
              <a:rPr lang="ja-JP" altLang="en-US" sz="2400" smtClean="0">
                <a:solidFill>
                  <a:srgbClr val="FF3300"/>
                </a:solidFill>
              </a:rPr>
              <a:t>年</a:t>
            </a:r>
            <a:r>
              <a:rPr lang="en-US" altLang="ja-JP" sz="2400" smtClean="0">
                <a:solidFill>
                  <a:srgbClr val="FF3300"/>
                </a:solidFill>
              </a:rPr>
              <a:t>10</a:t>
            </a:r>
            <a:r>
              <a:rPr lang="ja-JP" altLang="en-US" sz="2400" smtClean="0">
                <a:solidFill>
                  <a:srgbClr val="FF3300"/>
                </a:solidFill>
              </a:rPr>
              <a:t>月新聞基本法」＝</a:t>
            </a:r>
            <a:r>
              <a:rPr lang="ja-JP" altLang="en-US" sz="2400" smtClean="0">
                <a:solidFill>
                  <a:srgbClr val="FF3300"/>
                </a:solidFill>
                <a:latin typeface="Times New Roman" pitchFamily="18" charset="0"/>
              </a:rPr>
              <a:t>“</a:t>
            </a:r>
            <a:r>
              <a:rPr lang="ja-JP" altLang="en-US" sz="2400" smtClean="0">
                <a:solidFill>
                  <a:srgbClr val="FF3300"/>
                </a:solidFill>
              </a:rPr>
              <a:t>エルサン対策法</a:t>
            </a:r>
            <a:r>
              <a:rPr lang="ja-JP" altLang="en-US" sz="2400" smtClean="0">
                <a:solidFill>
                  <a:srgbClr val="FF3300"/>
                </a:solidFill>
                <a:latin typeface="Times New Roman" pitchFamily="18" charset="0"/>
              </a:rPr>
              <a:t>”</a:t>
            </a:r>
            <a:endParaRPr lang="ja-JP" altLang="en-US" sz="24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smtClean="0"/>
              <a:t> 　　　　　　　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400" smtClean="0"/>
              <a:t>　全国紙の</a:t>
            </a:r>
            <a:r>
              <a:rPr lang="en-US" altLang="ja-JP" sz="2400" smtClean="0"/>
              <a:t>38%</a:t>
            </a:r>
            <a:r>
              <a:rPr lang="ja-JP" altLang="en-US" sz="2400" smtClean="0"/>
              <a:t>　地方紙の</a:t>
            </a:r>
            <a:r>
              <a:rPr lang="en-US" altLang="ja-JP" sz="2400" smtClean="0"/>
              <a:t>26.4%</a:t>
            </a:r>
            <a:r>
              <a:rPr lang="ja-JP" altLang="en-US" sz="2400" smtClean="0"/>
              <a:t>を所有</a:t>
            </a:r>
          </a:p>
        </p:txBody>
      </p:sp>
      <p:sp>
        <p:nvSpPr>
          <p:cNvPr id="1536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916113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ja-JP" sz="2400" smtClean="0"/>
              <a:t>86</a:t>
            </a:r>
            <a:r>
              <a:rPr lang="ja-JP" altLang="en-US" sz="2400" smtClean="0"/>
              <a:t>年</a:t>
            </a:r>
            <a:r>
              <a:rPr lang="en-US" altLang="ja-JP" sz="2400" smtClean="0"/>
              <a:t>9</a:t>
            </a:r>
            <a:r>
              <a:rPr lang="ja-JP" altLang="en-US" sz="2400" smtClean="0"/>
              <a:t>月　日刊紙の同一グループ所有を新聞界の総発行部数</a:t>
            </a:r>
            <a:r>
              <a:rPr lang="en-US" altLang="ja-JP" sz="2400" smtClean="0"/>
              <a:t>30%</a:t>
            </a:r>
            <a:r>
              <a:rPr lang="ja-JP" altLang="en-US" sz="2400" smtClean="0"/>
              <a:t>までと制限の総発行部数</a:t>
            </a:r>
            <a:r>
              <a:rPr lang="en-US" altLang="ja-JP" sz="2400" smtClean="0"/>
              <a:t>30%</a:t>
            </a:r>
            <a:r>
              <a:rPr lang="ja-JP" altLang="en-US" sz="2400" smtClean="0"/>
              <a:t>までと制限される全紙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sz="2400" smtClean="0"/>
              <a:t>⇒</a:t>
            </a:r>
            <a:r>
              <a:rPr lang="ja-JP" altLang="en-US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国外での事業拡大へ＜国際化路線＞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sz="2400" smtClean="0"/>
              <a:t>（例）</a:t>
            </a:r>
            <a:r>
              <a:rPr lang="en-US" altLang="ja-JP" sz="2400" smtClean="0"/>
              <a:t>『</a:t>
            </a:r>
            <a:r>
              <a:rPr lang="ja-JP" altLang="en-US" sz="2400" smtClean="0"/>
              <a:t>フィガロ・ジャポン</a:t>
            </a:r>
            <a:r>
              <a:rPr lang="en-US" altLang="ja-JP" sz="2400" smtClean="0"/>
              <a:t>』</a:t>
            </a:r>
            <a:r>
              <a:rPr lang="ja-JP" altLang="en-US" sz="2400" smtClean="0"/>
              <a:t>。スペイン、ＮＹほか</a:t>
            </a:r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2627313" y="5157788"/>
            <a:ext cx="288925" cy="358775"/>
          </a:xfrm>
          <a:prstGeom prst="downArrow">
            <a:avLst>
              <a:gd name="adj1" fmla="val 50000"/>
              <a:gd name="adj2" fmla="val 3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フッター プレースホル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1267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B0AF21-6D18-4B32-8F15-788F1D15DDD1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13.3 </a:t>
            </a:r>
            <a:r>
              <a:rPr lang="en-US" altLang="ja-JP" sz="3600" smtClean="0"/>
              <a:t>Robert Hersant</a:t>
            </a:r>
            <a:endParaRPr lang="en-US" altLang="ja-JP" smtClean="0"/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1986</a:t>
            </a:r>
            <a:r>
              <a:rPr lang="ja-JP" altLang="en-US" sz="2400" smtClean="0"/>
              <a:t>年　　５チャンネル（ラ・サンク）に参加→</a:t>
            </a:r>
            <a:r>
              <a:rPr lang="en-US" altLang="ja-JP" sz="2400" smtClean="0"/>
              <a:t>92</a:t>
            </a:r>
            <a:r>
              <a:rPr lang="ja-JP" altLang="en-US" sz="2400" smtClean="0"/>
              <a:t>年倒産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87</a:t>
            </a:r>
            <a:r>
              <a:rPr lang="ja-JP" altLang="en-US" sz="2400" smtClean="0"/>
              <a:t>年から地方ＦＭ放送事業に参入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持ち株会社　</a:t>
            </a:r>
            <a:r>
              <a:rPr lang="ja-JP" altLang="en-US" sz="2400" b="1" smtClean="0"/>
              <a:t>ソクプレス</a:t>
            </a:r>
            <a:r>
              <a:rPr lang="ja-JP" altLang="en-US" sz="2400" smtClean="0"/>
              <a:t>（ＳＯＣＰＲＥＳＳＥ）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smtClean="0"/>
              <a:t>共同利用の通信社　ＡＧＰＩ　　広告会社　ピュブリ・プリント　印刷所　　ＳＩＲＬＯ</a:t>
            </a:r>
          </a:p>
        </p:txBody>
      </p:sp>
      <p:sp>
        <p:nvSpPr>
          <p:cNvPr id="1127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ja-JP" sz="2400" smtClean="0"/>
          </a:p>
        </p:txBody>
      </p:sp>
      <p:pic>
        <p:nvPicPr>
          <p:cNvPr id="11271" name="Picture 7" descr="C:\Users\Public\Pictures\Robert_Hersa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349500"/>
            <a:ext cx="2592388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229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FEA1FC0-6FC7-41DC-A27B-F3ED9DFD5FF7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smtClean="0"/>
              <a:t>アシェット・フィリパッキ・メディア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smtClean="0"/>
              <a:t>(</a:t>
            </a:r>
            <a:r>
              <a:rPr lang="en-US" altLang="ja-JP" sz="2400" b="1" smtClean="0"/>
              <a:t>Hachette Filipacchi M</a:t>
            </a:r>
            <a:r>
              <a:rPr lang="en-US" altLang="ja-JP" sz="2400" b="1" smtClean="0">
                <a:latin typeface="Times New Roman" pitchFamily="18" charset="0"/>
              </a:rPr>
              <a:t>é</a:t>
            </a:r>
            <a:r>
              <a:rPr lang="en-US" altLang="ja-JP" sz="2400" b="1" smtClean="0"/>
              <a:t>dias</a:t>
            </a:r>
            <a:r>
              <a:rPr lang="ja-JP" altLang="en-US" sz="2400" smtClean="0"/>
              <a:t>、略称</a:t>
            </a:r>
            <a:r>
              <a:rPr lang="en-US" altLang="ja-JP" sz="2400" b="1" smtClean="0"/>
              <a:t>HFM</a:t>
            </a:r>
            <a:r>
              <a:rPr lang="en-US" altLang="ja-JP" sz="2400" smtClean="0"/>
              <a:t>)</a:t>
            </a:r>
          </a:p>
          <a:p>
            <a:r>
              <a:rPr lang="ja-JP" altLang="en-US" sz="2400" smtClean="0"/>
              <a:t>フランスに本社をもつ世界最大の雑誌出版社</a:t>
            </a:r>
            <a:r>
              <a:rPr lang="ja-JP" altLang="en-US" smtClean="0"/>
              <a:t>。</a:t>
            </a:r>
          </a:p>
          <a:p>
            <a:r>
              <a:rPr lang="en-US" altLang="ja-JP" sz="2400" smtClean="0"/>
              <a:t>1826</a:t>
            </a:r>
            <a:r>
              <a:rPr lang="ja-JP" altLang="en-US" sz="2400" smtClean="0"/>
              <a:t>年：ルイ・アシェットによって創業</a:t>
            </a:r>
          </a:p>
          <a:p>
            <a:r>
              <a:rPr lang="en-US" altLang="ja-JP" sz="2400" smtClean="0"/>
              <a:t>1980</a:t>
            </a:r>
            <a:r>
              <a:rPr lang="ja-JP" altLang="en-US" sz="2400" smtClean="0"/>
              <a:t>年にはマトラを傘下におさめる。</a:t>
            </a:r>
          </a:p>
          <a:p>
            <a:r>
              <a:rPr lang="ja-JP" altLang="en-US" sz="2400" smtClean="0"/>
              <a:t>現在はフランス最大のコングロマリットであるラガルデール傘下</a:t>
            </a:r>
          </a:p>
          <a:p>
            <a:pPr lvl="1"/>
            <a:r>
              <a:rPr lang="ja-JP" altLang="en-US" sz="2000" smtClean="0"/>
              <a:t>フランスのみならず、日本やアメリカの傘下企業を通じて数々の雑誌を発行している。</a:t>
            </a:r>
          </a:p>
          <a:p>
            <a:pPr lvl="1"/>
            <a:r>
              <a:rPr lang="en-US" altLang="ja-JP" sz="2000" smtClean="0"/>
              <a:t>ELLE </a:t>
            </a:r>
            <a:r>
              <a:rPr lang="ja-JP" altLang="en-US" sz="2000" smtClean="0"/>
              <a:t>　　</a:t>
            </a:r>
            <a:r>
              <a:rPr lang="en-US" altLang="ja-JP" sz="2000" smtClean="0"/>
              <a:t>Paris Match</a:t>
            </a:r>
            <a:r>
              <a:rPr lang="ja-JP" altLang="en-US" sz="2000" smtClean="0"/>
              <a:t>　　　</a:t>
            </a:r>
            <a:r>
              <a:rPr lang="en-US" altLang="ja-JP" sz="2000" smtClean="0"/>
              <a:t>Car and Driver</a:t>
            </a:r>
            <a:r>
              <a:rPr lang="ja-JP" altLang="en-US" sz="2000" smtClean="0"/>
              <a:t>　　</a:t>
            </a:r>
            <a:r>
              <a:rPr lang="en-US" altLang="ja-JP" sz="2000" smtClean="0"/>
              <a:t>Premi</a:t>
            </a:r>
            <a:r>
              <a:rPr lang="en-US" altLang="ja-JP" sz="2000" smtClean="0">
                <a:latin typeface="Times New Roman" pitchFamily="18" charset="0"/>
              </a:rPr>
              <a:t>è</a:t>
            </a:r>
            <a:r>
              <a:rPr lang="en-US" altLang="ja-JP" sz="2000" smtClean="0"/>
              <a:t>re </a:t>
            </a:r>
          </a:p>
          <a:p>
            <a:pPr lvl="1"/>
            <a:r>
              <a:rPr lang="ja-JP" altLang="en-US" sz="2400" smtClean="0"/>
              <a:t>アシェット婦人画報社→ハースト婦人画報社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1400" smtClean="0"/>
              <a:t>外国ジャーナリズムⅡa</a:t>
            </a:r>
          </a:p>
        </p:txBody>
      </p:sp>
      <p:sp>
        <p:nvSpPr>
          <p:cNvPr id="1331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D6EF56B-4F82-4ECD-AC50-84F6F16DAE49}" type="slidenum">
              <a:rPr kumimoji="0" lang="en-US" altLang="ja-JP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ja-JP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ソクプレス（</a:t>
            </a:r>
            <a:r>
              <a:rPr lang="en-US" altLang="ja-JP" smtClean="0"/>
              <a:t>Socpresse</a:t>
            </a:r>
            <a:r>
              <a:rPr lang="ja-JP" altLang="en-US" smtClean="0"/>
              <a:t>）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91025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地方誌を含めると約</a:t>
            </a:r>
            <a:r>
              <a:rPr lang="en-US" altLang="ja-JP" sz="2800" smtClean="0"/>
              <a:t>40</a:t>
            </a:r>
            <a:r>
              <a:rPr lang="ja-JP" altLang="en-US" sz="2800" smtClean="0"/>
              <a:t>種にも及ぶ日刊誌を発行している大手出版社</a:t>
            </a:r>
          </a:p>
          <a:p>
            <a:pPr eaLnBrk="1" hangingPunct="1"/>
            <a:r>
              <a:rPr lang="ja-JP" altLang="en-US" sz="2800" smtClean="0"/>
              <a:t>その購読者数はなんと</a:t>
            </a:r>
            <a:r>
              <a:rPr lang="en-US" altLang="ja-JP" sz="2800" smtClean="0"/>
              <a:t>1429</a:t>
            </a:r>
            <a:r>
              <a:rPr lang="ja-JP" altLang="en-US" sz="2800" smtClean="0"/>
              <a:t>万人にものぼる。</a:t>
            </a:r>
          </a:p>
          <a:p>
            <a:pPr eaLnBrk="1" hangingPunct="1"/>
            <a:r>
              <a:rPr lang="ja-JP" altLang="en-US" sz="2800" smtClean="0"/>
              <a:t>「ニュースマガジン」の先駆者である、ヌーヴェル・オブセルバトゥール（</a:t>
            </a:r>
            <a:r>
              <a:rPr lang="en-US" altLang="ja-JP" sz="2800" smtClean="0"/>
              <a:t>Nouvel Observateur</a:t>
            </a:r>
            <a:r>
              <a:rPr lang="ja-JP" altLang="en-US" sz="2800" smtClean="0"/>
              <a:t>）誌は</a:t>
            </a:r>
            <a:r>
              <a:rPr lang="en-US" altLang="ja-JP" sz="2800" smtClean="0"/>
              <a:t>260 </a:t>
            </a:r>
            <a:r>
              <a:rPr lang="ja-JP" altLang="en-US" sz="2800" smtClean="0"/>
              <a:t>万人の購読者</a:t>
            </a:r>
          </a:p>
          <a:p>
            <a:pPr eaLnBrk="1" hangingPunct="1"/>
            <a:r>
              <a:rPr lang="ja-JP" altLang="en-US" sz="2800" smtClean="0"/>
              <a:t>レクスプレス</a:t>
            </a:r>
            <a:r>
              <a:rPr lang="en-US" altLang="ja-JP" sz="2800" smtClean="0"/>
              <a:t>(l</a:t>
            </a:r>
            <a:r>
              <a:rPr lang="en-US" altLang="ja-JP" sz="2800" smtClean="0">
                <a:latin typeface="Times New Roman" pitchFamily="18" charset="0"/>
              </a:rPr>
              <a:t>’</a:t>
            </a:r>
            <a:r>
              <a:rPr lang="en-US" altLang="ja-JP" sz="2800" smtClean="0"/>
              <a:t>Express)</a:t>
            </a:r>
            <a:r>
              <a:rPr lang="ja-JP" altLang="en-US" sz="2800" smtClean="0"/>
              <a:t>誌：</a:t>
            </a:r>
            <a:r>
              <a:rPr lang="en-US" altLang="ja-JP" sz="2800" smtClean="0"/>
              <a:t>200</a:t>
            </a:r>
            <a:r>
              <a:rPr lang="ja-JP" altLang="en-US" sz="2800" smtClean="0"/>
              <a:t>万人</a:t>
            </a:r>
          </a:p>
          <a:p>
            <a:pPr eaLnBrk="1" hangingPunct="1"/>
            <a:r>
              <a:rPr lang="ja-JP" altLang="en-US" sz="2800" smtClean="0"/>
              <a:t>ル・ポワン</a:t>
            </a:r>
            <a:r>
              <a:rPr lang="en-US" altLang="ja-JP" sz="2800" smtClean="0"/>
              <a:t>(Le Point)</a:t>
            </a:r>
            <a:r>
              <a:rPr lang="ja-JP" altLang="en-US" sz="2800" smtClean="0"/>
              <a:t>誌：</a:t>
            </a:r>
            <a:r>
              <a:rPr lang="en-US" altLang="ja-JP" sz="2800" smtClean="0"/>
              <a:t>170</a:t>
            </a:r>
            <a:r>
              <a:rPr lang="ja-JP" altLang="en-US" sz="2800" smtClean="0"/>
              <a:t>万人</a:t>
            </a:r>
          </a:p>
          <a:p>
            <a:pPr eaLnBrk="1" hangingPunct="1"/>
            <a:r>
              <a:rPr lang="ja-JP" altLang="en-US" sz="2800" smtClean="0"/>
              <a:t>マリアンヌ</a:t>
            </a:r>
            <a:r>
              <a:rPr lang="en-US" altLang="ja-JP" sz="2800" smtClean="0"/>
              <a:t>(Marianne)</a:t>
            </a:r>
            <a:r>
              <a:rPr lang="ja-JP" altLang="en-US" sz="2800" smtClean="0"/>
              <a:t>誌：</a:t>
            </a:r>
            <a:r>
              <a:rPr lang="en-US" altLang="ja-JP" sz="2800" smtClean="0"/>
              <a:t>130</a:t>
            </a:r>
            <a:r>
              <a:rPr lang="ja-JP" altLang="en-US" sz="2800" smtClean="0"/>
              <a:t>万人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503</TotalTime>
  <Words>960</Words>
  <Application>Microsoft Office PowerPoint</Application>
  <PresentationFormat>画面に合わせる (4:3)</PresentationFormat>
  <Paragraphs>235</Paragraphs>
  <Slides>29</Slides>
  <Notes>27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Blueprint</vt:lpstr>
      <vt:lpstr>外国ジャーナリズムⅡa </vt:lpstr>
      <vt:lpstr>11．第二次世界大戦とフランス新聞界</vt:lpstr>
      <vt:lpstr>12.　フランス解放と新聞界　</vt:lpstr>
      <vt:lpstr>13.現代フランス新聞界</vt:lpstr>
      <vt:lpstr>                                                     13-1.Robert Hersant（1920～96）</vt:lpstr>
      <vt:lpstr>13.2 Robert Hersant</vt:lpstr>
      <vt:lpstr>13.3 Robert Hersant</vt:lpstr>
      <vt:lpstr>アシェット・フィリパッキ・メディア</vt:lpstr>
      <vt:lpstr>ソクプレス（Socpresse）</vt:lpstr>
      <vt:lpstr>14．1980年代：放送界の変革</vt:lpstr>
      <vt:lpstr>15.1990年代：電気通信行政の再編成</vt:lpstr>
      <vt:lpstr>1993~94年</vt:lpstr>
      <vt:lpstr>1994~95年</vt:lpstr>
      <vt:lpstr>1995~96年</vt:lpstr>
      <vt:lpstr>2002年~</vt:lpstr>
      <vt:lpstr>代表的な新聞・雑誌</vt:lpstr>
      <vt:lpstr>Le Monde:1944～</vt:lpstr>
      <vt:lpstr>フィガロ (Le Figaro)</vt:lpstr>
      <vt:lpstr>France Soir</vt:lpstr>
      <vt:lpstr>ムハンマド風刺画の新聞掲載イスラム世界に反発と混乱</vt:lpstr>
      <vt:lpstr>ラガルデール社：Lagardère</vt:lpstr>
      <vt:lpstr>ロベール・ギラン</vt:lpstr>
      <vt:lpstr>PowerPoint プレゼンテーション</vt:lpstr>
      <vt:lpstr>Ovni/Free Press in France</vt:lpstr>
      <vt:lpstr>仏版CNN、放送開始＝シラク大統領が提唱</vt:lpstr>
      <vt:lpstr>18歳になったら新聞読んで、仏政府が１年間無料で配達</vt:lpstr>
      <vt:lpstr>フランス人は雑誌が大好き</vt:lpstr>
      <vt:lpstr>仏版CNN、放送開始＝シラク大統領が提唱</vt:lpstr>
      <vt:lpstr>18歳になったら新聞読んで、仏政府が１年間無料で配達</vt:lpstr>
    </vt:vector>
  </TitlesOfParts>
  <Company>Sophia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外国ジャーナリズムⅡ第6回</dc:title>
  <dc:creator>Suzuki Yuga</dc:creator>
  <cp:lastModifiedBy>s-yuga  TOSHIBA-1</cp:lastModifiedBy>
  <cp:revision>64</cp:revision>
  <cp:lastPrinted>2012-06-19T22:52:58Z</cp:lastPrinted>
  <dcterms:created xsi:type="dcterms:W3CDTF">2002-05-21T09:02:20Z</dcterms:created>
  <dcterms:modified xsi:type="dcterms:W3CDTF">2017-04-20T15:28:15Z</dcterms:modified>
</cp:coreProperties>
</file>