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9" r:id="rId4"/>
    <p:sldId id="259" r:id="rId5"/>
    <p:sldId id="260" r:id="rId6"/>
    <p:sldId id="27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76" r:id="rId15"/>
    <p:sldId id="277" r:id="rId16"/>
    <p:sldId id="256" r:id="rId17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D36E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1F71348-C0DA-41F6-BD5B-1AC12C26FA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10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60913"/>
            <a:ext cx="5049837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D6BC180-23BA-48BC-80A3-B5E0AF2EA8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32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BAB26E0-D6B0-4D39-9594-02C755E08976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ED93423-286A-4FAE-AC56-F76DA2AD0A9B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C7B4AE5-B901-45B6-BE2B-A7D041332B62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6539A05-6976-4029-9D48-E4E08FF61F36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FAB622-E189-48AA-B1D4-C5862093E95D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E9BA09-5662-4764-B50B-EB57631CA518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E7AAC68-D371-49C9-8CD8-8C225CF6A7D4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3A2D33C-6E64-42F8-A7A6-8A8DF4DB2B75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5B834EB-6695-4E38-B8BE-5AF9084AEDA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93BD7D6-0489-4D8E-96B6-1C2D1ADFB202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3D7DF16-7F89-4D08-A1DF-E5E96780436D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87D7D12-72B4-430C-813F-C85304903BFC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9C1AFC-D55E-4A94-A330-DFE55BE1A745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5546B96-4847-487C-998B-72C3DE881362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23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0A8FE-948B-4A58-9523-B721CD35F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96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A56A-377B-4AB7-842E-975E279D4B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118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F6A7-F4DE-4E7C-9F9A-D6F0265A5A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916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BE2A0-960B-45B1-8FF0-88D26745C9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570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717C-D625-4F48-8059-B1502F9B3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791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2E6F-762C-4FFC-A916-9307C36525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43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96E6B-81B7-45D8-A7EA-8D3B8E78C8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196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B6E2-A91E-460A-81B9-262C80EF1F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997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9140B-F687-40C7-B8F0-41EB4361D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378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F7C6-9C04-483D-9493-78ED331510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7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DD5D-F31A-4E12-A6C2-60036050D1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121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DD08B-D0EB-4F22-8D96-B5E9A98405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108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3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3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40C71E95-BBFF-4453-A859-71979BBE1F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web.cc.sophia.ac.jp/s-yuga/gakubu/FJ2index14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web.cc.sophia.ac.jp/s-yuga/gakubu/FJ2ref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3075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16238C-5A77-4379-8665-7A159EA5835D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hlinkClick r:id="rId4"/>
              </a:rPr>
              <a:t>外国ジャーナリズム</a:t>
            </a:r>
            <a:r>
              <a:rPr lang="en-US" altLang="ja-JP" dirty="0" err="1" smtClean="0">
                <a:hlinkClick r:id="rId4"/>
              </a:rPr>
              <a:t>Ⅱa</a:t>
            </a:r>
            <a:r>
              <a:rPr lang="en-US" altLang="ja-JP" dirty="0" smtClean="0">
                <a:hlinkClick r:id="rId4"/>
              </a:rPr>
              <a:t>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11</a:t>
            </a:r>
            <a:r>
              <a:rPr lang="ja-JP" altLang="en-US" dirty="0" smtClean="0"/>
              <a:t>回</a:t>
            </a:r>
          </a:p>
        </p:txBody>
      </p:sp>
      <p:sp>
        <p:nvSpPr>
          <p:cNvPr id="30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965950" cy="1774825"/>
          </a:xfrm>
        </p:spPr>
        <p:txBody>
          <a:bodyPr/>
          <a:lstStyle/>
          <a:p>
            <a:pPr eaLnBrk="1" hangingPunct="1"/>
            <a:r>
              <a:rPr kumimoji="0" lang="ja-JP" altLang="en-US" smtClean="0">
                <a:latin typeface="ＭＳ Ｐゴシック" charset="-128"/>
              </a:rPr>
              <a:t>　　フランス新聞界の発達を探る</a:t>
            </a:r>
            <a:r>
              <a:rPr kumimoji="0" lang="en-US" altLang="ja-JP" smtClean="0">
                <a:latin typeface="ＭＳ Ｐゴシック" charset="-128"/>
              </a:rPr>
              <a:t>(1)</a:t>
            </a:r>
          </a:p>
          <a:p>
            <a:pPr eaLnBrk="1" hangingPunct="1"/>
            <a:r>
              <a:rPr kumimoji="0" lang="en-US" altLang="ja-JP" sz="2800" smtClean="0">
                <a:latin typeface="ＭＳ Ｐゴシック" charset="-128"/>
              </a:rPr>
              <a:t>     ‐</a:t>
            </a:r>
            <a:r>
              <a:rPr kumimoji="0" lang="ja-JP" altLang="en-US" sz="2800" smtClean="0">
                <a:latin typeface="ＭＳ Ｐゴシック" charset="-128"/>
              </a:rPr>
              <a:t>草創期からフランス革命</a:t>
            </a:r>
            <a:endParaRPr kumimoji="0" lang="en-US" altLang="ja-JP" sz="2800" smtClean="0">
              <a:latin typeface="ＭＳ Ｐゴシック" charset="-128"/>
            </a:endParaRPr>
          </a:p>
          <a:p>
            <a:pPr eaLnBrk="1" hangingPunct="1"/>
            <a:r>
              <a:rPr kumimoji="0" lang="ja-JP" altLang="en-US" sz="2800" smtClean="0">
                <a:latin typeface="ＭＳ Ｐゴシック" charset="-128"/>
              </a:rPr>
              <a:t>　　 </a:t>
            </a:r>
            <a:r>
              <a:rPr kumimoji="0" lang="en-US" altLang="ja-JP" sz="2800" smtClean="0">
                <a:latin typeface="ＭＳ Ｐゴシック" charset="-128"/>
              </a:rPr>
              <a:t>‐</a:t>
            </a:r>
            <a:r>
              <a:rPr kumimoji="0" lang="ja-JP" altLang="en-US" sz="2800" smtClean="0">
                <a:latin typeface="ＭＳ Ｐゴシック" charset="-128"/>
              </a:rPr>
              <a:t>ナポレオンと新聞</a:t>
            </a:r>
            <a:endParaRPr kumimoji="0" lang="en-US" altLang="ja-JP" sz="2800" smtClean="0">
              <a:latin typeface="ＭＳ Ｐゴシック" charset="-128"/>
            </a:endParaRPr>
          </a:p>
          <a:p>
            <a:pPr eaLnBrk="1" hangingPunct="1"/>
            <a:endParaRPr kumimoji="0" lang="en-US" altLang="ja-JP" sz="2800" smtClean="0">
              <a:latin typeface="ＭＳ Ｐゴシック" charset="-128"/>
            </a:endParaRPr>
          </a:p>
          <a:p>
            <a:pPr eaLnBrk="1" hangingPunct="1"/>
            <a:endParaRPr kumimoji="0" lang="en-US" altLang="ja-JP" sz="2800" smtClean="0">
              <a:latin typeface="ＭＳ Ｐゴシック" charset="-128"/>
            </a:endParaRPr>
          </a:p>
          <a:p>
            <a:pPr eaLnBrk="1" hangingPunct="1"/>
            <a:endParaRPr kumimoji="0" lang="en-US" altLang="ja-JP" sz="2800" smtClean="0">
              <a:latin typeface="ＭＳ Ｐゴシック" charset="-128"/>
            </a:endParaRPr>
          </a:p>
          <a:p>
            <a:pPr eaLnBrk="1" hangingPunct="1"/>
            <a:endParaRPr kumimoji="0" lang="en-US" altLang="ja-JP" sz="2800" smtClean="0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229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DDDA3E5-7F82-4451-98A2-221AAFD850D0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936625"/>
          </a:xfrm>
        </p:spPr>
        <p:txBody>
          <a:bodyPr/>
          <a:lstStyle/>
          <a:p>
            <a:pPr eaLnBrk="1" hangingPunct="1"/>
            <a:r>
              <a:rPr lang="en-US" altLang="ja-JP" sz="4000" i="1" smtClean="0">
                <a:latin typeface="ＭＳ Ｐゴシック" charset="-128"/>
              </a:rPr>
              <a:t>5. </a:t>
            </a:r>
            <a:r>
              <a:rPr lang="ja-JP" altLang="en-US" sz="4000" i="1" smtClean="0">
                <a:latin typeface="ＭＳ Ｐゴシック" charset="-128"/>
              </a:rPr>
              <a:t>新聞の大衆化現象</a:t>
            </a:r>
            <a:endParaRPr lang="ja-JP" altLang="en-US" sz="4000" smtClean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1524000"/>
            <a:ext cx="835342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altLang="ja-JP" sz="2400" smtClean="0">
                <a:latin typeface="Arial" charset="0"/>
              </a:rPr>
              <a:t>1830.7.25</a:t>
            </a:r>
            <a:r>
              <a:rPr kumimoji="0" lang="ja-JP" altLang="en-US" sz="2400" smtClean="0">
                <a:latin typeface="Arial" charset="0"/>
              </a:rPr>
              <a:t>（７月革命）</a:t>
            </a:r>
            <a:br>
              <a:rPr kumimoji="0" lang="ja-JP" altLang="en-US" sz="2400" smtClean="0">
                <a:latin typeface="Arial" charset="0"/>
              </a:rPr>
            </a:br>
            <a:r>
              <a:rPr kumimoji="0" lang="ja-JP" altLang="en-US" sz="2400" smtClean="0">
                <a:latin typeface="ＭＳ Ｐゴシック" pitchFamily="50" charset="-128"/>
              </a:rPr>
              <a:t>　ポリニャックの行政命令→新聞の自由、消滅</a:t>
            </a:r>
            <a:br>
              <a:rPr kumimoji="0" lang="ja-JP" altLang="en-US" sz="2400" smtClean="0">
                <a:latin typeface="ＭＳ Ｐゴシック" pitchFamily="50" charset="-128"/>
              </a:rPr>
            </a:br>
            <a:r>
              <a:rPr kumimoji="0" lang="ja-JP" altLang="en-US" sz="2400" smtClean="0">
                <a:latin typeface="ＭＳ Ｐゴシック" pitchFamily="50" charset="-128"/>
              </a:rPr>
              <a:t>　　　　　　　　　　　　　　　シャルル</a:t>
            </a:r>
            <a:r>
              <a:rPr kumimoji="0" lang="en-US" altLang="ja-JP" sz="2400" smtClean="0">
                <a:latin typeface="ＭＳ Ｐゴシック" pitchFamily="50" charset="-128"/>
              </a:rPr>
              <a:t>10</a:t>
            </a:r>
            <a:r>
              <a:rPr kumimoji="0" lang="ja-JP" altLang="en-US" sz="2400" smtClean="0">
                <a:latin typeface="ＭＳ Ｐゴシック" pitchFamily="50" charset="-128"/>
              </a:rPr>
              <a:t>世体制の崩壊。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ja-JP" altLang="en-US" sz="2400" smtClean="0">
                <a:latin typeface="ＭＳ Ｐゴシック" pitchFamily="50" charset="-128"/>
              </a:rPr>
              <a:t>プレスへの相対的にリベラルな諸措置で、新聞は数の増大と繁栄をもたらす</a:t>
            </a:r>
            <a:br>
              <a:rPr kumimoji="0" lang="ja-JP" altLang="en-US" sz="2400" smtClean="0">
                <a:latin typeface="ＭＳ Ｐゴシック" pitchFamily="50" charset="-128"/>
              </a:rPr>
            </a:br>
            <a:r>
              <a:rPr kumimoji="0" lang="ja-JP" altLang="en-US" sz="2000" smtClean="0">
                <a:latin typeface="ＭＳ Ｐゴシック" pitchFamily="50" charset="-128"/>
              </a:rPr>
              <a:t>①　教育の普及　</a:t>
            </a:r>
            <a:r>
              <a:rPr kumimoji="0" lang="en-US" altLang="ja-JP" sz="2000" smtClean="0">
                <a:latin typeface="ＭＳ Ｐゴシック" pitchFamily="50" charset="-128"/>
              </a:rPr>
              <a:t>1828</a:t>
            </a:r>
            <a:r>
              <a:rPr kumimoji="0" lang="ja-JP" altLang="en-US" sz="2000" smtClean="0">
                <a:latin typeface="ＭＳ Ｐゴシック" pitchFamily="50" charset="-128"/>
              </a:rPr>
              <a:t>～</a:t>
            </a:r>
            <a:r>
              <a:rPr kumimoji="0" lang="en-US" altLang="ja-JP" sz="2000" smtClean="0">
                <a:latin typeface="ＭＳ Ｐゴシック" pitchFamily="50" charset="-128"/>
              </a:rPr>
              <a:t>46</a:t>
            </a:r>
            <a:r>
              <a:rPr kumimoji="0" lang="ja-JP" altLang="en-US" sz="2000" smtClean="0">
                <a:latin typeface="ＭＳ Ｐゴシック" pitchFamily="50" charset="-128"/>
              </a:rPr>
              <a:t>年までにリテラシー</a:t>
            </a:r>
            <a:r>
              <a:rPr kumimoji="0" lang="en-US" altLang="ja-JP" sz="2000" smtClean="0">
                <a:latin typeface="ＭＳ Ｐゴシック" pitchFamily="50" charset="-128"/>
              </a:rPr>
              <a:t>50</a:t>
            </a:r>
            <a:r>
              <a:rPr kumimoji="0" lang="ja-JP" altLang="en-US" sz="2000" smtClean="0">
                <a:latin typeface="ＭＳ Ｐゴシック" pitchFamily="50" charset="-128"/>
              </a:rPr>
              <a:t>％以上増加。</a:t>
            </a:r>
            <a:br>
              <a:rPr kumimoji="0" lang="ja-JP" altLang="en-US" sz="2000" smtClean="0">
                <a:latin typeface="ＭＳ Ｐゴシック" pitchFamily="50" charset="-128"/>
              </a:rPr>
            </a:br>
            <a:r>
              <a:rPr kumimoji="0" lang="ja-JP" altLang="en-US" sz="2000" smtClean="0">
                <a:latin typeface="ＭＳ Ｐゴシック" pitchFamily="50" charset="-128"/>
              </a:rPr>
              <a:t>②　就学率は</a:t>
            </a:r>
            <a:r>
              <a:rPr kumimoji="0" lang="en-US" altLang="ja-JP" sz="2000" smtClean="0">
                <a:latin typeface="ＭＳ Ｐゴシック" pitchFamily="50" charset="-128"/>
              </a:rPr>
              <a:t>19</a:t>
            </a:r>
            <a:r>
              <a:rPr kumimoji="0" lang="ja-JP" altLang="en-US" sz="2000" smtClean="0">
                <a:latin typeface="ＭＳ Ｐゴシック" pitchFamily="50" charset="-128"/>
              </a:rPr>
              <a:t>世紀末までに全人口をカバー</a:t>
            </a:r>
            <a:br>
              <a:rPr kumimoji="0" lang="ja-JP" altLang="en-US" sz="2000" smtClean="0">
                <a:latin typeface="ＭＳ Ｐゴシック" pitchFamily="50" charset="-128"/>
              </a:rPr>
            </a:br>
            <a:r>
              <a:rPr kumimoji="0" lang="ja-JP" altLang="en-US" sz="2000" smtClean="0">
                <a:latin typeface="ＭＳ Ｐゴシック" pitchFamily="50" charset="-128"/>
              </a:rPr>
              <a:t>③　都市化、産業化、交通手段の発展、事業活動の活発化。</a:t>
            </a:r>
            <a:r>
              <a:rPr kumimoji="0" lang="ja-JP" altLang="en-US" sz="2400" smtClean="0">
                <a:latin typeface="ＭＳ Ｐゴシック" pitchFamily="50" charset="-128"/>
              </a:rPr>
              <a:t/>
            </a:r>
            <a:br>
              <a:rPr kumimoji="0" lang="ja-JP" altLang="en-US" sz="2400" smtClean="0">
                <a:latin typeface="ＭＳ Ｐゴシック" pitchFamily="50" charset="-128"/>
              </a:rPr>
            </a:br>
            <a:r>
              <a:rPr kumimoji="0" lang="ja-JP" altLang="en-US" sz="2400" smtClean="0">
                <a:latin typeface="ＭＳ Ｐゴシック" pitchFamily="50" charset="-128"/>
              </a:rPr>
              <a:t>　　　　　　　　</a:t>
            </a:r>
            <a:r>
              <a:rPr kumimoji="0" lang="en-US" altLang="ja-JP" sz="2400" smtClean="0">
                <a:latin typeface="ＭＳ Ｐゴシック" pitchFamily="50" charset="-128"/>
              </a:rPr>
              <a:t>1832</a:t>
            </a:r>
            <a:r>
              <a:rPr kumimoji="0" lang="ja-JP" altLang="en-US" sz="2400" smtClean="0">
                <a:latin typeface="ＭＳ Ｐゴシック" pitchFamily="50" charset="-128"/>
              </a:rPr>
              <a:t>年、アバス事務所開設　　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ja-JP" alt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新聞の大衆化現象</a:t>
            </a:r>
            <a:br>
              <a:rPr kumimoji="0" lang="ja-JP" alt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</a:br>
            <a:r>
              <a:rPr kumimoji="0" lang="ja-JP" altLang="en-US" sz="2400" smtClean="0">
                <a:latin typeface="ＭＳ Ｐゴシック" pitchFamily="50" charset="-128"/>
              </a:rPr>
              <a:t>　</a:t>
            </a:r>
            <a:r>
              <a:rPr kumimoji="0" lang="ja-JP" altLang="en-US" sz="2000" smtClean="0">
                <a:latin typeface="ＭＳ Ｐゴシック" pitchFamily="50" charset="-128"/>
              </a:rPr>
              <a:t>ａ）プレスを可能にする技術的条件＜産業革命の進行＞</a:t>
            </a:r>
            <a:br>
              <a:rPr kumimoji="0" lang="ja-JP" altLang="en-US" sz="2000" smtClean="0">
                <a:latin typeface="ＭＳ Ｐゴシック" pitchFamily="50" charset="-128"/>
              </a:rPr>
            </a:br>
            <a:r>
              <a:rPr kumimoji="0" lang="ja-JP" altLang="en-US" sz="2000" smtClean="0">
                <a:latin typeface="ＭＳ Ｐゴシック" pitchFamily="50" charset="-128"/>
              </a:rPr>
              <a:t>　ｂ）経営を成り立たせる経済的条件</a:t>
            </a:r>
            <a:br>
              <a:rPr kumimoji="0" lang="ja-JP" altLang="en-US" sz="2000" smtClean="0">
                <a:latin typeface="ＭＳ Ｐゴシック" pitchFamily="50" charset="-128"/>
              </a:rPr>
            </a:br>
            <a:r>
              <a:rPr kumimoji="0" lang="ja-JP" altLang="en-US" sz="2000" smtClean="0">
                <a:latin typeface="ＭＳ Ｐゴシック" pitchFamily="50" charset="-128"/>
              </a:rPr>
              <a:t>　ｃ）読者をもてるという社会的条件</a:t>
            </a:r>
            <a:br>
              <a:rPr kumimoji="0" lang="ja-JP" altLang="en-US" sz="2000" smtClean="0">
                <a:latin typeface="ＭＳ Ｐゴシック" pitchFamily="50" charset="-128"/>
              </a:rPr>
            </a:br>
            <a:r>
              <a:rPr kumimoji="0" lang="ja-JP" altLang="en-US" sz="2000" smtClean="0">
                <a:latin typeface="ＭＳ Ｐゴシック" pitchFamily="50" charset="-128"/>
              </a:rPr>
              <a:t>　ｄ）政治的束縛からの解放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331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2F8C718-9CDC-417A-87DC-6DC6DFA3919E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ja-JP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i="1" smtClean="0">
                <a:latin typeface="ＭＳ Ｐゴシック" charset="-128"/>
              </a:rPr>
              <a:t>６</a:t>
            </a:r>
            <a:r>
              <a:rPr lang="en-US" altLang="ja-JP" sz="4000" i="1" smtClean="0">
                <a:latin typeface="ＭＳ Ｐゴシック" charset="-128"/>
              </a:rPr>
              <a:t>.</a:t>
            </a:r>
            <a:r>
              <a:rPr lang="ja-JP" altLang="en-US" sz="4000" i="1" smtClean="0">
                <a:latin typeface="ＭＳ Ｐゴシック" charset="-128"/>
              </a:rPr>
              <a:t>　廉価新聞の登場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44675"/>
            <a:ext cx="7772400" cy="4175125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1836.7.1</a:t>
            </a:r>
            <a:r>
              <a:rPr lang="ja-JP" altLang="en-US" sz="2800" smtClean="0"/>
              <a:t>　</a:t>
            </a:r>
            <a:r>
              <a:rPr lang="en-US" altLang="ja-JP" sz="2800" smtClean="0"/>
              <a:t>La Presse </a:t>
            </a:r>
            <a:r>
              <a:rPr lang="ja-JP" altLang="en-US" sz="2800" smtClean="0"/>
              <a:t>の第１号創刊</a:t>
            </a:r>
          </a:p>
          <a:p>
            <a:pPr eaLnBrk="1" hangingPunct="1"/>
            <a:r>
              <a:rPr lang="ja-JP" altLang="en-US" sz="2800" smtClean="0"/>
              <a:t>創刊者　エミール・ジラルダンは、販売価格の低下と広告の導入を図り、大発行部数のメカニズムを開発。１部１スー（半ペニー）。新聞市場に競争原理が導入される。　</a:t>
            </a:r>
          </a:p>
          <a:p>
            <a:pPr eaLnBrk="1" hangingPunct="1"/>
            <a:r>
              <a:rPr lang="ja-JP" altLang="en-US" sz="2800" smtClean="0"/>
              <a:t>安い新聞が作れなかったのは、</a:t>
            </a:r>
          </a:p>
          <a:p>
            <a:pPr lvl="1" eaLnBrk="1" hangingPunct="1"/>
            <a:r>
              <a:rPr lang="ja-JP" altLang="en-US" sz="2400" smtClean="0"/>
              <a:t>発行に保証金が必要。</a:t>
            </a:r>
          </a:p>
          <a:p>
            <a:pPr lvl="1" eaLnBrk="1" hangingPunct="1"/>
            <a:r>
              <a:rPr lang="ja-JP" altLang="en-US" sz="2400" smtClean="0"/>
              <a:t>捺印税がかかった。</a:t>
            </a:r>
          </a:p>
          <a:p>
            <a:pPr lvl="1" eaLnBrk="1" hangingPunct="1"/>
            <a:r>
              <a:rPr lang="ja-JP" altLang="en-US" sz="2400" smtClean="0"/>
              <a:t>郵税がかかった。　　　　　</a:t>
            </a:r>
            <a:r>
              <a:rPr lang="en-US" altLang="ja-JP" sz="2400" smtClean="0"/>
              <a:t>【</a:t>
            </a:r>
            <a:r>
              <a:rPr lang="ja-JP" altLang="en-US" sz="2400" smtClean="0"/>
              <a:t>鹿島</a:t>
            </a:r>
            <a:r>
              <a:rPr lang="en-US" altLang="ja-JP" sz="2400" smtClean="0"/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433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1466799-AB0F-4C6C-BCE6-1B0E0F21F495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ja-JP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 sz="3600" i="1" smtClean="0">
                <a:latin typeface="ＭＳ Ｐゴシック" charset="-128"/>
              </a:rPr>
              <a:t>７．</a:t>
            </a:r>
            <a:r>
              <a:rPr lang="en-US" altLang="ja-JP" sz="3600" i="1" smtClean="0">
                <a:latin typeface="ＭＳ Ｐゴシック" charset="-128"/>
              </a:rPr>
              <a:t>19</a:t>
            </a:r>
            <a:r>
              <a:rPr lang="ja-JP" altLang="en-US" sz="3600" i="1" smtClean="0">
                <a:latin typeface="ＭＳ Ｐゴシック" charset="-128"/>
              </a:rPr>
              <a:t>世紀後半のフランス新聞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1852</a:t>
            </a:r>
            <a:r>
              <a:rPr lang="ja-JP" altLang="en-US" smtClean="0"/>
              <a:t>年</a:t>
            </a:r>
            <a:r>
              <a:rPr lang="en-US" altLang="ja-JP" smtClean="0"/>
              <a:t>:</a:t>
            </a:r>
            <a:r>
              <a:rPr lang="en-US" altLang="ja-JP" i="1" smtClean="0"/>
              <a:t>Le Figaro</a:t>
            </a:r>
            <a:r>
              <a:rPr lang="en-US" altLang="ja-JP" smtClean="0"/>
              <a:t> </a:t>
            </a:r>
            <a:r>
              <a:rPr lang="ja-JP" altLang="en-US" smtClean="0"/>
              <a:t>週２回創刊⇒</a:t>
            </a:r>
            <a:r>
              <a:rPr lang="en-US" altLang="ja-JP" smtClean="0"/>
              <a:t>66</a:t>
            </a:r>
            <a:r>
              <a:rPr lang="ja-JP" altLang="en-US" smtClean="0"/>
              <a:t>年日刊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1863.2.1</a:t>
            </a:r>
            <a:r>
              <a:rPr lang="ja-JP" altLang="en-US" smtClean="0"/>
              <a:t>　</a:t>
            </a:r>
            <a:r>
              <a:rPr lang="en-US" altLang="ja-JP" i="1" smtClean="0"/>
              <a:t>Le Petit Journal</a:t>
            </a:r>
            <a:r>
              <a:rPr lang="ja-JP" altLang="en-US" smtClean="0"/>
              <a:t>　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mtClean="0"/>
              <a:t>創刊者＝モイズ・ポリドール・ミヨー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mtClean="0"/>
              <a:t>（</a:t>
            </a:r>
            <a:r>
              <a:rPr lang="en-US" altLang="ja-JP" smtClean="0"/>
              <a:t>Moise Millaud, 1813-71)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mtClean="0"/>
              <a:t>アメリカ式大衆新聞で、多数の読者をつかむ。</a:t>
            </a:r>
            <a:r>
              <a:rPr lang="en-US" altLang="ja-JP" smtClean="0"/>
              <a:t>30</a:t>
            </a:r>
            <a:r>
              <a:rPr lang="ja-JP" altLang="en-US" smtClean="0"/>
              <a:t>万部から</a:t>
            </a:r>
            <a:r>
              <a:rPr lang="en-US" altLang="ja-JP" smtClean="0"/>
              <a:t>50</a:t>
            </a:r>
            <a:r>
              <a:rPr lang="ja-JP" altLang="en-US" smtClean="0"/>
              <a:t>万部へ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mtClean="0"/>
              <a:t>ドレフュス事件で半減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ja-JP" smtClean="0"/>
              <a:t>1890</a:t>
            </a:r>
            <a:r>
              <a:rPr lang="ja-JP" altLang="en-US" smtClean="0"/>
              <a:t>年：</a:t>
            </a:r>
            <a:r>
              <a:rPr lang="en-US" altLang="ja-JP" smtClean="0"/>
              <a:t>100</a:t>
            </a:r>
            <a:r>
              <a:rPr lang="ja-JP" altLang="en-US" smtClean="0"/>
              <a:t>万部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536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1DE0010-BC58-4738-B740-4CF8E3A31280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ja-JP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i="1" smtClean="0"/>
              <a:t>８．１８８１年法の制定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</a:t>
            </a:r>
            <a:r>
              <a:rPr lang="en-US" altLang="ja-JP" smtClean="0"/>
              <a:t>1</a:t>
            </a:r>
            <a:r>
              <a:rPr lang="ja-JP" altLang="en-US" smtClean="0"/>
              <a:t>条：「印刷および出版は自由である」 </a:t>
            </a:r>
          </a:p>
          <a:p>
            <a:pPr eaLnBrk="1" hangingPunct="1"/>
            <a:r>
              <a:rPr lang="ja-JP" altLang="en-US" smtClean="0"/>
              <a:t>検閲、事前許可、保証金、印紙税などの抑圧的措置が廃止された。</a:t>
            </a:r>
          </a:p>
          <a:p>
            <a:pPr eaLnBrk="1" hangingPunct="1"/>
            <a:r>
              <a:rPr lang="ja-JP" altLang="en-US" smtClean="0"/>
              <a:t>訂正、反論権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/>
              <a:t>Cf. 1789: </a:t>
            </a:r>
            <a:r>
              <a:rPr lang="ja-JP" altLang="en-US" smtClean="0"/>
              <a:t>人権宣言第</a:t>
            </a:r>
            <a:r>
              <a:rPr lang="en-US" altLang="ja-JP" smtClean="0"/>
              <a:t>11</a:t>
            </a:r>
            <a:r>
              <a:rPr lang="ja-JP" altLang="en-US" smtClean="0"/>
              <a:t>条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/>
              <a:t>　　１</a:t>
            </a:r>
            <a:r>
              <a:rPr lang="en-US" altLang="ja-JP" smtClean="0"/>
              <a:t>989</a:t>
            </a:r>
            <a:r>
              <a:rPr lang="ja-JP" altLang="en-US" smtClean="0"/>
              <a:t>：「コミュニケーションは自由である」 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/>
              <a:t>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79F6A3C-2147-451F-983C-9C8C73C2D589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ja-JP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162800" cy="9144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/>
            </a:r>
            <a:br>
              <a:rPr lang="en-US" altLang="ja-JP" sz="4000" smtClean="0"/>
            </a:br>
            <a:r>
              <a:rPr lang="en-US" altLang="ja-JP" sz="4000" smtClean="0"/>
              <a:t> </a:t>
            </a:r>
            <a:r>
              <a:rPr lang="en-US" altLang="ja-JP" sz="4000" i="1" smtClean="0"/>
              <a:t>9.</a:t>
            </a:r>
            <a:r>
              <a:rPr lang="ja-JP" altLang="en-US" sz="4000" i="1" smtClean="0"/>
              <a:t>ラジオの出現と新聞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1922</a:t>
            </a:r>
            <a:r>
              <a:rPr lang="ja-JP" altLang="en-US" smtClean="0"/>
              <a:t>年　ラジオ放送の開始→ニュース報道合戦の幕が開いた</a:t>
            </a:r>
          </a:p>
          <a:p>
            <a:pPr eaLnBrk="1" hangingPunct="1"/>
            <a:r>
              <a:rPr lang="ja-JP" altLang="en-US" smtClean="0"/>
              <a:t>大衆夕刊紙の出現</a:t>
            </a:r>
          </a:p>
          <a:p>
            <a:pPr lvl="2" eaLnBrk="1" hangingPunct="1"/>
            <a:r>
              <a:rPr lang="en-US" altLang="ja-JP" smtClean="0"/>
              <a:t>1924</a:t>
            </a:r>
            <a:r>
              <a:rPr lang="ja-JP" altLang="en-US" smtClean="0"/>
              <a:t>年創刊（例）</a:t>
            </a:r>
            <a:r>
              <a:rPr lang="en-US" altLang="ja-JP" smtClean="0"/>
              <a:t>『</a:t>
            </a:r>
            <a:r>
              <a:rPr lang="ja-JP" altLang="en-US" smtClean="0"/>
              <a:t>パリ・ソワール</a:t>
            </a:r>
            <a:r>
              <a:rPr lang="en-US" altLang="ja-JP" smtClean="0"/>
              <a:t>』</a:t>
            </a:r>
            <a:r>
              <a:rPr lang="ja-JP" altLang="en-US" smtClean="0"/>
              <a:t>（</a:t>
            </a:r>
            <a:r>
              <a:rPr lang="en-US" altLang="ja-JP" smtClean="0"/>
              <a:t>Paris Soir) </a:t>
            </a:r>
          </a:p>
          <a:p>
            <a:pPr lvl="2" eaLnBrk="1" hangingPunct="1"/>
            <a:r>
              <a:rPr lang="ja-JP" altLang="en-US" smtClean="0"/>
              <a:t>この年、コティが</a:t>
            </a:r>
            <a:r>
              <a:rPr lang="en-US" altLang="ja-JP" smtClean="0"/>
              <a:t>『</a:t>
            </a:r>
            <a:r>
              <a:rPr lang="ja-JP" altLang="en-US" smtClean="0"/>
              <a:t>フィガロ</a:t>
            </a:r>
            <a:r>
              <a:rPr lang="en-US" altLang="ja-JP" smtClean="0"/>
              <a:t>』</a:t>
            </a:r>
            <a:r>
              <a:rPr lang="ja-JP" altLang="en-US" smtClean="0"/>
              <a:t>を買収するが、新聞事情に疎く、失敗。</a:t>
            </a:r>
          </a:p>
          <a:p>
            <a:pPr eaLnBrk="1" hangingPunct="1"/>
            <a:r>
              <a:rPr lang="en-US" altLang="ja-JP" smtClean="0"/>
              <a:t>1938</a:t>
            </a:r>
            <a:r>
              <a:rPr lang="ja-JP" altLang="en-US" smtClean="0"/>
              <a:t>年　</a:t>
            </a:r>
            <a:r>
              <a:rPr lang="en-US" altLang="ja-JP" smtClean="0"/>
              <a:t>『</a:t>
            </a:r>
            <a:r>
              <a:rPr lang="ja-JP" altLang="en-US" smtClean="0"/>
              <a:t>プチ・パリジャン</a:t>
            </a:r>
            <a:r>
              <a:rPr lang="en-US" altLang="ja-JP" smtClean="0"/>
              <a:t>』</a:t>
            </a:r>
            <a:r>
              <a:rPr lang="ja-JP" altLang="en-US" smtClean="0"/>
              <a:t>の発行部数、</a:t>
            </a:r>
            <a:r>
              <a:rPr lang="en-US" altLang="ja-JP" smtClean="0"/>
              <a:t>200</a:t>
            </a:r>
            <a:r>
              <a:rPr lang="ja-JP" altLang="en-US" smtClean="0"/>
              <a:t>万部突破</a:t>
            </a:r>
          </a:p>
        </p:txBody>
      </p:sp>
    </p:spTree>
    <p:extLst>
      <p:ext uri="{BB962C8B-B14F-4D97-AF65-F5344CB8AC3E}">
        <p14:creationId xmlns:p14="http://schemas.microsoft.com/office/powerpoint/2010/main" val="38955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51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07B0019-8F40-4484-8100-856EB02F32A6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ja-JP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8066088" cy="827087"/>
          </a:xfrm>
        </p:spPr>
        <p:txBody>
          <a:bodyPr/>
          <a:lstStyle/>
          <a:p>
            <a:pPr eaLnBrk="1" hangingPunct="1"/>
            <a:r>
              <a:rPr lang="en-US" altLang="ja-JP" sz="3200" i="1" smtClean="0"/>
              <a:t>10</a:t>
            </a:r>
            <a:r>
              <a:rPr lang="ja-JP" altLang="en-US" sz="3200" i="1" smtClean="0"/>
              <a:t>．</a:t>
            </a:r>
            <a:r>
              <a:rPr lang="en-US" altLang="ja-JP" sz="3200" i="1" smtClean="0"/>
              <a:t>20</a:t>
            </a:r>
            <a:r>
              <a:rPr lang="ja-JP" altLang="en-US" sz="3200" i="1" smtClean="0">
                <a:latin typeface="ＭＳ Ｐゴシック" charset="-128"/>
              </a:rPr>
              <a:t>世紀初頭の新聞界：日刊紙の黄金時代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1900</a:t>
            </a:r>
            <a:r>
              <a:rPr lang="ja-JP" altLang="en-US" smtClean="0"/>
              <a:t>年　パリの読者数約</a:t>
            </a:r>
            <a:r>
              <a:rPr lang="en-US" altLang="ja-JP" smtClean="0"/>
              <a:t>600 </a:t>
            </a:r>
            <a:r>
              <a:rPr lang="ja-JP" altLang="en-US" smtClean="0"/>
              <a:t>万人を５紙で占めた。</a:t>
            </a:r>
          </a:p>
          <a:p>
            <a:pPr eaLnBrk="1" hangingPunct="1"/>
            <a:r>
              <a:rPr lang="en-US" altLang="ja-JP" smtClean="0"/>
              <a:t>1900</a:t>
            </a:r>
            <a:r>
              <a:rPr lang="ja-JP" altLang="en-US" smtClean="0"/>
              <a:t>年以降の日刊紙の状況</a:t>
            </a:r>
          </a:p>
          <a:p>
            <a:pPr eaLnBrk="1" hangingPunct="1"/>
            <a:r>
              <a:rPr lang="en-US" altLang="ja-JP" smtClean="0"/>
              <a:t>1918.11.11</a:t>
            </a:r>
            <a:r>
              <a:rPr lang="ja-JP" altLang="en-US" smtClean="0"/>
              <a:t>　　戦時中に復活していた検閲の廃止</a:t>
            </a:r>
          </a:p>
          <a:p>
            <a:pPr eaLnBrk="1" hangingPunct="1"/>
            <a:r>
              <a:rPr lang="ja-JP" altLang="en-US" smtClean="0"/>
              <a:t>２度にわたる大戦期間中、フランス新聞界には新しい試みはほとんどみられなかった</a:t>
            </a:r>
          </a:p>
        </p:txBody>
      </p:sp>
    </p:spTree>
    <p:extLst>
      <p:ext uri="{BB962C8B-B14F-4D97-AF65-F5344CB8AC3E}">
        <p14:creationId xmlns:p14="http://schemas.microsoft.com/office/powerpoint/2010/main" val="40741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638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F967E80-E5A6-4712-8FF4-B2C8474C7F27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ja-JP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主要参考文献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ja-JP" altLang="en-US" sz="2800" smtClean="0"/>
              <a:t>小糸テキスト、</a:t>
            </a:r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400" smtClean="0">
                <a:latin typeface="ＭＳ Ｐゴシック" charset="-128"/>
              </a:rPr>
              <a:t>Ｂ．ボワエンヌ、松尾博文ほか（訳）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現代情報学入門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（昭和堂、</a:t>
            </a:r>
            <a:r>
              <a:rPr kumimoji="0" lang="en-US" altLang="ja-JP" sz="2400" smtClean="0">
                <a:latin typeface="ＭＳ Ｐゴシック" charset="-128"/>
              </a:rPr>
              <a:t>1983)</a:t>
            </a:r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400" smtClean="0">
                <a:latin typeface="ＭＳ Ｐゴシック" charset="-128"/>
              </a:rPr>
              <a:t>山田登世子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メディア都市　パリ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（青土社、</a:t>
            </a:r>
            <a:r>
              <a:rPr kumimoji="0" lang="en-US" altLang="ja-JP" sz="2400" smtClean="0">
                <a:latin typeface="ＭＳ Ｐゴシック" charset="-128"/>
              </a:rPr>
              <a:t>1991)</a:t>
            </a:r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400" smtClean="0">
                <a:latin typeface="ＭＳ Ｐゴシック" charset="-128"/>
              </a:rPr>
              <a:t>ジャック・セゲラ、小田切慎平（訳）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広告に恋した男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（晶文社、</a:t>
            </a:r>
            <a:r>
              <a:rPr kumimoji="0" lang="en-US" altLang="ja-JP" sz="2400" smtClean="0">
                <a:latin typeface="ＭＳ Ｐゴシック" charset="-128"/>
              </a:rPr>
              <a:t>1984</a:t>
            </a:r>
            <a:r>
              <a:rPr kumimoji="0" lang="ja-JP" altLang="en-US" sz="2400" smtClean="0">
                <a:latin typeface="ＭＳ Ｐゴシック" charset="-128"/>
              </a:rPr>
              <a:t>）</a:t>
            </a:r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400" smtClean="0">
                <a:latin typeface="ＭＳ Ｐゴシック" charset="-128"/>
              </a:rPr>
              <a:t>シュルベール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第四の権力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（日本経済新聞社、</a:t>
            </a:r>
            <a:r>
              <a:rPr kumimoji="0" lang="en-US" altLang="ja-JP" sz="2400" smtClean="0">
                <a:latin typeface="ＭＳ Ｐゴシック" charset="-128"/>
              </a:rPr>
              <a:t>1978</a:t>
            </a:r>
            <a:r>
              <a:rPr kumimoji="0" lang="ja-JP" altLang="en-US" sz="2400" smtClean="0">
                <a:latin typeface="ＭＳ Ｐゴシック" charset="-128"/>
              </a:rPr>
              <a:t>）</a:t>
            </a:r>
            <a:br>
              <a:rPr kumimoji="0" lang="ja-JP" altLang="en-US" sz="2400" smtClean="0">
                <a:latin typeface="ＭＳ Ｐゴシック" charset="-128"/>
              </a:rPr>
            </a:br>
            <a:r>
              <a:rPr kumimoji="0" lang="ja-JP" altLang="en-US" sz="2400" smtClean="0">
                <a:latin typeface="ＭＳ Ｐゴシック" charset="-128"/>
              </a:rPr>
              <a:t>　ジャン・シュヴェール、井上ほか（訳）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報道・権力・金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（サイマル出版会、</a:t>
            </a:r>
            <a:r>
              <a:rPr kumimoji="0" lang="en-US" altLang="ja-JP" sz="2400" smtClean="0">
                <a:latin typeface="ＭＳ Ｐゴシック" charset="-128"/>
              </a:rPr>
              <a:t>1977</a:t>
            </a:r>
            <a:r>
              <a:rPr kumimoji="0" lang="ja-JP" altLang="en-US" sz="2400" smtClean="0">
                <a:latin typeface="ＭＳ Ｐゴシック" charset="-128"/>
              </a:rPr>
              <a:t>）</a:t>
            </a:r>
            <a:r>
              <a:rPr kumimoji="0" lang="ja-JP" altLang="en-US" sz="2400" b="1" smtClean="0">
                <a:solidFill>
                  <a:srgbClr val="FF3300"/>
                </a:solidFill>
                <a:latin typeface="ＭＳ Ｐゴシック" charset="-128"/>
              </a:rPr>
              <a:t/>
            </a:r>
            <a:br>
              <a:rPr kumimoji="0" lang="ja-JP" altLang="en-US" sz="2400" b="1" smtClean="0">
                <a:solidFill>
                  <a:srgbClr val="FF3300"/>
                </a:solidFill>
                <a:latin typeface="ＭＳ Ｐゴシック" charset="-128"/>
              </a:rPr>
            </a:br>
            <a:r>
              <a:rPr kumimoji="0" lang="ja-JP" altLang="en-US" sz="2400" b="1" smtClean="0">
                <a:solidFill>
                  <a:srgbClr val="FF3300"/>
                </a:solidFill>
                <a:latin typeface="ＭＳ Ｐゴシック" charset="-128"/>
              </a:rPr>
              <a:t> </a:t>
            </a:r>
            <a:r>
              <a:rPr kumimoji="0" lang="en-US" altLang="ja-JP" sz="2000" b="1" smtClean="0">
                <a:solidFill>
                  <a:srgbClr val="FF3300"/>
                </a:solidFill>
                <a:latin typeface="Arial" charset="0"/>
                <a:hlinkClick r:id="rId4"/>
              </a:rPr>
              <a:t>http://pweb.cc.sophia.ac.jp/s-yuga/gakubu/FJ2ref.htm </a:t>
            </a:r>
            <a:endParaRPr kumimoji="0" lang="en-US" altLang="ja-JP" sz="2000" b="1" smtClean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409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964DC1A-0FAB-4F5F-AB82-9A3BE3613492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7772400" cy="863600"/>
          </a:xfrm>
        </p:spPr>
        <p:txBody>
          <a:bodyPr/>
          <a:lstStyle/>
          <a:p>
            <a:pPr eaLnBrk="1" hangingPunct="1"/>
            <a:r>
              <a:rPr kumimoji="0" lang="en-US" altLang="ja-JP" b="1" i="1" smtClean="0">
                <a:solidFill>
                  <a:schemeClr val="tx1"/>
                </a:solidFill>
              </a:rPr>
              <a:t>1.</a:t>
            </a:r>
            <a:r>
              <a:rPr kumimoji="0" lang="ja-JP" altLang="en-US" b="1" i="1" smtClean="0">
                <a:solidFill>
                  <a:schemeClr val="tx1"/>
                </a:solidFill>
              </a:rPr>
              <a:t>新聞出現前夜</a:t>
            </a:r>
            <a:r>
              <a:rPr kumimoji="0" lang="en-US" altLang="ja-JP" b="1" i="1" smtClean="0">
                <a:solidFill>
                  <a:schemeClr val="tx1"/>
                </a:solidFill>
              </a:rPr>
              <a:t>-1</a:t>
            </a:r>
            <a:endParaRPr kumimoji="0" lang="en-US" altLang="ja-JP" smtClean="0">
              <a:solidFill>
                <a:schemeClr val="tx1"/>
              </a:solidFill>
            </a:endParaRP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400" b="1" smtClean="0">
                <a:latin typeface="ＭＳ Ｐゴシック" charset="-128"/>
              </a:rPr>
              <a:t>１　最初の定期刊行物</a:t>
            </a:r>
            <a:r>
              <a:rPr kumimoji="0" lang="en-US" altLang="ja-JP" sz="2400" b="1" smtClean="0">
                <a:latin typeface="Times New Roman" pitchFamily="18" charset="0"/>
              </a:rPr>
              <a:t>……</a:t>
            </a:r>
            <a:r>
              <a:rPr kumimoji="0" lang="ja-JP" altLang="en-US" sz="2400" b="1" smtClean="0">
                <a:latin typeface="ＭＳ Ｐゴシック" charset="-128"/>
              </a:rPr>
              <a:t>ルイ</a:t>
            </a:r>
            <a:r>
              <a:rPr kumimoji="0" lang="en-US" altLang="ja-JP" sz="2400" b="1" smtClean="0">
                <a:latin typeface="ＭＳ Ｐゴシック" charset="-128"/>
              </a:rPr>
              <a:t>13</a:t>
            </a:r>
            <a:r>
              <a:rPr kumimoji="0" lang="ja-JP" altLang="en-US" sz="2400" b="1" smtClean="0">
                <a:latin typeface="ＭＳ Ｐゴシック" charset="-128"/>
              </a:rPr>
              <a:t>世の時代</a:t>
            </a:r>
            <a:br>
              <a:rPr kumimoji="0" lang="ja-JP" altLang="en-US" sz="2400" b="1" smtClean="0">
                <a:latin typeface="ＭＳ Ｐゴシック" charset="-128"/>
              </a:rPr>
            </a:br>
            <a:r>
              <a:rPr kumimoji="0" lang="en-US" altLang="ja-JP" sz="2400" b="1" smtClean="0">
                <a:latin typeface="ＭＳ Ｐゴシック" charset="-128"/>
              </a:rPr>
              <a:t>1631.6.1</a:t>
            </a:r>
            <a:r>
              <a:rPr kumimoji="0" lang="ja-JP" altLang="en-US" sz="2400" b="1" smtClean="0">
                <a:latin typeface="ＭＳ Ｐゴシック" charset="-128"/>
              </a:rPr>
              <a:t>　</a:t>
            </a:r>
            <a:r>
              <a:rPr kumimoji="0" lang="en-US" altLang="ja-JP" sz="2400" b="1" smtClean="0">
                <a:latin typeface="ＭＳ Ｐゴシック" charset="-128"/>
              </a:rPr>
              <a:t>La Gazette</a:t>
            </a:r>
            <a:r>
              <a:rPr kumimoji="0" lang="ja-JP" altLang="en-US" sz="2400" smtClean="0">
                <a:latin typeface="ＭＳ Ｐゴシック" charset="-128"/>
              </a:rPr>
              <a:t>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en-US" altLang="ja-JP" sz="2400" smtClean="0">
                <a:latin typeface="ＭＳ Ｐゴシック" charset="-128"/>
              </a:rPr>
              <a:t>1789</a:t>
            </a:r>
            <a:r>
              <a:rPr kumimoji="0" lang="ja-JP" altLang="en-US" sz="2400" smtClean="0">
                <a:latin typeface="ＭＳ Ｐゴシック" charset="-128"/>
              </a:rPr>
              <a:t>年まで官報的性格の月刊、週刊紙→その後日刊に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en-US" altLang="ja-JP" sz="2400" smtClean="0">
                <a:latin typeface="ＭＳ Ｐゴシック" charset="-128"/>
              </a:rPr>
              <a:t>17</a:t>
            </a:r>
            <a:r>
              <a:rPr kumimoji="0" lang="ja-JP" altLang="en-US" sz="2400" smtClean="0">
                <a:latin typeface="ＭＳ Ｐゴシック" charset="-128"/>
              </a:rPr>
              <a:t>世紀を通じて、発行部数は約</a:t>
            </a:r>
            <a:r>
              <a:rPr kumimoji="0" lang="en-US" altLang="ja-JP" sz="2400" smtClean="0">
                <a:latin typeface="ＭＳ Ｐゴシック" charset="-128"/>
              </a:rPr>
              <a:t>1,200</a:t>
            </a:r>
            <a:r>
              <a:rPr kumimoji="0" lang="ja-JP" altLang="en-US" sz="2400" smtClean="0">
                <a:latin typeface="ＭＳ Ｐゴシック" charset="-128"/>
              </a:rPr>
              <a:t>部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ja-JP" altLang="en-US" sz="2400" smtClean="0">
                <a:latin typeface="ＭＳ Ｐゴシック" charset="-128"/>
              </a:rPr>
              <a:t>［創刊者］・テオフラスト・ルノード</a:t>
            </a:r>
            <a:r>
              <a:rPr kumimoji="0" lang="ja-JP" altLang="en-US" sz="2400" smtClean="0">
                <a:latin typeface="Arial" charset="0"/>
              </a:rPr>
              <a:t>（</a:t>
            </a:r>
            <a:r>
              <a:rPr kumimoji="0" lang="en-US" altLang="ja-JP" sz="2400" smtClean="0">
                <a:latin typeface="Arial" charset="0"/>
              </a:rPr>
              <a:t>Theophraste Renaudot</a:t>
            </a:r>
            <a:r>
              <a:rPr kumimoji="0" lang="ja-JP" altLang="en-US" sz="2400" smtClean="0">
                <a:latin typeface="Arial" charset="0"/>
              </a:rPr>
              <a:t>，</a:t>
            </a:r>
            <a:r>
              <a:rPr kumimoji="0" lang="en-US" altLang="ja-JP" sz="2400" smtClean="0">
                <a:latin typeface="Arial" charset="0"/>
              </a:rPr>
              <a:t>1586-1653</a:t>
            </a:r>
            <a:r>
              <a:rPr kumimoji="0" lang="ja-JP" altLang="en-US" sz="2400" smtClean="0">
                <a:latin typeface="Arial" charset="0"/>
              </a:rPr>
              <a:t>）</a:t>
            </a:r>
            <a:r>
              <a:rPr kumimoji="0" lang="en-US" altLang="ja-JP" sz="2400" smtClean="0">
                <a:latin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ja-JP" altLang="en-US" sz="2400" smtClean="0">
                <a:latin typeface="ＭＳ Ｐゴシック" charset="-128"/>
              </a:rPr>
              <a:t>医師、ジャーナリスト：リシュリー首相の知遇を得て、ルイ</a:t>
            </a:r>
            <a:r>
              <a:rPr kumimoji="0" lang="en-US" altLang="ja-JP" sz="2400" smtClean="0">
                <a:latin typeface="ＭＳ Ｐゴシック" charset="-128"/>
              </a:rPr>
              <a:t>13</a:t>
            </a:r>
            <a:r>
              <a:rPr kumimoji="0" lang="ja-JP" altLang="en-US" sz="2400" smtClean="0">
                <a:latin typeface="ＭＳ Ｐゴシック" charset="-128"/>
              </a:rPr>
              <a:t>世の侍医に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ja-JP" altLang="en-US" sz="2000" smtClean="0">
                <a:latin typeface="ＭＳ Ｐゴシック" charset="-128"/>
              </a:rPr>
              <a:t>王の特許を得て、</a:t>
            </a:r>
            <a:r>
              <a:rPr kumimoji="0" lang="en-US" altLang="ja-JP" sz="2000" smtClean="0">
                <a:latin typeface="ＭＳ Ｐゴシック" charset="-128"/>
              </a:rPr>
              <a:t>『</a:t>
            </a:r>
            <a:r>
              <a:rPr kumimoji="0" lang="ja-JP" altLang="en-US" sz="2000" smtClean="0">
                <a:latin typeface="ＭＳ Ｐゴシック" charset="-128"/>
              </a:rPr>
              <a:t>ラ・ガゼット</a:t>
            </a:r>
            <a:r>
              <a:rPr kumimoji="0" lang="en-US" altLang="ja-JP" sz="2000" smtClean="0">
                <a:latin typeface="ＭＳ Ｐゴシック" charset="-128"/>
              </a:rPr>
              <a:t>』</a:t>
            </a:r>
            <a:r>
              <a:rPr kumimoji="0" lang="ja-JP" altLang="en-US" sz="2000" smtClean="0">
                <a:latin typeface="ＭＳ Ｐゴシック" charset="-128"/>
              </a:rPr>
              <a:t>を創刊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ja-JP" altLang="en-US" sz="2000" smtClean="0">
                <a:latin typeface="Times New Roman" pitchFamily="18" charset="0"/>
              </a:rPr>
              <a:t>“</a:t>
            </a:r>
            <a:r>
              <a:rPr kumimoji="0" lang="ja-JP" altLang="en-US" sz="2000" smtClean="0">
                <a:latin typeface="ＭＳ Ｐゴシック" charset="-128"/>
              </a:rPr>
              <a:t>フランスの新聞の父</a:t>
            </a:r>
            <a:r>
              <a:rPr kumimoji="0" lang="ja-JP" altLang="en-US" sz="2000" smtClean="0">
                <a:latin typeface="Times New Roman" pitchFamily="18" charset="0"/>
              </a:rPr>
              <a:t>”</a:t>
            </a:r>
            <a:r>
              <a:rPr kumimoji="0" lang="ja-JP" altLang="en-US" sz="2000" smtClean="0">
                <a:latin typeface="ＭＳ Ｐゴシック" charset="-128"/>
              </a:rPr>
              <a:t>と呼ばれる⇒フランスのアディソン／フランクリン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kumimoji="0" lang="en-US" altLang="ja-JP" sz="1800" smtClean="0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512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EB9C06-43CF-4C20-A95C-7BAE714658A4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ja-JP" sz="4000" b="1" i="1" smtClean="0">
                <a:solidFill>
                  <a:schemeClr val="tx1"/>
                </a:solidFill>
              </a:rPr>
              <a:t>1.</a:t>
            </a:r>
            <a:r>
              <a:rPr kumimoji="0" lang="ja-JP" altLang="en-US" sz="4000" b="1" i="1" smtClean="0">
                <a:solidFill>
                  <a:schemeClr val="tx1"/>
                </a:solidFill>
              </a:rPr>
              <a:t>新聞出現前夜</a:t>
            </a:r>
            <a:r>
              <a:rPr kumimoji="0" lang="en-US" altLang="ja-JP" sz="4000" b="1" i="1" smtClean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80708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kumimoji="0" lang="en-US" altLang="ja-JP" b="1" smtClean="0">
                <a:latin typeface="ＭＳ Ｐゴシック" charset="-128"/>
              </a:rPr>
              <a:t>2.</a:t>
            </a:r>
            <a:r>
              <a:rPr kumimoji="0" lang="ja-JP" altLang="en-US" b="1" smtClean="0">
                <a:latin typeface="ＭＳ Ｐゴシック" charset="-128"/>
              </a:rPr>
              <a:t>パンフレット・ジャーナリズムの開化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ja-JP" altLang="en-US" smtClean="0">
                <a:latin typeface="ＭＳ Ｐゴシック" charset="-128"/>
              </a:rPr>
              <a:t>政治ジャーナリズムの登場＝フロンドの乱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ja-JP" altLang="en-US" smtClean="0">
                <a:latin typeface="ＭＳ Ｐゴシック" charset="-128"/>
              </a:rPr>
              <a:t>文学的ジャーナリズムの出現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ja-JP" altLang="en-US" smtClean="0">
                <a:latin typeface="ＭＳ Ｐゴシック" charset="-128"/>
              </a:rPr>
              <a:t>小プレス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en-US" altLang="ja-JP" smtClean="0">
                <a:latin typeface="ＭＳ Ｐゴシック" charset="-128"/>
              </a:rPr>
              <a:t>『</a:t>
            </a:r>
            <a:r>
              <a:rPr kumimoji="0" lang="ja-JP" altLang="en-US" smtClean="0">
                <a:latin typeface="ＭＳ Ｐゴシック" charset="-128"/>
              </a:rPr>
              <a:t>学者新聞（ジュルナル・デ・サヴァン</a:t>
            </a:r>
            <a:r>
              <a:rPr kumimoji="0" lang="en-US" altLang="ja-JP" smtClean="0">
                <a:latin typeface="ＭＳ Ｐゴシック" charset="-128"/>
              </a:rPr>
              <a:t>』</a:t>
            </a:r>
            <a:r>
              <a:rPr kumimoji="0" lang="en-US" altLang="ja-JP" sz="2400" smtClean="0">
                <a:latin typeface="Arial" charset="0"/>
              </a:rPr>
              <a:t>Journal des Savants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614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86DCC1F-6278-4A4C-BA64-B99C1014FF9E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ja-JP" sz="4000" b="1" i="1" smtClean="0">
                <a:latin typeface="ＭＳ Ｐゴシック" charset="-128"/>
              </a:rPr>
              <a:t>2.</a:t>
            </a:r>
            <a:r>
              <a:rPr kumimoji="0" lang="ja-JP" altLang="en-US" sz="4000" b="1" i="1" smtClean="0">
                <a:latin typeface="ＭＳ Ｐゴシック" charset="-128"/>
              </a:rPr>
              <a:t>日刊新聞の登場</a:t>
            </a:r>
            <a:endParaRPr lang="ja-JP" altLang="en-US" sz="4000" b="1" i="1" smtClean="0">
              <a:latin typeface="ＭＳ Ｐゴシック" charset="-128"/>
            </a:endParaRP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kumimoji="0" lang="ja-JP" altLang="en-US" smtClean="0"/>
              <a:t>　</a:t>
            </a:r>
            <a:r>
              <a:rPr kumimoji="0" lang="en-US" altLang="ja-JP" i="1" smtClean="0"/>
              <a:t>Le Journal de Paris</a:t>
            </a:r>
            <a:r>
              <a:rPr kumimoji="0" lang="en-US" altLang="ja-JP" smtClean="0"/>
              <a:t> :</a:t>
            </a:r>
            <a:r>
              <a:rPr kumimoji="0" lang="ja-JP" altLang="en-US" smtClean="0"/>
              <a:t>パリ新聞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en-US" altLang="ja-JP" smtClean="0"/>
              <a:t>1777.1.1</a:t>
            </a:r>
            <a:r>
              <a:rPr kumimoji="0" lang="ja-JP" altLang="en-US" smtClean="0"/>
              <a:t>（水）創刊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en-US" altLang="ja-JP" smtClean="0"/>
              <a:t>89</a:t>
            </a:r>
            <a:r>
              <a:rPr kumimoji="0" lang="ja-JP" altLang="en-US" smtClean="0"/>
              <a:t>年までフランス唯一の日刊新聞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0" lang="ja-JP" altLang="en-US" smtClean="0"/>
              <a:t>創刊人　コランセ</a:t>
            </a:r>
            <a:r>
              <a:rPr kumimoji="0" lang="en-US" altLang="ja-JP" sz="2800" smtClean="0">
                <a:latin typeface="Arial" charset="0"/>
              </a:rPr>
              <a:t>(Oliver de Corancez)</a:t>
            </a:r>
            <a:r>
              <a:rPr kumimoji="0" lang="en-US" altLang="ja-JP" smtClean="0"/>
              <a:t/>
            </a:r>
            <a:br>
              <a:rPr kumimoji="0" lang="en-US" altLang="ja-JP" smtClean="0"/>
            </a:br>
            <a:endParaRPr kumimoji="0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717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D05B32B-B953-45CA-9C0C-F5E5A7BBB5C1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7772400" cy="649288"/>
          </a:xfrm>
        </p:spPr>
        <p:txBody>
          <a:bodyPr/>
          <a:lstStyle/>
          <a:p>
            <a:pPr eaLnBrk="1" hangingPunct="1"/>
            <a:r>
              <a:rPr kumimoji="0" lang="en-US" altLang="ja-JP" sz="4000" i="1" smtClean="0">
                <a:solidFill>
                  <a:schemeClr val="tx1"/>
                </a:solidFill>
                <a:latin typeface="ＭＳ Ｐゴシック" charset="-128"/>
              </a:rPr>
              <a:t> 3.</a:t>
            </a:r>
            <a:r>
              <a:rPr kumimoji="0" lang="ja-JP" altLang="en-US" sz="4000" i="1" smtClean="0">
                <a:solidFill>
                  <a:schemeClr val="tx1"/>
                </a:solidFill>
                <a:latin typeface="ＭＳ Ｐゴシック" charset="-128"/>
              </a:rPr>
              <a:t>フランス革命（</a:t>
            </a:r>
            <a:r>
              <a:rPr kumimoji="0" lang="en-US" altLang="ja-JP" sz="4000" i="1" smtClean="0">
                <a:solidFill>
                  <a:schemeClr val="tx1"/>
                </a:solidFill>
                <a:latin typeface="ＭＳ Ｐゴシック" charset="-128"/>
              </a:rPr>
              <a:t>1787-99)</a:t>
            </a:r>
            <a:r>
              <a:rPr kumimoji="0" lang="ja-JP" altLang="en-US" sz="4000" i="1" smtClean="0">
                <a:solidFill>
                  <a:schemeClr val="tx1"/>
                </a:solidFill>
                <a:latin typeface="ＭＳ Ｐゴシック" charset="-128"/>
              </a:rPr>
              <a:t>と新聞</a:t>
            </a:r>
            <a:endParaRPr kumimoji="0" lang="ja-JP" altLang="en-US" sz="4000" i="1" smtClean="0">
              <a:solidFill>
                <a:schemeClr val="tx1"/>
              </a:solidFill>
            </a:endParaRP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8207375" cy="4322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ja-JP" sz="2800" smtClean="0">
                <a:latin typeface="Arial" charset="0"/>
              </a:rPr>
              <a:t>1789.8.26</a:t>
            </a:r>
            <a:r>
              <a:rPr kumimoji="0" lang="ja-JP" altLang="en-US" sz="2800" smtClean="0">
                <a:latin typeface="ＭＳ Ｐゴシック" charset="-128"/>
              </a:rPr>
              <a:t>　人権宣言発布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800" smtClean="0">
                <a:latin typeface="ＭＳ Ｐゴシック" charset="-128"/>
              </a:rPr>
              <a:t>「人権および市民の権利宣言」第</a:t>
            </a:r>
            <a:r>
              <a:rPr kumimoji="0" lang="en-US" altLang="ja-JP" sz="2800" smtClean="0">
                <a:latin typeface="ＭＳ Ｐゴシック" charset="-128"/>
              </a:rPr>
              <a:t>11</a:t>
            </a:r>
            <a:r>
              <a:rPr kumimoji="0" lang="ja-JP" altLang="en-US" sz="2800" smtClean="0">
                <a:latin typeface="ＭＳ Ｐゴシック" charset="-128"/>
              </a:rPr>
              <a:t>条を議会が採択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800" smtClean="0">
                <a:latin typeface="ＭＳ Ｐゴシック" charset="-128"/>
              </a:rPr>
              <a:t>  →検閲とすべての事前検閲許可制の廃止</a:t>
            </a:r>
            <a:br>
              <a:rPr kumimoji="0" lang="ja-JP" altLang="en-US" sz="2800" smtClean="0">
                <a:latin typeface="ＭＳ Ｐゴシック" charset="-128"/>
              </a:rPr>
            </a:br>
            <a:r>
              <a:rPr kumimoji="0" lang="ja-JP" altLang="en-US" sz="2800" smtClean="0">
                <a:latin typeface="ＭＳ Ｐゴシック" charset="-128"/>
              </a:rPr>
              <a:t>　★第</a:t>
            </a:r>
            <a:r>
              <a:rPr kumimoji="0" lang="en-US" altLang="ja-JP" sz="2800" smtClean="0">
                <a:latin typeface="ＭＳ Ｐゴシック" charset="-128"/>
              </a:rPr>
              <a:t>11</a:t>
            </a:r>
            <a:r>
              <a:rPr kumimoji="0" lang="ja-JP" altLang="en-US" sz="2800" smtClean="0">
                <a:latin typeface="ＭＳ Ｐゴシック" charset="-128"/>
              </a:rPr>
              <a:t>条「思想および意見の自由な伝達は、人の最も貴重な権利のひとつである。従ってすべての人民は、自由な発言に対し、記述し、印刷することができる。</a:t>
            </a:r>
            <a:r>
              <a:rPr kumimoji="0" lang="ja-JP" altLang="en-US" sz="2800" b="1" smtClean="0">
                <a:solidFill>
                  <a:srgbClr val="FF0000"/>
                </a:solidFill>
                <a:latin typeface="ＭＳ Ｐゴシック" charset="-128"/>
              </a:rPr>
              <a:t>ただし、法律により規定された場合におけるこの自由の濫用については、責任を追わなければならない</a:t>
            </a:r>
            <a:r>
              <a:rPr kumimoji="0" lang="ja-JP" altLang="en-US" sz="2800" smtClean="0">
                <a:latin typeface="ＭＳ Ｐゴシック" charset="-128"/>
              </a:rPr>
              <a:t>」⇒</a:t>
            </a:r>
            <a:r>
              <a:rPr kumimoji="0" lang="ja-JP" altLang="en-US" sz="2800" smtClean="0">
                <a:solidFill>
                  <a:srgbClr val="FF0000"/>
                </a:solidFill>
                <a:latin typeface="ＭＳ Ｐゴシック" charset="-128"/>
              </a:rPr>
              <a:t>これにより、「プレスの自由」という概念が飛び交う</a:t>
            </a:r>
            <a:endParaRPr kumimoji="0" lang="ja-JP" altLang="en-US" sz="2800" smtClean="0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819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470D50-2353-4B2D-94CC-F29FEA337CA4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ja-JP" smtClean="0">
                <a:latin typeface="Arial" charset="0"/>
              </a:rPr>
              <a:t>Le Journal de</a:t>
            </a:r>
            <a:r>
              <a:rPr kumimoji="0" lang="ja-JP" altLang="en-US" smtClean="0">
                <a:latin typeface="Arial" charset="0"/>
              </a:rPr>
              <a:t>ｓ　</a:t>
            </a:r>
            <a:r>
              <a:rPr kumimoji="0" lang="en-US" altLang="ja-JP" smtClean="0">
                <a:latin typeface="Arial" charset="0"/>
              </a:rPr>
              <a:t>D´ebats</a:t>
            </a:r>
            <a:r>
              <a:rPr kumimoji="0" lang="ja-JP" altLang="en-US" smtClean="0">
                <a:latin typeface="Arial" charset="0"/>
              </a:rPr>
              <a:t>　：討論新聞</a:t>
            </a:r>
            <a:br>
              <a:rPr kumimoji="0" lang="ja-JP" altLang="en-US" smtClean="0">
                <a:latin typeface="Arial" charset="0"/>
              </a:rPr>
            </a:br>
            <a:endParaRPr kumimoji="0" lang="ja-JP" altLang="en-US" smtClean="0">
              <a:latin typeface="Arial" charset="0"/>
            </a:endParaRPr>
          </a:p>
          <a:p>
            <a:pPr eaLnBrk="1" hangingPunct="1"/>
            <a:r>
              <a:rPr kumimoji="0" lang="en-US" altLang="ja-JP" smtClean="0">
                <a:latin typeface="Arial" charset="0"/>
              </a:rPr>
              <a:t>La Gazett Nationale ou Moniteur Universel </a:t>
            </a:r>
            <a:r>
              <a:rPr kumimoji="0" lang="ja-JP" altLang="en-US" smtClean="0">
                <a:latin typeface="Arial" charset="0"/>
              </a:rPr>
              <a:t>（通称ル・モニトゥール）</a:t>
            </a:r>
            <a:br>
              <a:rPr kumimoji="0" lang="ja-JP" altLang="en-US" smtClean="0">
                <a:latin typeface="Arial" charset="0"/>
              </a:rPr>
            </a:br>
            <a:endParaRPr kumimoji="0" lang="ja-JP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921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21F651-6AAF-4FD0-880E-7208E533B058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kumimoji="0" lang="en-US" altLang="ja-JP" sz="3600" b="1" i="1" smtClean="0">
                <a:latin typeface="ＭＳ Ｐゴシック" charset="-128"/>
              </a:rPr>
              <a:t>4-1.</a:t>
            </a:r>
            <a:r>
              <a:rPr kumimoji="0" lang="ja-JP" altLang="en-US" sz="3600" b="1" i="1" smtClean="0">
                <a:latin typeface="ＭＳ Ｐゴシック" charset="-128"/>
              </a:rPr>
              <a:t>ナポレオンと新聞</a:t>
            </a:r>
            <a:r>
              <a:rPr kumimoji="0" lang="en-US" altLang="ja-JP" sz="3600" b="1" i="1" smtClean="0">
                <a:latin typeface="ＭＳ Ｐゴシック" charset="-128"/>
              </a:rPr>
              <a:t>:</a:t>
            </a:r>
            <a:r>
              <a:rPr kumimoji="0" lang="en-US" altLang="ja-JP" sz="3600" i="1" smtClean="0">
                <a:latin typeface="ＭＳ Ｐゴシック" charset="-128"/>
              </a:rPr>
              <a:t>1799</a:t>
            </a:r>
            <a:r>
              <a:rPr kumimoji="0" lang="ja-JP" altLang="en-US" sz="3600" i="1" smtClean="0">
                <a:latin typeface="ＭＳ Ｐゴシック" charset="-128"/>
              </a:rPr>
              <a:t>～</a:t>
            </a:r>
            <a:r>
              <a:rPr kumimoji="0" lang="en-US" altLang="ja-JP" sz="3600" i="1" smtClean="0">
                <a:latin typeface="ＭＳ Ｐゴシック" charset="-128"/>
              </a:rPr>
              <a:t>1814/15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13435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en-US" altLang="ja-JP" sz="2800" smtClean="0"/>
              <a:t>1799</a:t>
            </a:r>
            <a:r>
              <a:rPr kumimoji="0" lang="ja-JP" altLang="en-US" sz="2800" smtClean="0"/>
              <a:t>　</a:t>
            </a:r>
            <a:r>
              <a:rPr kumimoji="0" lang="en-US" altLang="ja-JP" sz="2800" smtClean="0"/>
              <a:t>Napoleon Bonaparte</a:t>
            </a:r>
            <a:r>
              <a:rPr kumimoji="0" lang="ja-JP" altLang="en-US" sz="2800" smtClean="0"/>
              <a:t>　</a:t>
            </a:r>
            <a:r>
              <a:rPr kumimoji="0" lang="en-US" altLang="ja-JP" sz="2800" smtClean="0"/>
              <a:t>I(1769-1821</a:t>
            </a:r>
            <a:r>
              <a:rPr kumimoji="0" lang="ja-JP" altLang="en-US" sz="2800" smtClean="0"/>
              <a:t>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400" smtClean="0"/>
              <a:t>   敵意のある三つの新聞は、千の銃剣よりも恐ろしい。</a:t>
            </a:r>
            <a:r>
              <a:rPr kumimoji="0" lang="ja-JP" altLang="en-US" smtClean="0"/>
              <a:t> </a:t>
            </a:r>
            <a:endParaRPr kumimoji="0" lang="ja-JP" alt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800" smtClean="0">
                <a:latin typeface="ＭＳ Ｐゴシック" charset="-128"/>
              </a:rPr>
              <a:t>総督制度を廃止⇒執政官政治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mtClean="0">
                <a:latin typeface="ＭＳ Ｐゴシック" charset="-128"/>
              </a:rPr>
              <a:t>新聞を新政府の機関として利用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en-US" altLang="ja-JP" b="1" smtClean="0">
                <a:latin typeface="ＭＳ Ｐゴシック" charset="-128"/>
              </a:rPr>
              <a:t>Press Bureau</a:t>
            </a:r>
            <a:r>
              <a:rPr kumimoji="0" lang="ja-JP" altLang="en-US" smtClean="0">
                <a:latin typeface="ＭＳ Ｐゴシック" charset="-128"/>
              </a:rPr>
              <a:t>　を設置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en-US" altLang="ja-JP" sz="2800" smtClean="0">
                <a:latin typeface="ＭＳ Ｐゴシック" charset="-128"/>
              </a:rPr>
              <a:t>1800.1.17</a:t>
            </a:r>
            <a:r>
              <a:rPr kumimoji="0" lang="ja-JP" altLang="en-US" sz="2800" smtClean="0">
                <a:latin typeface="ＭＳ Ｐゴシック" charset="-128"/>
              </a:rPr>
              <a:t>執政官令→政治新聞を</a:t>
            </a:r>
            <a:r>
              <a:rPr kumimoji="0" lang="en-US" altLang="ja-JP" sz="2800" smtClean="0">
                <a:latin typeface="ＭＳ Ｐゴシック" charset="-128"/>
              </a:rPr>
              <a:t>13</a:t>
            </a:r>
            <a:r>
              <a:rPr kumimoji="0" lang="ja-JP" altLang="en-US" sz="2800" smtClean="0">
                <a:latin typeface="ＭＳ Ｐゴシック" charset="-128"/>
              </a:rPr>
              <a:t>紙に限定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800" smtClean="0">
                <a:latin typeface="ＭＳ Ｐゴシック" charset="-128"/>
              </a:rPr>
              <a:t>発行部数を多いもののみ残す。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800" smtClean="0">
                <a:latin typeface="ＭＳ Ｐゴシック" charset="-128"/>
              </a:rPr>
              <a:t>破壊的記事を忍び込ませたような新聞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800" smtClean="0">
                <a:latin typeface="ＭＳ Ｐゴシック" charset="-128"/>
              </a:rPr>
              <a:t>　　⇒即時発行停止処分</a:t>
            </a:r>
            <a:endParaRPr kumimoji="0"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024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BEDD01-96D1-477B-A814-96E7035C5B82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ja-JP" sz="4000" i="1" smtClean="0">
                <a:latin typeface="ＭＳ Ｐゴシック" charset="-128"/>
              </a:rPr>
              <a:t>4-2.</a:t>
            </a:r>
            <a:r>
              <a:rPr kumimoji="0" lang="ja-JP" altLang="en-US" sz="4000" i="1" smtClean="0">
                <a:latin typeface="ＭＳ Ｐゴシック" charset="-128"/>
              </a:rPr>
              <a:t>生き残りの代表紙</a:t>
            </a:r>
            <a:r>
              <a:rPr kumimoji="0" lang="ja-JP" altLang="en-US" smtClean="0">
                <a:latin typeface="ＭＳ Ｐゴシック" charset="-128"/>
              </a:rPr>
              <a:t>　　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400" smtClean="0">
                <a:latin typeface="ＭＳ Ｐゴシック" charset="-128"/>
              </a:rPr>
              <a:t>　　　　　　　　　　　　　　　　　　　　　　　　　　　　　</a:t>
            </a:r>
            <a:r>
              <a:rPr kumimoji="0" lang="ja-JP" altLang="en-US" sz="1800" smtClean="0">
                <a:latin typeface="ＭＳ Ｐゴシック" charset="-128"/>
              </a:rPr>
              <a:t>当時の発行部数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400" smtClean="0">
                <a:latin typeface="ＭＳ Ｐゴシック" charset="-128"/>
              </a:rPr>
              <a:t>　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ジュルナル・デ・デバ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000" smtClean="0">
                <a:latin typeface="ＭＳ Ｐゴシック" charset="-128"/>
              </a:rPr>
              <a:t>（伝統のある古い新聞）</a:t>
            </a:r>
            <a:r>
              <a:rPr kumimoji="0" lang="ja-JP" altLang="en-US" sz="2400" smtClean="0">
                <a:latin typeface="ＭＳ Ｐゴシック" charset="-128"/>
              </a:rPr>
              <a:t>　　  </a:t>
            </a:r>
            <a:r>
              <a:rPr kumimoji="0" lang="en-US" altLang="ja-JP" sz="2400" smtClean="0">
                <a:latin typeface="ＭＳ Ｐゴシック" charset="-128"/>
              </a:rPr>
              <a:t>8,150</a:t>
            </a:r>
            <a:r>
              <a:rPr kumimoji="0" lang="ja-JP" altLang="en-US" sz="2400" smtClean="0">
                <a:latin typeface="ＭＳ Ｐゴシック" charset="-128"/>
              </a:rPr>
              <a:t>部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400" smtClean="0">
                <a:latin typeface="ＭＳ Ｐゴシック" charset="-128"/>
              </a:rPr>
              <a:t>　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ガゼット・ド・フランス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（内政関係）　　　　　　　　</a:t>
            </a:r>
            <a:r>
              <a:rPr kumimoji="0" lang="en-US" altLang="ja-JP" sz="2400" smtClean="0">
                <a:latin typeface="ＭＳ Ｐゴシック" charset="-128"/>
              </a:rPr>
              <a:t>3,250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800" smtClean="0"/>
              <a:t>　</a:t>
            </a:r>
            <a:r>
              <a:rPr kumimoji="0" lang="en-US" altLang="ja-JP" sz="2800" smtClean="0"/>
              <a:t>『</a:t>
            </a:r>
            <a:r>
              <a:rPr kumimoji="0" lang="ja-JP" altLang="en-US" sz="2400" smtClean="0">
                <a:latin typeface="ＭＳ Ｐゴシック" charset="-128"/>
              </a:rPr>
              <a:t>ピュブュリシテ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（半官的で、政府の立場）　　　</a:t>
            </a:r>
            <a:r>
              <a:rPr kumimoji="0" lang="en-US" altLang="ja-JP" sz="2400" smtClean="0">
                <a:latin typeface="ＭＳ Ｐゴシック" charset="-128"/>
              </a:rPr>
              <a:t>2,850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400" smtClean="0">
                <a:latin typeface="ＭＳ Ｐゴシック" charset="-128"/>
              </a:rPr>
              <a:t>　</a:t>
            </a:r>
            <a:r>
              <a:rPr kumimoji="0" lang="en-US" altLang="ja-JP" sz="2400" smtClean="0">
                <a:latin typeface="ＭＳ Ｐゴシック" charset="-128"/>
              </a:rPr>
              <a:t>『</a:t>
            </a:r>
            <a:r>
              <a:rPr kumimoji="0" lang="ja-JP" altLang="en-US" sz="2400" smtClean="0">
                <a:latin typeface="ＭＳ Ｐゴシック" charset="-128"/>
              </a:rPr>
              <a:t>モニトゥール</a:t>
            </a:r>
            <a:r>
              <a:rPr kumimoji="0" lang="en-US" altLang="ja-JP" sz="2400" smtClean="0">
                <a:latin typeface="ＭＳ Ｐゴシック" charset="-128"/>
              </a:rPr>
              <a:t>』</a:t>
            </a:r>
            <a:r>
              <a:rPr kumimoji="0" lang="ja-JP" altLang="en-US" sz="2400" smtClean="0">
                <a:latin typeface="ＭＳ Ｐゴシック" charset="-128"/>
              </a:rPr>
              <a:t>（政府の代表機関紙となる）　　　</a:t>
            </a:r>
            <a:r>
              <a:rPr kumimoji="0" lang="en-US" altLang="ja-JP" sz="2400" smtClean="0">
                <a:latin typeface="ＭＳ Ｐゴシック" charset="-128"/>
              </a:rPr>
              <a:t>2,450</a:t>
            </a:r>
            <a:br>
              <a:rPr kumimoji="0" lang="en-US" altLang="ja-JP" sz="2400" smtClean="0">
                <a:latin typeface="ＭＳ Ｐゴシック" charset="-128"/>
              </a:rPr>
            </a:br>
            <a:r>
              <a:rPr kumimoji="0" lang="ja-JP" altLang="en-US" sz="2400" smtClean="0">
                <a:latin typeface="ＭＳ Ｐゴシック" charset="-128"/>
              </a:rPr>
              <a:t>　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ja-JP" altLang="en-US" sz="2400" smtClean="0">
                <a:latin typeface="ＭＳ Ｐゴシック" charset="-128"/>
              </a:rPr>
              <a:t>検閲官を置く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400" smtClean="0">
                <a:latin typeface="ＭＳ Ｐゴシック" charset="-128"/>
              </a:rPr>
              <a:t/>
            </a:r>
            <a:br>
              <a:rPr kumimoji="0" lang="ja-JP" altLang="en-US" sz="2400" smtClean="0">
                <a:latin typeface="ＭＳ Ｐゴシック" charset="-128"/>
              </a:rPr>
            </a:br>
            <a:r>
              <a:rPr kumimoji="0" lang="ja-JP" altLang="en-US" sz="2400" smtClean="0">
                <a:latin typeface="ＭＳ Ｐゴシック" charset="-128"/>
              </a:rPr>
              <a:t>　</a:t>
            </a:r>
            <a:r>
              <a:rPr kumimoji="0" lang="ja-JP" altLang="en-US" sz="2400" b="1" smtClean="0">
                <a:solidFill>
                  <a:srgbClr val="FF0000"/>
                </a:solidFill>
                <a:latin typeface="ＭＳ Ｐゴシック" charset="-128"/>
              </a:rPr>
              <a:t>パリ紙の超落は、地方紙の出現、進出を促した</a:t>
            </a:r>
            <a:r>
              <a:rPr kumimoji="0" lang="ja-JP" altLang="en-US" sz="2800" b="1" smtClean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10246" name="AutoShape 4"/>
          <p:cNvSpPr>
            <a:spLocks noChangeArrowheads="1"/>
          </p:cNvSpPr>
          <p:nvPr/>
        </p:nvSpPr>
        <p:spPr bwMode="auto">
          <a:xfrm>
            <a:off x="4140200" y="4292600"/>
            <a:ext cx="1152525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126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59C3A4-0792-40BD-BF50-0F0E8FC569F6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i="1" smtClean="0"/>
              <a:t>4-3.</a:t>
            </a:r>
            <a:r>
              <a:rPr lang="ja-JP" altLang="en-US" sz="4000" i="1" smtClean="0"/>
              <a:t>ナポレオンと新聞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smtClean="0">
                <a:latin typeface="Arial" charset="0"/>
              </a:rPr>
              <a:t>1810</a:t>
            </a:r>
            <a:r>
              <a:rPr kumimoji="0" lang="ja-JP" altLang="en-US" sz="2400" smtClean="0">
                <a:latin typeface="Arial" charset="0"/>
              </a:rPr>
              <a:t>年：</a:t>
            </a:r>
            <a:r>
              <a:rPr kumimoji="0" lang="ja-JP" altLang="en-US" sz="2400" smtClean="0">
                <a:latin typeface="ＭＳ Ｐゴシック" charset="-128"/>
              </a:rPr>
              <a:t>事前検閲の復活。政府に新聞の編集長任免権が与えられる。</a:t>
            </a:r>
            <a:br>
              <a:rPr kumimoji="0" lang="ja-JP" altLang="en-US" sz="2400" smtClean="0">
                <a:latin typeface="ＭＳ Ｐゴシック" charset="-128"/>
              </a:rPr>
            </a:br>
            <a:r>
              <a:rPr kumimoji="0" lang="ja-JP" altLang="en-US" sz="2400" smtClean="0">
                <a:latin typeface="ＭＳ Ｐゴシック" charset="-128"/>
              </a:rPr>
              <a:t>地方紙１県１紙→今日発行部数の面でフランスで最も重要なローカル紙、地域紙の出発点となった。</a:t>
            </a: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smtClean="0">
                <a:latin typeface="Arial" charset="0"/>
              </a:rPr>
              <a:t>1811</a:t>
            </a:r>
            <a:r>
              <a:rPr kumimoji="0" lang="ja-JP" altLang="en-US" sz="2400" smtClean="0">
                <a:latin typeface="Arial" charset="0"/>
              </a:rPr>
              <a:t>年</a:t>
            </a:r>
            <a:r>
              <a:rPr kumimoji="0" lang="en-US" altLang="ja-JP" sz="2400" smtClean="0">
                <a:latin typeface="Arial" charset="0"/>
              </a:rPr>
              <a:t>:</a:t>
            </a:r>
            <a:r>
              <a:rPr kumimoji="0" lang="ja-JP" altLang="en-US" sz="2400" smtClean="0">
                <a:latin typeface="ＭＳ Ｐゴシック" charset="-128"/>
              </a:rPr>
              <a:t>パリ新聞も統合され、４紙しか生き残らなくなる。</a:t>
            </a:r>
            <a:br>
              <a:rPr kumimoji="0" lang="ja-JP" altLang="en-US" sz="2400" smtClean="0">
                <a:latin typeface="ＭＳ Ｐゴシック" charset="-128"/>
              </a:rPr>
            </a:br>
            <a:r>
              <a:rPr kumimoji="0" lang="en-US" altLang="ja-JP" sz="2400" smtClean="0">
                <a:latin typeface="Arial" charset="0"/>
              </a:rPr>
              <a:t>1814.5.2</a:t>
            </a:r>
            <a:r>
              <a:rPr kumimoji="0" lang="ja-JP" altLang="en-US" sz="2400" smtClean="0">
                <a:latin typeface="Arial" charset="0"/>
              </a:rPr>
              <a:t>　</a:t>
            </a:r>
            <a:r>
              <a:rPr kumimoji="0" lang="ja-JP" altLang="en-US" sz="2400" smtClean="0">
                <a:latin typeface="ＭＳ Ｐゴシック" charset="-128"/>
              </a:rPr>
              <a:t>　ルイ</a:t>
            </a:r>
            <a:r>
              <a:rPr kumimoji="0" lang="en-US" altLang="ja-JP" sz="2400" smtClean="0">
                <a:latin typeface="ＭＳ Ｐゴシック" charset="-128"/>
              </a:rPr>
              <a:t>18</a:t>
            </a:r>
            <a:r>
              <a:rPr kumimoji="0" lang="ja-JP" altLang="en-US" sz="2400" smtClean="0">
                <a:latin typeface="ＭＳ Ｐゴシック" charset="-128"/>
              </a:rPr>
              <a:t>世　プレスの自由の尊重を約束（サン・トアンの宣言）</a:t>
            </a:r>
            <a:r>
              <a:rPr kumimoji="0" lang="en-US" altLang="ja-JP" sz="2400" smtClean="0">
                <a:latin typeface="ＭＳ Ｐゴシック" charset="-128"/>
              </a:rPr>
              <a:t>/10.21</a:t>
            </a:r>
            <a:r>
              <a:rPr kumimoji="0" lang="ja-JP" altLang="en-US" sz="2400" smtClean="0">
                <a:latin typeface="ＭＳ Ｐゴシック" charset="-128"/>
              </a:rPr>
              <a:t>法　これを破棄　事前検閲の復活→</a:t>
            </a:r>
            <a:r>
              <a:rPr kumimoji="0" lang="en-US" altLang="ja-JP" sz="2400" smtClean="0">
                <a:latin typeface="ＭＳ Ｐゴシック" charset="-128"/>
              </a:rPr>
              <a:t>20</a:t>
            </a:r>
            <a:r>
              <a:rPr kumimoji="0" lang="ja-JP" altLang="en-US" sz="2400" smtClean="0">
                <a:latin typeface="ＭＳ Ｐゴシック" charset="-128"/>
              </a:rPr>
              <a:t>頁以下の全ての印刷物</a:t>
            </a:r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400" smtClean="0">
                <a:latin typeface="ＭＳ Ｐゴシック" charset="-128"/>
              </a:rPr>
              <a:t>第一次王政復古＝</a:t>
            </a:r>
            <a:r>
              <a:rPr kumimoji="0" lang="en-US" altLang="ja-JP" sz="2400" smtClean="0">
                <a:latin typeface="ＭＳ Ｐゴシック" charset="-128"/>
              </a:rPr>
              <a:t>1814</a:t>
            </a:r>
            <a:r>
              <a:rPr kumimoji="0" lang="ja-JP" altLang="en-US" sz="2400" smtClean="0">
                <a:latin typeface="ＭＳ Ｐゴシック" charset="-128"/>
              </a:rPr>
              <a:t>年５月、ルイ</a:t>
            </a:r>
            <a:r>
              <a:rPr kumimoji="0" lang="en-US" altLang="ja-JP" sz="2400" smtClean="0">
                <a:latin typeface="ＭＳ Ｐゴシック" charset="-128"/>
              </a:rPr>
              <a:t>18</a:t>
            </a:r>
            <a:r>
              <a:rPr kumimoji="0" lang="ja-JP" altLang="en-US" sz="2400" smtClean="0">
                <a:latin typeface="ＭＳ Ｐゴシック" charset="-128"/>
              </a:rPr>
              <a:t>世（</a:t>
            </a:r>
            <a:r>
              <a:rPr kumimoji="0" lang="en-US" altLang="ja-JP" sz="2400" smtClean="0">
                <a:latin typeface="ＭＳ Ｐゴシック" charset="-128"/>
              </a:rPr>
              <a:t>1824</a:t>
            </a:r>
            <a:r>
              <a:rPr kumimoji="0" lang="ja-JP" altLang="en-US" sz="2400" smtClean="0">
                <a:latin typeface="ＭＳ Ｐゴシック" charset="-128"/>
              </a:rPr>
              <a:t>年没）</a:t>
            </a:r>
            <a:r>
              <a:rPr kumimoji="0" lang="ja-JP" altLang="en-US" sz="2000" smtClean="0">
                <a:latin typeface="ＭＳ Ｐゴシック" charset="-128"/>
              </a:rPr>
              <a:t>即位　ナポレオンの百日天下（３～６月）</a:t>
            </a:r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400" smtClean="0">
                <a:latin typeface="ＭＳ Ｐゴシック" charset="-128"/>
              </a:rPr>
              <a:t>第二次王政復古＝</a:t>
            </a:r>
            <a:r>
              <a:rPr kumimoji="0" lang="en-US" altLang="ja-JP" sz="2400" smtClean="0">
                <a:latin typeface="ＭＳ Ｐゴシック" charset="-128"/>
              </a:rPr>
              <a:t>1815</a:t>
            </a:r>
            <a:r>
              <a:rPr kumimoji="0" lang="ja-JP" altLang="en-US" sz="2400" smtClean="0">
                <a:latin typeface="ＭＳ Ｐゴシック" charset="-128"/>
              </a:rPr>
              <a:t>年</a:t>
            </a:r>
            <a:r>
              <a:rPr kumimoji="0" lang="en-US" altLang="ja-JP" sz="2400" smtClean="0">
                <a:latin typeface="ＭＳ Ｐゴシック" charset="-128"/>
              </a:rPr>
              <a:t>7</a:t>
            </a:r>
            <a:r>
              <a:rPr kumimoji="0" lang="ja-JP" altLang="en-US" sz="2400" smtClean="0">
                <a:latin typeface="ＭＳ Ｐゴシック" charset="-128"/>
              </a:rPr>
              <a:t>月～</a:t>
            </a:r>
            <a:r>
              <a:rPr kumimoji="0" lang="en-US" altLang="ja-JP" sz="2400" smtClean="0">
                <a:latin typeface="ＭＳ Ｐゴシック" charset="-128"/>
              </a:rPr>
              <a:t>1830</a:t>
            </a:r>
            <a:r>
              <a:rPr kumimoji="0" lang="ja-JP" altLang="en-US" sz="2400" smtClean="0">
                <a:latin typeface="ＭＳ Ｐゴシック" charset="-128"/>
              </a:rPr>
              <a:t>年（</a:t>
            </a:r>
            <a:r>
              <a:rPr kumimoji="0" lang="en-US" altLang="ja-JP" sz="2400" smtClean="0">
                <a:latin typeface="ＭＳ Ｐゴシック" charset="-128"/>
              </a:rPr>
              <a:t>1824</a:t>
            </a:r>
            <a:r>
              <a:rPr kumimoji="0" lang="ja-JP" altLang="en-US" sz="2400" smtClean="0">
                <a:latin typeface="ＭＳ Ｐゴシック" charset="-128"/>
              </a:rPr>
              <a:t>～</a:t>
            </a:r>
            <a:r>
              <a:rPr kumimoji="0" lang="en-US" altLang="ja-JP" sz="2400" smtClean="0">
                <a:latin typeface="ＭＳ Ｐゴシック" charset="-128"/>
              </a:rPr>
              <a:t>30</a:t>
            </a:r>
            <a:r>
              <a:rPr kumimoji="0" lang="ja-JP" altLang="en-US" sz="2400" smtClean="0">
                <a:latin typeface="ＭＳ Ｐゴシック" charset="-128"/>
              </a:rPr>
              <a:t>年はシャルル</a:t>
            </a:r>
            <a:r>
              <a:rPr kumimoji="0" lang="en-US" altLang="ja-JP" sz="2400" smtClean="0">
                <a:latin typeface="ＭＳ Ｐゴシック" charset="-128"/>
              </a:rPr>
              <a:t>10</a:t>
            </a:r>
            <a:r>
              <a:rPr kumimoji="0" lang="ja-JP" altLang="en-US" sz="2400" smtClean="0">
                <a:latin typeface="ＭＳ Ｐゴシック" charset="-128"/>
              </a:rPr>
              <a:t>世）</a:t>
            </a:r>
            <a:endParaRPr kumimoji="0"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677</TotalTime>
  <Words>298</Words>
  <Application>Microsoft Office PowerPoint</Application>
  <PresentationFormat>画面に合わせる (4:3)</PresentationFormat>
  <Paragraphs>143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Blueprint</vt:lpstr>
      <vt:lpstr>外国ジャーナリズムⅡa 第11回</vt:lpstr>
      <vt:lpstr>1.新聞出現前夜-1</vt:lpstr>
      <vt:lpstr>1.新聞出現前夜-2</vt:lpstr>
      <vt:lpstr>2.日刊新聞の登場</vt:lpstr>
      <vt:lpstr> 3.フランス革命（1787-99)と新聞</vt:lpstr>
      <vt:lpstr>PowerPoint プレゼンテーション</vt:lpstr>
      <vt:lpstr>4-1.ナポレオンと新聞:1799～1814/15</vt:lpstr>
      <vt:lpstr>4-2.生き残りの代表紙　　</vt:lpstr>
      <vt:lpstr>4-3.ナポレオンと新聞</vt:lpstr>
      <vt:lpstr>5. 新聞の大衆化現象</vt:lpstr>
      <vt:lpstr>６.　廉価新聞の登場</vt:lpstr>
      <vt:lpstr>７．19世紀後半のフランス新聞</vt:lpstr>
      <vt:lpstr>８．１８８１年法の制定</vt:lpstr>
      <vt:lpstr>  9.ラジオの出現と新聞</vt:lpstr>
      <vt:lpstr>10．20世紀初頭の新聞界：日刊紙の黄金時代</vt:lpstr>
      <vt:lpstr>主要参考文献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外国ジャーナリズムⅡ第6回</dc:title>
  <dc:creator>Suzuki Yuga</dc:creator>
  <cp:lastModifiedBy>s-yuga  TOSHIBA-1</cp:lastModifiedBy>
  <cp:revision>50</cp:revision>
  <cp:lastPrinted>2012-06-12T11:49:58Z</cp:lastPrinted>
  <dcterms:created xsi:type="dcterms:W3CDTF">2002-05-21T09:02:20Z</dcterms:created>
  <dcterms:modified xsi:type="dcterms:W3CDTF">2017-04-27T14:41:52Z</dcterms:modified>
</cp:coreProperties>
</file>