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312" r:id="rId2"/>
    <p:sldId id="315" r:id="rId3"/>
    <p:sldId id="305" r:id="rId4"/>
    <p:sldId id="316" r:id="rId5"/>
    <p:sldId id="317" r:id="rId6"/>
    <p:sldId id="318" r:id="rId7"/>
    <p:sldId id="319" r:id="rId8"/>
    <p:sldId id="286" r:id="rId9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54" d="100"/>
          <a:sy n="54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anose="02020603050405020304" pitchFamily="18" charset="0"/>
              </a:defRPr>
            </a:lvl1pPr>
          </a:lstStyle>
          <a:p>
            <a:fld id="{CA032963-2A32-4A1F-848E-CAB7C83F40B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6411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anose="02020603050405020304" pitchFamily="18" charset="0"/>
              </a:defRPr>
            </a:lvl1pPr>
          </a:lstStyle>
          <a:p>
            <a:fld id="{EC087E4C-C5A1-43E0-95FD-672DB4AE3F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32367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214481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924205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086356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822285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mtClean="0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1235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35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DDA35-E072-4E8F-93A1-4224291069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185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CF0F3-4D95-4455-8176-2C55DF252CC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565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36A2F-593B-43D3-9B46-F276EDF13FA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4336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837860-9437-4551-B8F8-09FE2C40F5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506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6FA8A-E256-41CB-A967-E9135644E1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725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2C20F-74C0-40B9-BBB3-D1F7962854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710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C9447-BC9F-4E81-B566-999E4F3167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89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BF9F1-2AF5-486B-BAD5-FDA9FAB94D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596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675555-173D-462E-889A-A0B807D73C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825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F37741-3D5F-49E0-BF01-C4096CDFBEB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287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9E150-037C-4999-891F-484167B8251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942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F910C6-B2DF-463C-B904-18A32C9FE4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092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32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33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7E4982C2-FFA7-4199-931C-12D1B0D3F7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web.cc.sophia.ac.jp/s-yuga/gakubu/FJ2index14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a.fr/Le-CSA/Presentation-du-Consei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ilyfune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0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3075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6D44D60-CE1E-434B-B460-4C009DE5192F}" type="slidenum">
              <a:rPr kumimoji="0" lang="en-US" altLang="ja-JP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ja-JP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>
                <a:hlinkClick r:id="rId4"/>
              </a:rPr>
              <a:t>外国ジャーナリズム</a:t>
            </a:r>
            <a:r>
              <a:rPr lang="en-US" altLang="ja-JP" dirty="0" err="1" smtClean="0">
                <a:hlinkClick r:id="rId4"/>
              </a:rPr>
              <a:t>Ⅱa</a:t>
            </a:r>
            <a:endParaRPr lang="ja-JP" altLang="en-US" dirty="0" smtClean="0"/>
          </a:p>
        </p:txBody>
      </p:sp>
      <p:sp>
        <p:nvSpPr>
          <p:cNvPr id="30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kumimoji="0" lang="ja-JP" altLang="en-US" smtClean="0">
                <a:latin typeface="ＭＳ Ｐゴシック" panose="020B0600070205080204" pitchFamily="50" charset="-128"/>
              </a:rPr>
              <a:t>　</a:t>
            </a:r>
            <a:r>
              <a:rPr kumimoji="0" lang="en-US" altLang="ja-JP" smtClean="0">
                <a:latin typeface="ＭＳ Ｐゴシック" panose="020B0600070205080204" pitchFamily="50" charset="-128"/>
              </a:rPr>
              <a:t>-20</a:t>
            </a:r>
            <a:r>
              <a:rPr kumimoji="0" lang="ja-JP" altLang="en-US" smtClean="0">
                <a:latin typeface="ＭＳ Ｐゴシック" panose="020B0600070205080204" pitchFamily="50" charset="-128"/>
              </a:rPr>
              <a:t>世紀のフランス新聞界</a:t>
            </a:r>
            <a:endParaRPr kumimoji="0" lang="en-US" altLang="ja-JP" smtClean="0">
              <a:latin typeface="ＭＳ Ｐゴシック" panose="020B0600070205080204" pitchFamily="50" charset="-128"/>
            </a:endParaRPr>
          </a:p>
          <a:p>
            <a:pPr eaLnBrk="1" hangingPunct="1"/>
            <a:r>
              <a:rPr kumimoji="0" lang="ja-JP" altLang="en-US" smtClean="0">
                <a:latin typeface="ＭＳ Ｐゴシック" panose="020B0600070205080204" pitchFamily="50" charset="-128"/>
              </a:rPr>
              <a:t>　</a:t>
            </a:r>
            <a:r>
              <a:rPr kumimoji="0" lang="en-US" altLang="ja-JP" smtClean="0">
                <a:latin typeface="ＭＳ Ｐゴシック" panose="020B0600070205080204" pitchFamily="50" charset="-128"/>
              </a:rPr>
              <a:t>-</a:t>
            </a:r>
            <a:r>
              <a:rPr kumimoji="0" lang="ja-JP" altLang="en-US" smtClean="0">
                <a:latin typeface="ＭＳ Ｐゴシック" panose="020B0600070205080204" pitchFamily="50" charset="-128"/>
              </a:rPr>
              <a:t>フランスのコミュニケーション概念</a:t>
            </a:r>
            <a:endParaRPr kumimoji="0" lang="en-US" altLang="ja-JP" smtClean="0">
              <a:latin typeface="ＭＳ Ｐゴシック" panose="020B0600070205080204" pitchFamily="50" charset="-128"/>
            </a:endParaRPr>
          </a:p>
          <a:p>
            <a:pPr eaLnBrk="1" hangingPunct="1"/>
            <a:endParaRPr kumimoji="0" lang="en-US" altLang="ja-JP" smtClean="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409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3DE1389-A7D5-4EC0-A755-800D03677840}" type="slidenum">
              <a:rPr kumimoji="0" lang="en-US" altLang="ja-JP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ja-JP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315200" cy="579438"/>
          </a:xfrm>
        </p:spPr>
        <p:txBody>
          <a:bodyPr/>
          <a:lstStyle/>
          <a:p>
            <a:pPr eaLnBrk="1" hangingPunct="1"/>
            <a:r>
              <a:rPr lang="en-US" altLang="ja-JP" sz="36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sz="36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</a:t>
            </a:r>
            <a:r>
              <a:rPr lang="en-US" altLang="ja-JP" sz="36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1980</a:t>
            </a:r>
            <a:r>
              <a:rPr lang="ja-JP" altLang="en-US" sz="36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年代：放送界の変革</a:t>
            </a:r>
            <a:endParaRPr lang="ja-JP" altLang="en-US" smtClean="0"/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362950" cy="4772025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「少数チャンネル・独占公共放送・商業テレビを認めない」国から→「多チャンネル・民間優位の二元体制」の国へ</a:t>
            </a:r>
          </a:p>
          <a:p>
            <a:pPr eaLnBrk="1" hangingPunct="1"/>
            <a:r>
              <a:rPr lang="en-US" altLang="ja-JP" sz="2800" smtClean="0"/>
              <a:t>1986</a:t>
            </a:r>
            <a:r>
              <a:rPr lang="ja-JP" altLang="en-US" sz="2800" smtClean="0"/>
              <a:t>年法／</a:t>
            </a:r>
            <a:r>
              <a:rPr lang="en-US" altLang="ja-JP" sz="2800" smtClean="0"/>
              <a:t>89</a:t>
            </a:r>
            <a:r>
              <a:rPr lang="ja-JP" altLang="en-US" sz="2800" smtClean="0"/>
              <a:t>年法：「コミュニケーションの自由」概念の創出　</a:t>
            </a:r>
          </a:p>
          <a:p>
            <a:pPr eaLnBrk="1" hangingPunct="1"/>
            <a:r>
              <a:rPr lang="ja-JP" altLang="en-US" sz="2800" smtClean="0"/>
              <a:t>幅広い「視聴覚コミュニケーション」</a:t>
            </a:r>
            <a:r>
              <a:rPr lang="en-US" altLang="ja-JP" sz="2800" smtClean="0"/>
              <a:t>cf.</a:t>
            </a:r>
            <a:r>
              <a:rPr lang="ja-JP" altLang="en-US" sz="2800" smtClean="0"/>
              <a:t>大谷堅志郎「フランス放送界の変貌とその制度的枠組み」</a:t>
            </a:r>
          </a:p>
          <a:p>
            <a:pPr eaLnBrk="1" hangingPunct="1"/>
            <a:r>
              <a:rPr lang="en-US" altLang="ja-JP" sz="2800" smtClean="0"/>
              <a:t>1972</a:t>
            </a:r>
            <a:r>
              <a:rPr lang="ja-JP" altLang="en-US" sz="2800" smtClean="0"/>
              <a:t>年法／</a:t>
            </a:r>
            <a:r>
              <a:rPr lang="en-US" altLang="ja-JP" sz="2800" smtClean="0"/>
              <a:t>74</a:t>
            </a:r>
            <a:r>
              <a:rPr lang="ja-JP" altLang="en-US" sz="2800" smtClean="0"/>
              <a:t>年法：放送法</a:t>
            </a:r>
          </a:p>
          <a:p>
            <a:pPr eaLnBrk="1" hangingPunct="1"/>
            <a:r>
              <a:rPr lang="en-US" altLang="ja-JP" sz="2800" smtClean="0"/>
              <a:t>1982</a:t>
            </a:r>
            <a:r>
              <a:rPr lang="ja-JP" altLang="en-US" sz="2800" smtClean="0"/>
              <a:t>年法：視聴覚コミュニケーション</a:t>
            </a:r>
          </a:p>
          <a:p>
            <a:pPr lvl="1" eaLnBrk="1" hangingPunct="1"/>
            <a:r>
              <a:rPr lang="ja-JP" altLang="en-US" sz="2400" smtClean="0"/>
              <a:t>受け手の権利、市民の権利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512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F8E419C-80E7-43CE-865A-1CA121E8AAFB}" type="slidenum">
              <a:rPr kumimoji="0" lang="en-US" altLang="ja-JP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ja-JP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04813"/>
            <a:ext cx="7994650" cy="792162"/>
          </a:xfrm>
        </p:spPr>
        <p:txBody>
          <a:bodyPr/>
          <a:lstStyle/>
          <a:p>
            <a:pPr eaLnBrk="1" hangingPunct="1"/>
            <a:r>
              <a:rPr lang="en-US" altLang="ja-JP" sz="33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15.1980-90</a:t>
            </a:r>
            <a:r>
              <a:rPr lang="ja-JP" altLang="en-US" sz="33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年代：電気通信行政の再編成</a:t>
            </a:r>
          </a:p>
        </p:txBody>
      </p:sp>
      <p:sp>
        <p:nvSpPr>
          <p:cNvPr id="51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772400" cy="4391025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2800" dirty="0" smtClean="0"/>
              <a:t>独立行政委員会制度</a:t>
            </a:r>
            <a:endParaRPr lang="en-US" altLang="ja-JP" sz="28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ja-JP" dirty="0"/>
              <a:t> </a:t>
            </a:r>
            <a:r>
              <a:rPr lang="ja-JP" altLang="en-US" sz="2000" dirty="0" smtClean="0"/>
              <a:t>視聴覚コミュニケーション最高機関</a:t>
            </a:r>
            <a:r>
              <a:rPr lang="en-US" altLang="ja-JP" sz="2000" dirty="0" smtClean="0"/>
              <a:t>(1982</a:t>
            </a:r>
            <a:r>
              <a:rPr lang="ja-JP" altLang="en-US" sz="2000" dirty="0" smtClean="0"/>
              <a:t>年法</a:t>
            </a:r>
            <a:r>
              <a:rPr lang="en-US" altLang="ja-JP" sz="2000" dirty="0" smtClean="0"/>
              <a:t>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/>
              <a:t>  コミュニケーションと自由のための国民委員会</a:t>
            </a:r>
            <a:r>
              <a:rPr lang="en-US" altLang="ja-JP" sz="2000" dirty="0" smtClean="0"/>
              <a:t>(1986</a:t>
            </a:r>
            <a:r>
              <a:rPr lang="ja-JP" altLang="en-US" sz="2000" dirty="0" smtClean="0"/>
              <a:t>年法）</a:t>
            </a:r>
          </a:p>
          <a:p>
            <a:pPr eaLnBrk="1" hangingPunct="1">
              <a:defRPr/>
            </a:pPr>
            <a:r>
              <a:rPr lang="ja-JP" altLang="en-US" dirty="0" smtClean="0"/>
              <a:t>視聴覚高等（最高）評議会</a:t>
            </a:r>
            <a:r>
              <a:rPr lang="en-US" altLang="ja-JP" dirty="0" smtClean="0"/>
              <a:t>:1989</a:t>
            </a:r>
            <a:r>
              <a:rPr lang="ja-JP" altLang="en-US" dirty="0" smtClean="0"/>
              <a:t>年法</a:t>
            </a:r>
            <a:endParaRPr lang="en-US" altLang="ja-JP" dirty="0" smtClean="0"/>
          </a:p>
          <a:p>
            <a:pPr marL="0" lvl="1" indent="0" eaLnBrk="1" hangingPunct="1">
              <a:buClr>
                <a:schemeClr val="hlink"/>
              </a:buClr>
              <a:buSzPct val="110000"/>
              <a:buFont typeface="Wingdings" panose="05000000000000000000" pitchFamily="2" charset="2"/>
              <a:buNone/>
              <a:defRPr/>
            </a:pPr>
            <a:r>
              <a:rPr lang="ja-JP" altLang="en-US" dirty="0" smtClean="0"/>
              <a:t>（</a:t>
            </a:r>
            <a:r>
              <a:rPr lang="en-US" altLang="ja-JP" dirty="0" smtClean="0"/>
              <a:t>CSA, </a:t>
            </a:r>
            <a:r>
              <a:rPr lang="en-US" altLang="ja-JP" dirty="0" err="1" smtClean="0"/>
              <a:t>Consel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superieur</a:t>
            </a:r>
            <a:r>
              <a:rPr lang="en-US" altLang="ja-JP" dirty="0" smtClean="0"/>
              <a:t> de </a:t>
            </a:r>
            <a:r>
              <a:rPr lang="en-US" altLang="ja-JP" dirty="0" err="1" smtClean="0"/>
              <a:t>l'audiovisuel</a:t>
            </a:r>
            <a:r>
              <a:rPr lang="en-US" altLang="ja-JP" dirty="0" smtClean="0"/>
              <a:t> 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lvl="1" indent="0" eaLnBrk="1" hangingPunct="1">
              <a:buClr>
                <a:schemeClr val="hlink"/>
              </a:buClr>
              <a:buSzPct val="110000"/>
              <a:buFont typeface="Wingdings" panose="05000000000000000000" pitchFamily="2" charset="2"/>
              <a:buNone/>
              <a:defRPr/>
            </a:pPr>
            <a:r>
              <a:rPr lang="en-US" altLang="ja-JP" sz="2000" dirty="0">
                <a:hlinkClick r:id="rId4"/>
              </a:rPr>
              <a:t>http://www.csa.fr/Le-CSA/Presentation-du-Conseil</a:t>
            </a:r>
            <a:endParaRPr lang="en-US" altLang="ja-JP" sz="2000" dirty="0" smtClean="0"/>
          </a:p>
          <a:p>
            <a:pPr eaLnBrk="1" hangingPunct="1">
              <a:defRPr/>
            </a:pPr>
            <a:r>
              <a:rPr lang="ja-JP" altLang="en-US" sz="2400" dirty="0" smtClean="0"/>
              <a:t>大谷堅志郎「フランス放送界の変貌とその制度的枠組み」</a:t>
            </a:r>
            <a:r>
              <a:rPr lang="en-US" altLang="ja-JP" sz="2400" dirty="0" smtClean="0"/>
              <a:t>『</a:t>
            </a:r>
            <a:r>
              <a:rPr lang="ja-JP" altLang="en-US" sz="2400" dirty="0" smtClean="0"/>
              <a:t>放送研究と調査</a:t>
            </a:r>
            <a:r>
              <a:rPr lang="en-US" altLang="ja-JP" sz="2400" dirty="0" smtClean="0"/>
              <a:t>』89/9</a:t>
            </a:r>
          </a:p>
          <a:p>
            <a:pPr eaLnBrk="1" hangingPunct="1">
              <a:defRPr/>
            </a:pPr>
            <a:r>
              <a:rPr lang="ja-JP" altLang="en-US" sz="2400" dirty="0" smtClean="0"/>
              <a:t>新田哲郎「視聴覚高等評議会」</a:t>
            </a:r>
            <a:r>
              <a:rPr lang="en-US" altLang="ja-JP" sz="2400" dirty="0" smtClean="0"/>
              <a:t>『</a:t>
            </a:r>
            <a:r>
              <a:rPr lang="ja-JP" altLang="en-US" sz="2400" dirty="0" smtClean="0"/>
              <a:t>放送研究と調査</a:t>
            </a:r>
            <a:r>
              <a:rPr lang="en-US" altLang="ja-JP" sz="2400" dirty="0" smtClean="0"/>
              <a:t>』2010/10</a:t>
            </a:r>
            <a:endParaRPr lang="en-US" altLang="ja-JP" sz="2400" dirty="0"/>
          </a:p>
          <a:p>
            <a:pPr eaLnBrk="1" hangingPunct="1">
              <a:defRPr/>
            </a:pPr>
            <a:endParaRPr lang="en-US" altLang="ja-JP" dirty="0" smtClean="0"/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ja-JP" alt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mtClean="0"/>
              <a:t>CSA</a:t>
            </a:r>
            <a:r>
              <a:rPr lang="ja-JP" altLang="en-US" smtClean="0"/>
              <a:t>：評議員一覧</a:t>
            </a:r>
            <a:endParaRPr lang="en-US" altLang="en-US" smtClean="0"/>
          </a:p>
        </p:txBody>
      </p:sp>
      <p:sp>
        <p:nvSpPr>
          <p:cNvPr id="3" name="コンテンツ プレースホルダー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z="1800" dirty="0" smtClean="0"/>
              <a:t>Michel </a:t>
            </a:r>
            <a:r>
              <a:rPr lang="en-US" altLang="ja-JP" sz="1800" dirty="0" err="1" smtClean="0"/>
              <a:t>Boyon</a:t>
            </a:r>
            <a:r>
              <a:rPr lang="en-US" altLang="ja-JP" sz="1800" dirty="0" smtClean="0"/>
              <a:t> </a:t>
            </a:r>
            <a:r>
              <a:rPr lang="ja-JP" altLang="en-US" sz="1800" dirty="0" smtClean="0"/>
              <a:t>大統領　委員長ラジオフランス会長</a:t>
            </a:r>
          </a:p>
          <a:p>
            <a:pPr>
              <a:defRPr/>
            </a:pPr>
            <a:r>
              <a:rPr lang="en-US" altLang="ja-JP" sz="1800" dirty="0" smtClean="0"/>
              <a:t>Michel </a:t>
            </a:r>
            <a:r>
              <a:rPr lang="en-US" altLang="ja-JP" sz="1800" dirty="0" err="1" smtClean="0"/>
              <a:t>Reiser</a:t>
            </a:r>
            <a:r>
              <a:rPr lang="en-US" altLang="ja-JP" sz="1800" dirty="0" smtClean="0"/>
              <a:t> </a:t>
            </a:r>
            <a:r>
              <a:rPr lang="ja-JP" altLang="en-US" sz="1800" dirty="0" smtClean="0"/>
              <a:t>大統領　視聴覚制作ドキュメンタリー制作</a:t>
            </a:r>
          </a:p>
          <a:p>
            <a:pPr>
              <a:defRPr/>
            </a:pPr>
            <a:r>
              <a:rPr lang="en-US" altLang="ja-JP" sz="1800" dirty="0" smtClean="0"/>
              <a:t>Françoise </a:t>
            </a:r>
            <a:r>
              <a:rPr lang="en-US" altLang="ja-JP" sz="1800" dirty="0" err="1" smtClean="0"/>
              <a:t>Laborde</a:t>
            </a:r>
            <a:r>
              <a:rPr lang="en-US" altLang="ja-JP" sz="1800" dirty="0" smtClean="0"/>
              <a:t> </a:t>
            </a:r>
            <a:r>
              <a:rPr lang="ja-JP" altLang="en-US" sz="1800" dirty="0" smtClean="0"/>
              <a:t>大統領　子どもの保護</a:t>
            </a:r>
            <a:r>
              <a:rPr lang="en-US" altLang="ja-JP" sz="1800" dirty="0" smtClean="0"/>
              <a:t>F2</a:t>
            </a:r>
            <a:r>
              <a:rPr lang="ja-JP" altLang="en-US" sz="1800" dirty="0" err="1" smtClean="0"/>
              <a:t>，</a:t>
            </a:r>
            <a:r>
              <a:rPr lang="en-US" altLang="ja-JP" sz="1800" dirty="0" smtClean="0"/>
              <a:t>F3 </a:t>
            </a:r>
            <a:r>
              <a:rPr lang="ja-JP" altLang="en-US" sz="1800" dirty="0" smtClean="0"/>
              <a:t>番組編集長</a:t>
            </a:r>
          </a:p>
          <a:p>
            <a:pPr>
              <a:defRPr/>
            </a:pPr>
            <a:r>
              <a:rPr lang="en-US" altLang="ja-JP" sz="1800" dirty="0" smtClean="0"/>
              <a:t>Marie-Laure Denis </a:t>
            </a:r>
            <a:r>
              <a:rPr lang="ja-JP" altLang="en-US" sz="1800" dirty="0" smtClean="0"/>
              <a:t>上院議長　政治的多元性・選挙保健省局長</a:t>
            </a:r>
          </a:p>
          <a:p>
            <a:pPr>
              <a:defRPr/>
            </a:pPr>
            <a:r>
              <a:rPr lang="en-US" altLang="ja-JP" sz="1800" dirty="0" smtClean="0"/>
              <a:t>Alain </a:t>
            </a:r>
            <a:r>
              <a:rPr lang="en-US" altLang="ja-JP" sz="1800" dirty="0" err="1" smtClean="0"/>
              <a:t>Mear</a:t>
            </a:r>
            <a:r>
              <a:rPr lang="en-US" altLang="ja-JP" sz="1800" dirty="0" smtClean="0"/>
              <a:t> </a:t>
            </a:r>
            <a:r>
              <a:rPr lang="ja-JP" altLang="en-US" sz="1800" dirty="0" smtClean="0"/>
              <a:t>上院議長デ　ジタル</a:t>
            </a:r>
            <a:r>
              <a:rPr lang="en-US" altLang="ja-JP" sz="1800" dirty="0" smtClean="0"/>
              <a:t>TV </a:t>
            </a:r>
            <a:r>
              <a:rPr lang="ja-JP" altLang="en-US" sz="1800" dirty="0" smtClean="0"/>
              <a:t>国務院評定官</a:t>
            </a:r>
          </a:p>
          <a:p>
            <a:pPr>
              <a:defRPr/>
            </a:pPr>
            <a:r>
              <a:rPr lang="en-US" altLang="ja-JP" sz="1800" dirty="0" smtClean="0"/>
              <a:t>Christine Kelly </a:t>
            </a:r>
            <a:r>
              <a:rPr lang="ja-JP" altLang="en-US" sz="1800" dirty="0" smtClean="0"/>
              <a:t>上院議長　広告・視聴者保護</a:t>
            </a:r>
            <a:r>
              <a:rPr lang="en-US" altLang="ja-JP" sz="1800" dirty="0" smtClean="0"/>
              <a:t>TV </a:t>
            </a:r>
            <a:r>
              <a:rPr lang="ja-JP" altLang="en-US" sz="1800" dirty="0" smtClean="0"/>
              <a:t>キャスター</a:t>
            </a:r>
          </a:p>
          <a:p>
            <a:pPr>
              <a:defRPr/>
            </a:pPr>
            <a:r>
              <a:rPr lang="en-US" altLang="ja-JP" sz="1800" dirty="0" smtClean="0"/>
              <a:t>Sylvie </a:t>
            </a:r>
            <a:r>
              <a:rPr lang="en-US" altLang="ja-JP" sz="1800" dirty="0" err="1" smtClean="0"/>
              <a:t>Genevoix</a:t>
            </a:r>
            <a:r>
              <a:rPr lang="en-US" altLang="ja-JP" sz="1800" dirty="0" smtClean="0"/>
              <a:t> </a:t>
            </a:r>
            <a:r>
              <a:rPr lang="ja-JP" altLang="en-US" sz="1800" dirty="0" smtClean="0"/>
              <a:t>下院議長　公共</a:t>
            </a:r>
            <a:r>
              <a:rPr lang="en-US" altLang="ja-JP" sz="1800" dirty="0" smtClean="0"/>
              <a:t>TV </a:t>
            </a:r>
            <a:r>
              <a:rPr lang="en-US" altLang="ja-JP" sz="1800" dirty="0" err="1" smtClean="0"/>
              <a:t>TV</a:t>
            </a:r>
            <a:r>
              <a:rPr lang="en-US" altLang="ja-JP" sz="1800" dirty="0" smtClean="0"/>
              <a:t> </a:t>
            </a:r>
            <a:r>
              <a:rPr lang="ja-JP" altLang="en-US" sz="1800" dirty="0" smtClean="0"/>
              <a:t>プロデューサー</a:t>
            </a:r>
          </a:p>
          <a:p>
            <a:pPr>
              <a:defRPr/>
            </a:pPr>
            <a:r>
              <a:rPr lang="en-US" altLang="ja-JP" sz="1800" dirty="0" err="1" smtClean="0"/>
              <a:t>Rachid</a:t>
            </a:r>
            <a:r>
              <a:rPr lang="en-US" altLang="ja-JP" sz="1800" dirty="0" smtClean="0"/>
              <a:t> </a:t>
            </a:r>
            <a:r>
              <a:rPr lang="en-US" altLang="ja-JP" sz="1800" dirty="0" err="1" smtClean="0"/>
              <a:t>Arhab</a:t>
            </a:r>
            <a:r>
              <a:rPr lang="en-US" altLang="ja-JP" sz="1800" dirty="0" smtClean="0"/>
              <a:t> </a:t>
            </a:r>
            <a:r>
              <a:rPr lang="ja-JP" altLang="en-US" sz="1800" dirty="0" smtClean="0"/>
              <a:t>下院議長　視聴覚コンテンツの倫理</a:t>
            </a:r>
            <a:r>
              <a:rPr lang="en-US" altLang="ja-JP" sz="1800" dirty="0" smtClean="0"/>
              <a:t>TV </a:t>
            </a:r>
            <a:r>
              <a:rPr lang="ja-JP" altLang="en-US" sz="1800" dirty="0" smtClean="0"/>
              <a:t>キャスター</a:t>
            </a:r>
          </a:p>
          <a:p>
            <a:pPr>
              <a:defRPr/>
            </a:pPr>
            <a:r>
              <a:rPr lang="en-US" altLang="ja-JP" sz="1800" dirty="0" smtClean="0"/>
              <a:t>Emmanuel </a:t>
            </a:r>
            <a:r>
              <a:rPr lang="en-US" altLang="ja-JP" sz="1800" dirty="0" err="1" smtClean="0"/>
              <a:t>Gabla</a:t>
            </a:r>
            <a:r>
              <a:rPr lang="en-US" altLang="ja-JP" sz="1800" dirty="0" smtClean="0"/>
              <a:t> </a:t>
            </a:r>
            <a:r>
              <a:rPr lang="ja-JP" altLang="en-US" sz="1800" dirty="0" smtClean="0"/>
              <a:t>下院議長　新しい視聴覚サービス経済産業省情報技術局長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ja-JP" sz="18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ja-JP" sz="1800" dirty="0" smtClean="0"/>
              <a:t>※ CSA </a:t>
            </a:r>
            <a:r>
              <a:rPr lang="ja-JP" altLang="en-US" sz="1800" dirty="0" smtClean="0"/>
              <a:t>の</a:t>
            </a:r>
            <a:r>
              <a:rPr lang="en-US" altLang="ja-JP" sz="1800" dirty="0" smtClean="0"/>
              <a:t>HP(2010</a:t>
            </a:r>
            <a:r>
              <a:rPr lang="ja-JP" altLang="en-US" sz="1800" dirty="0" smtClean="0"/>
              <a:t>）</a:t>
            </a:r>
            <a:endParaRPr lang="en-US" sz="1800" dirty="0"/>
          </a:p>
        </p:txBody>
      </p:sp>
      <p:sp>
        <p:nvSpPr>
          <p:cNvPr id="6148" name="フッター プレースホルダー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6149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1FF1F57-D105-484B-86E2-D3A256A2F7E9}" type="slidenum">
              <a:rPr kumimoji="0" lang="en-US" altLang="ja-JP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ja-JP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CSA</a:t>
            </a:r>
            <a:r>
              <a:rPr lang="ja-JP" altLang="en-US" smtClean="0"/>
              <a:t>：任務と役割</a:t>
            </a:r>
            <a:endParaRPr lang="en-US" altLang="en-US" smtClean="0"/>
          </a:p>
        </p:txBody>
      </p:sp>
      <p:sp>
        <p:nvSpPr>
          <p:cNvPr id="7171" name="コンテンツ プレースホルダー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905000"/>
            <a:ext cx="7910513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2400" smtClean="0"/>
              <a:t>①電波監理，周波数割り当て，放送免許の更新，没収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2400" smtClean="0"/>
              <a:t>② 放送会社等に対する平等な関与と，自由な競争の助長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2400" smtClean="0"/>
              <a:t>③ 番組の質と多元性確保のための監視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2400" smtClean="0"/>
              <a:t>④ フランス語・フランス文化の擁護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2400" smtClean="0"/>
              <a:t>⑤ 有害コンテンツからの子ども・未成年保護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2400" smtClean="0"/>
              <a:t>⑥ 放送会社による義務違反に対する注意喚起，釈明要求，制裁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2400" smtClean="0"/>
              <a:t>⑦ 公共放送に対する意見表明</a:t>
            </a:r>
            <a:endParaRPr lang="en-US" altLang="en-US" sz="2400" smtClean="0"/>
          </a:p>
        </p:txBody>
      </p:sp>
      <p:sp>
        <p:nvSpPr>
          <p:cNvPr id="7172" name="フッター プレースホルダー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717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6905F3C-4F82-4850-89DC-429866233DD6}" type="slidenum">
              <a:rPr kumimoji="0" lang="en-US" altLang="ja-JP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ja-JP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CSA</a:t>
            </a:r>
            <a:endParaRPr lang="en-US" altLang="en-US" smtClean="0"/>
          </a:p>
        </p:txBody>
      </p:sp>
      <p:sp>
        <p:nvSpPr>
          <p:cNvPr id="8195" name="コンテンツ プレースホルダー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84213" y="1628775"/>
            <a:ext cx="8064500" cy="4402138"/>
          </a:xfrm>
        </p:spPr>
        <p:txBody>
          <a:bodyPr/>
          <a:lstStyle/>
          <a:p>
            <a:r>
              <a:rPr lang="ja-JP" altLang="en-US" sz="2800" smtClean="0"/>
              <a:t>監視＋苦情メールから</a:t>
            </a:r>
            <a:r>
              <a:rPr lang="en-US" altLang="ja-JP" sz="2800" smtClean="0"/>
              <a:t>(4,000</a:t>
            </a:r>
            <a:r>
              <a:rPr lang="ja-JP" altLang="en-US" sz="2800" smtClean="0"/>
              <a:t>件</a:t>
            </a:r>
            <a:r>
              <a:rPr lang="en-US" altLang="ja-JP" sz="2800" smtClean="0"/>
              <a:t>/</a:t>
            </a:r>
            <a:r>
              <a:rPr lang="ja-JP" altLang="en-US" sz="2800" smtClean="0"/>
              <a:t>年）</a:t>
            </a:r>
            <a:endParaRPr lang="en-US" altLang="ja-JP" sz="2800" smtClean="0"/>
          </a:p>
          <a:p>
            <a:r>
              <a:rPr lang="ja-JP" altLang="en-US" sz="2800" smtClean="0"/>
              <a:t>事前検閲はない</a:t>
            </a:r>
            <a:endParaRPr lang="en-US" altLang="ja-JP" sz="2800" smtClean="0"/>
          </a:p>
          <a:p>
            <a:r>
              <a:rPr lang="ja-JP" altLang="en-US" sz="2800" smtClean="0"/>
              <a:t>規制⇒注意改善：警告、催告、制裁手続きの開始</a:t>
            </a:r>
            <a:endParaRPr lang="en-US" altLang="ja-JP" sz="2800" smtClean="0"/>
          </a:p>
          <a:p>
            <a:r>
              <a:rPr lang="ja-JP" altLang="en-US" sz="2800" smtClean="0"/>
              <a:t>制裁：制裁金の支払い，訂正放送の読み上げ，当該番組の一時停止，放送免許の期間短縮，免許取り消しなど</a:t>
            </a:r>
            <a:endParaRPr lang="en-US" altLang="ja-JP" sz="2800" smtClean="0"/>
          </a:p>
          <a:p>
            <a:r>
              <a:rPr lang="ja-JP" altLang="en-US" sz="2800" smtClean="0"/>
              <a:t>「報道倫理」「子ども・未成年保護」「仏語・仏文化擁護」</a:t>
            </a:r>
            <a:endParaRPr lang="en-US" altLang="en-US" sz="2800" smtClean="0"/>
          </a:p>
        </p:txBody>
      </p:sp>
      <p:sp>
        <p:nvSpPr>
          <p:cNvPr id="8196" name="フッター プレースホルダー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819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124B9C8-E3A1-4065-99DC-C7BD034036B7}" type="slidenum">
              <a:rPr kumimoji="0" lang="en-US" altLang="ja-JP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ja-JP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CSA</a:t>
            </a:r>
            <a:endParaRPr lang="en-US" altLang="en-US" smtClean="0"/>
          </a:p>
        </p:txBody>
      </p:sp>
      <p:sp>
        <p:nvSpPr>
          <p:cNvPr id="9219" name="コンテンツ プレースホルダー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独立性：政府機関の干渉なし；国務院のみ</a:t>
            </a:r>
            <a:endParaRPr lang="en-US" altLang="ja-JP" smtClean="0"/>
          </a:p>
          <a:p>
            <a:r>
              <a:rPr lang="ja-JP" altLang="en-US" smtClean="0"/>
              <a:t>透明性の確保：年次報告書</a:t>
            </a:r>
            <a:endParaRPr lang="en-US" altLang="ja-JP" smtClean="0"/>
          </a:p>
          <a:p>
            <a:r>
              <a:rPr lang="ja-JP" altLang="en-US" smtClean="0"/>
              <a:t>行政の介入</a:t>
            </a:r>
            <a:endParaRPr lang="en-US" altLang="ja-JP" smtClean="0"/>
          </a:p>
          <a:p>
            <a:r>
              <a:rPr lang="ja-JP" altLang="en-US" smtClean="0"/>
              <a:t>「管理下の自由」または「監視される自由」（憲法院判決の論理を是としない）「送り手の自由」論</a:t>
            </a:r>
            <a:endParaRPr lang="en-US" altLang="en-US" smtClean="0"/>
          </a:p>
        </p:txBody>
      </p:sp>
      <p:sp>
        <p:nvSpPr>
          <p:cNvPr id="9220" name="フッター プレースホルダー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9221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0A5EE92-D5CF-4120-A748-EC1A7F7189A5}" type="slidenum">
              <a:rPr kumimoji="0" lang="en-US" altLang="ja-JP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ja-JP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フッター プレースホル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0243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DA597E9-F003-49F4-A5C9-FB73E6404C99}" type="slidenum">
              <a:rPr kumimoji="0" lang="en-US" altLang="ja-JP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ja-JP" sz="140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Ovni/Free Press in France</a:t>
            </a:r>
          </a:p>
        </p:txBody>
      </p:sp>
      <p:pic>
        <p:nvPicPr>
          <p:cNvPr id="10245" name="Picture 7" descr="ovni656">
            <a:hlinkClick r:id="rId4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0000" y="1905000"/>
            <a:ext cx="2944813" cy="4114800"/>
          </a:xfrm>
        </p:spPr>
      </p:pic>
      <p:pic>
        <p:nvPicPr>
          <p:cNvPr id="10246" name="Picture 8" descr="France_freepress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2533650"/>
            <a:ext cx="3810000" cy="28575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621</TotalTime>
  <Words>378</Words>
  <Application>Microsoft Office PowerPoint</Application>
  <PresentationFormat>画面に合わせる (4:3)</PresentationFormat>
  <Paragraphs>68</Paragraphs>
  <Slides>8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Blueprint</vt:lpstr>
      <vt:lpstr>外国ジャーナリズムⅡa</vt:lpstr>
      <vt:lpstr>14．1980年代：放送界の変革</vt:lpstr>
      <vt:lpstr>15.1980-90年代：電気通信行政の再編成</vt:lpstr>
      <vt:lpstr>CSA：評議員一覧</vt:lpstr>
      <vt:lpstr>CSA：任務と役割</vt:lpstr>
      <vt:lpstr>CSA</vt:lpstr>
      <vt:lpstr>CSA</vt:lpstr>
      <vt:lpstr>Ovni/Free Press in France</vt:lpstr>
    </vt:vector>
  </TitlesOfParts>
  <Company>Sophia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外国ジャーナリズムⅡ第6回</dc:title>
  <dc:creator>Suzuki Yuga</dc:creator>
  <cp:lastModifiedBy>s-yuga  TOSHIBA-1</cp:lastModifiedBy>
  <cp:revision>77</cp:revision>
  <cp:lastPrinted>2015-07-03T23:28:48Z</cp:lastPrinted>
  <dcterms:created xsi:type="dcterms:W3CDTF">2002-05-21T09:02:20Z</dcterms:created>
  <dcterms:modified xsi:type="dcterms:W3CDTF">2017-05-18T15:39:00Z</dcterms:modified>
</cp:coreProperties>
</file>