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83" r:id="rId2"/>
    <p:sldId id="322" r:id="rId3"/>
    <p:sldId id="319" r:id="rId4"/>
    <p:sldId id="320" r:id="rId5"/>
    <p:sldId id="321" r:id="rId6"/>
    <p:sldId id="256" r:id="rId7"/>
    <p:sldId id="257" r:id="rId8"/>
    <p:sldId id="286" r:id="rId9"/>
    <p:sldId id="284" r:id="rId10"/>
    <p:sldId id="285" r:id="rId11"/>
    <p:sldId id="258" r:id="rId12"/>
    <p:sldId id="259" r:id="rId13"/>
    <p:sldId id="260" r:id="rId14"/>
    <p:sldId id="290" r:id="rId15"/>
    <p:sldId id="261" r:id="rId16"/>
    <p:sldId id="292" r:id="rId17"/>
    <p:sldId id="317" r:id="rId18"/>
    <p:sldId id="303" r:id="rId19"/>
    <p:sldId id="265" r:id="rId20"/>
    <p:sldId id="262" r:id="rId21"/>
    <p:sldId id="263" r:id="rId22"/>
    <p:sldId id="264" r:id="rId23"/>
    <p:sldId id="293" r:id="rId24"/>
    <p:sldId id="304" r:id="rId25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590" autoAdjust="0"/>
  </p:normalViewPr>
  <p:slideViewPr>
    <p:cSldViewPr>
      <p:cViewPr varScale="1">
        <p:scale>
          <a:sx n="56" d="100"/>
          <a:sy n="56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24A34731-741F-4608-9683-53B78C14B3F4}" type="datetimeFigureOut">
              <a:rPr lang="ja-JP" altLang="en-US"/>
              <a:pPr>
                <a:defRPr/>
              </a:pPr>
              <a:t>2017/5/26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70D13000-0932-4E50-9DBF-80BE3908F0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199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15AC8C37-692E-44C1-A7BA-74F6E7A1A2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6372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6AF2F7AC-A533-4397-AB9E-4B850FCD6C6C}" type="slidenum">
              <a:rPr lang="en-US" altLang="ja-JP" sz="1300" smtClean="0"/>
              <a:pPr eaLnBrk="1" hangingPunct="1"/>
              <a:t>1</a:t>
            </a:fld>
            <a:endParaRPr lang="en-US" altLang="ja-JP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1303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9186FF8-C9E2-48AF-8844-065DB391E8B2}" type="slidenum">
              <a:rPr lang="en-US" altLang="ja-JP" sz="1300" smtClean="0"/>
              <a:pPr eaLnBrk="1" hangingPunct="1"/>
              <a:t>12</a:t>
            </a:fld>
            <a:endParaRPr lang="en-US" altLang="ja-JP" sz="13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9899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B461EED2-B542-49A7-9D44-9DDF50D7DA98}" type="slidenum">
              <a:rPr lang="en-US" altLang="ja-JP" sz="1300" smtClean="0"/>
              <a:pPr eaLnBrk="1" hangingPunct="1"/>
              <a:t>13</a:t>
            </a:fld>
            <a:endParaRPr lang="en-US" altLang="ja-JP" sz="13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1010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B27E1B77-E7AA-43DD-9174-2FC5D2F5AE01}" type="slidenum">
              <a:rPr lang="en-US" altLang="ja-JP" sz="1300" smtClean="0"/>
              <a:pPr eaLnBrk="1" hangingPunct="1"/>
              <a:t>14</a:t>
            </a:fld>
            <a:endParaRPr lang="en-US" altLang="ja-JP" sz="13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155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6E93A5F-B025-4AEE-8983-5BC4CCA48512}" type="slidenum">
              <a:rPr lang="en-US" altLang="ja-JP" sz="1300" smtClean="0"/>
              <a:pPr eaLnBrk="1" hangingPunct="1"/>
              <a:t>15</a:t>
            </a:fld>
            <a:endParaRPr lang="en-US" altLang="ja-JP" sz="13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442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A683875-3520-46D4-99CE-3FB028464F4B}" type="slidenum">
              <a:rPr lang="en-US" altLang="ja-JP" sz="1300" smtClean="0"/>
              <a:pPr eaLnBrk="1" hangingPunct="1"/>
              <a:t>16</a:t>
            </a:fld>
            <a:endParaRPr lang="en-US" altLang="ja-JP" sz="13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89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FA06192-FBD6-438E-B6BB-5D03EF8CACB4}" type="slidenum">
              <a:rPr lang="en-US" altLang="ja-JP" sz="1300" smtClean="0"/>
              <a:pPr eaLnBrk="1" hangingPunct="1"/>
              <a:t>17</a:t>
            </a:fld>
            <a:endParaRPr lang="en-US" altLang="ja-JP" sz="13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402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524F685-177A-4FEB-9555-B8D997EE85F3}" type="slidenum">
              <a:rPr lang="en-US" altLang="ja-JP" sz="1300" smtClean="0"/>
              <a:pPr eaLnBrk="1" hangingPunct="1"/>
              <a:t>18</a:t>
            </a:fld>
            <a:endParaRPr lang="en-US" altLang="ja-JP" sz="13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4152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B6AEE34-8BF7-4A1C-A8FE-52890E0093DB}" type="slidenum">
              <a:rPr lang="en-US" altLang="ja-JP" sz="1300" smtClean="0"/>
              <a:pPr eaLnBrk="1" hangingPunct="1"/>
              <a:t>19</a:t>
            </a:fld>
            <a:endParaRPr lang="en-US" altLang="ja-JP" sz="13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6910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0A34FF9-BD8B-420C-9C2F-CCD541E05A5E}" type="slidenum">
              <a:rPr lang="en-US" altLang="ja-JP" sz="1300" smtClean="0"/>
              <a:pPr eaLnBrk="1" hangingPunct="1"/>
              <a:t>20</a:t>
            </a:fld>
            <a:endParaRPr lang="en-US" altLang="ja-JP" sz="13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3018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41AD600A-31D6-4344-9B7A-45637E35934E}" type="slidenum">
              <a:rPr lang="en-US" altLang="ja-JP" sz="1300" smtClean="0"/>
              <a:pPr eaLnBrk="1" hangingPunct="1"/>
              <a:t>21</a:t>
            </a:fld>
            <a:endParaRPr lang="en-US" altLang="ja-JP" sz="13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408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5939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6D8614A-8C80-4D8F-9DFE-327494E05CE5}" type="slidenum">
              <a:rPr lang="en-US" altLang="ja-JP" sz="1300" smtClean="0"/>
              <a:pPr eaLnBrk="1" hangingPunct="1"/>
              <a:t>3</a:t>
            </a:fld>
            <a:endParaRPr lang="en-US" altLang="ja-JP" sz="1300" smtClean="0"/>
          </a:p>
        </p:txBody>
      </p:sp>
    </p:spTree>
    <p:extLst>
      <p:ext uri="{BB962C8B-B14F-4D97-AF65-F5344CB8AC3E}">
        <p14:creationId xmlns:p14="http://schemas.microsoft.com/office/powerpoint/2010/main" val="20368154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6731691-9C43-414B-AA30-6BF88633E298}" type="slidenum">
              <a:rPr lang="en-US" altLang="ja-JP" sz="1300" smtClean="0"/>
              <a:pPr eaLnBrk="1" hangingPunct="1"/>
              <a:t>22</a:t>
            </a:fld>
            <a:endParaRPr lang="en-US" altLang="ja-JP" sz="13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43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53FDE69-8FA4-4BCA-8343-3D317C986BEA}" type="slidenum">
              <a:rPr lang="en-US" altLang="ja-JP" sz="1300" smtClean="0"/>
              <a:pPr eaLnBrk="1" hangingPunct="1"/>
              <a:t>23</a:t>
            </a:fld>
            <a:endParaRPr lang="en-US" altLang="ja-JP" sz="13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05106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EC39171B-CDE1-4ADC-9653-529F54C5FEBE}" type="slidenum">
              <a:rPr lang="en-US" altLang="ja-JP" sz="1300" smtClean="0"/>
              <a:pPr eaLnBrk="1" hangingPunct="1"/>
              <a:t>24</a:t>
            </a:fld>
            <a:endParaRPr lang="en-US" altLang="ja-JP" sz="13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57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6042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29D30D3F-AB29-4BD4-BFD7-5CB396CD99D3}" type="slidenum">
              <a:rPr lang="en-US" altLang="ja-JP" sz="1300" smtClean="0"/>
              <a:pPr eaLnBrk="1" hangingPunct="1"/>
              <a:t>4</a:t>
            </a:fld>
            <a:endParaRPr lang="en-US" altLang="ja-JP" sz="1300" smtClean="0"/>
          </a:p>
        </p:txBody>
      </p:sp>
    </p:spTree>
    <p:extLst>
      <p:ext uri="{BB962C8B-B14F-4D97-AF65-F5344CB8AC3E}">
        <p14:creationId xmlns:p14="http://schemas.microsoft.com/office/powerpoint/2010/main" val="965984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6D6E623D-8348-4F2C-8EC8-A4D496C658FA}" type="slidenum">
              <a:rPr lang="en-US" altLang="ja-JP" sz="1300" smtClean="0"/>
              <a:pPr eaLnBrk="1" hangingPunct="1"/>
              <a:t>6</a:t>
            </a:fld>
            <a:endParaRPr lang="en-US" altLang="ja-JP" sz="13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4995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5DF45B4-C721-4F1E-86C9-8D1E7E3F4E77}" type="slidenum">
              <a:rPr lang="en-US" altLang="ja-JP" sz="1300" smtClean="0"/>
              <a:pPr eaLnBrk="1" hangingPunct="1"/>
              <a:t>7</a:t>
            </a:fld>
            <a:endParaRPr lang="en-US" altLang="ja-JP" sz="13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6494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E58A7580-3369-447C-ACF4-EE719D141D7D}" type="slidenum">
              <a:rPr lang="en-US" altLang="ja-JP" sz="1300" smtClean="0"/>
              <a:pPr eaLnBrk="1" hangingPunct="1"/>
              <a:t>8</a:t>
            </a:fld>
            <a:endParaRPr lang="en-US" altLang="ja-JP" sz="13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33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41E33DA3-4AA9-4A1F-82B6-E57CB038F9EB}" type="slidenum">
              <a:rPr lang="en-US" altLang="ja-JP" sz="1300" smtClean="0"/>
              <a:pPr eaLnBrk="1" hangingPunct="1"/>
              <a:t>9</a:t>
            </a:fld>
            <a:endParaRPr lang="en-US" altLang="ja-JP" sz="13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9034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86987F2-DD92-4503-8B9F-15DA90367464}" type="slidenum">
              <a:rPr lang="en-US" altLang="ja-JP" sz="1300" smtClean="0"/>
              <a:pPr eaLnBrk="1" hangingPunct="1"/>
              <a:t>10</a:t>
            </a:fld>
            <a:endParaRPr lang="en-US" altLang="ja-JP" sz="13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95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8A46E850-E632-4329-B973-D3AE77E36E33}" type="slidenum">
              <a:rPr lang="en-US" altLang="ja-JP" sz="1300" smtClean="0"/>
              <a:pPr eaLnBrk="1" hangingPunct="1"/>
              <a:t>11</a:t>
            </a:fld>
            <a:endParaRPr lang="en-US" altLang="ja-JP" sz="13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259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579CC-8961-47C7-9430-7E9EF53BAB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21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32AA-5B27-45D5-8CA0-F187CF6D7E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17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C0AC5-A706-4667-A093-5B12152131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1492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243F-0D02-4338-AE81-9C36EC47FC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0155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871538" y="192088"/>
            <a:ext cx="8162925" cy="590391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80CAD-36D9-4DBA-8A62-C360EDF643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482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8078B-6DAA-4743-9268-0C6855A9A1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9660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29200" y="2101850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029200" y="4235450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BADDA-0C4A-4B0A-8548-BD35B3837AE0}" type="datetime1">
              <a:rPr lang="ja-JP" altLang="en-US"/>
              <a:pPr>
                <a:defRPr/>
              </a:pPr>
              <a:t>2017/5/26</a:t>
            </a:fld>
            <a:endParaRPr lang="en-US" altLang="ja-JP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マス・コミュニケーション発達史</a:t>
            </a:r>
            <a:r>
              <a:rPr lang="en-US" altLang="ja-JP"/>
              <a:t>II(2007)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B7CD9-183E-42DA-9617-3B7DA2E1FB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272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DA57E-82C3-4117-9396-961DE74F71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503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F5933-7BA9-48B6-8EA5-247EAEAEBA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74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0B111-1E75-4A03-A87E-08BE24BD3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97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7494D-1A7C-4B03-AE88-B63CF02D14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737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B5DC1-5D90-436F-9EA1-96AF695629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11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C252A-4957-41D8-989E-ACB20AC99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443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03383-E946-4040-92F0-9D435BF4DC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606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25B8-7903-4E43-AE76-B2871C2839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476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7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8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9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0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1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2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3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4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5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6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7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8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9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0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1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2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3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4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5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6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7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8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9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0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1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2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3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CB9AFE74-6CA5-4831-B046-FBEFB8A61D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4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dley.ox.ac.uk/ilej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hyperlink" Target="http://en.wikipedia.org/wiki/Samuel_Johnson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4099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F3456CE-2328-4514-B63A-0D98E0745C46}" type="slidenum">
              <a:rPr kumimoji="0" lang="en-US" altLang="ja-JP" sz="1400" smtClean="0"/>
              <a:pPr eaLnBrk="1" hangingPunct="1"/>
              <a:t>1</a:t>
            </a:fld>
            <a:endParaRPr kumimoji="0" lang="en-US" altLang="ja-JP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390650"/>
            <a:ext cx="8280400" cy="1174750"/>
          </a:xfrm>
        </p:spPr>
        <p:txBody>
          <a:bodyPr/>
          <a:lstStyle/>
          <a:p>
            <a:pPr algn="l" eaLnBrk="1" hangingPunct="1"/>
            <a:r>
              <a:rPr lang="ja-JP" altLang="en-US" sz="4000" dirty="0" smtClean="0"/>
              <a:t>外国ジャーナリズム</a:t>
            </a:r>
            <a:r>
              <a:rPr lang="en-US" altLang="ja-JP" sz="4000" dirty="0" err="1" smtClean="0"/>
              <a:t>IIa</a:t>
            </a:r>
            <a:r>
              <a:rPr lang="en-US" altLang="ja-JP" sz="4000" dirty="0" smtClean="0"/>
              <a:t> </a:t>
            </a:r>
            <a:r>
              <a:rPr lang="ja-JP" altLang="en-US" sz="4000" dirty="0" smtClean="0"/>
              <a:t>第</a:t>
            </a:r>
            <a:r>
              <a:rPr lang="en-US" altLang="ja-JP" sz="4000" dirty="0" smtClean="0"/>
              <a:t>6</a:t>
            </a:r>
            <a:r>
              <a:rPr lang="ja-JP" altLang="en-US" sz="4000" dirty="0" smtClean="0"/>
              <a:t>回　</a:t>
            </a:r>
            <a:br>
              <a:rPr lang="ja-JP" altLang="en-US" sz="4000" dirty="0" smtClean="0"/>
            </a:br>
            <a:r>
              <a:rPr lang="ja-JP" altLang="en-US" sz="3100" dirty="0" smtClean="0"/>
              <a:t>－イギリスのジャーナリズム</a:t>
            </a:r>
            <a:r>
              <a:rPr lang="en-US" altLang="ja-JP" sz="3100" dirty="0" smtClean="0"/>
              <a:t>(1)</a:t>
            </a:r>
            <a:endParaRPr lang="ja-JP" altLang="en-US" sz="31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3860800"/>
            <a:ext cx="6624638" cy="2114550"/>
          </a:xfrm>
        </p:spPr>
        <p:txBody>
          <a:bodyPr/>
          <a:lstStyle/>
          <a:p>
            <a:pPr eaLnBrk="1" hangingPunct="1"/>
            <a:r>
              <a:rPr lang="ja-JP" altLang="en-US" smtClean="0"/>
              <a:t>第</a:t>
            </a:r>
            <a:r>
              <a:rPr lang="en-US" altLang="ja-JP" smtClean="0"/>
              <a:t>1</a:t>
            </a:r>
            <a:r>
              <a:rPr lang="ja-JP" altLang="en-US" smtClean="0"/>
              <a:t>回　新聞の登場と発達</a:t>
            </a:r>
          </a:p>
          <a:p>
            <a:pPr eaLnBrk="1" hangingPunct="1"/>
            <a:r>
              <a:rPr lang="ja-JP" altLang="en-US" smtClean="0"/>
              <a:t>         </a:t>
            </a:r>
            <a:r>
              <a:rPr lang="en-US" altLang="ja-JP" smtClean="0"/>
              <a:t>~</a:t>
            </a:r>
            <a:r>
              <a:rPr lang="en-US" altLang="ja-JP" i="1" smtClean="0"/>
              <a:t>The Times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153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65B04FE-BFDE-4185-90EB-E5F3BA1893DA}" type="slidenum">
              <a:rPr kumimoji="0" lang="en-US" altLang="ja-JP" sz="1400" smtClean="0"/>
              <a:pPr eaLnBrk="1" hangingPunct="1"/>
              <a:t>10</a:t>
            </a:fld>
            <a:endParaRPr kumimoji="0" lang="en-US" altLang="ja-JP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Caxton was a prolific man who printed over 100 books in his lifetime, and whose books are </a:t>
            </a:r>
            <a:r>
              <a:rPr lang="en-US" altLang="ja-JP" sz="2800" smtClean="0">
                <a:solidFill>
                  <a:srgbClr val="FF3300"/>
                </a:solidFill>
              </a:rPr>
              <a:t>known for their craftsmanship and careful editing.</a:t>
            </a:r>
            <a:r>
              <a:rPr lang="en-US" altLang="ja-JP" sz="2800" smtClean="0"/>
              <a:t> He also was the </a:t>
            </a:r>
            <a:r>
              <a:rPr lang="en-US" altLang="ja-JP" sz="2800" smtClean="0">
                <a:solidFill>
                  <a:srgbClr val="FF3300"/>
                </a:solidFill>
              </a:rPr>
              <a:t>translator</a:t>
            </a:r>
            <a:r>
              <a:rPr lang="en-US" altLang="ja-JP" sz="2800" smtClean="0"/>
              <a:t> for many of the books he published, using his knowledge of French, Latin and Dutch. A third of these books still exist (while not always in a complete state) in libraries around the world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1638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9006FFF-BFC7-4E72-9CD6-3A53F6FB0847}" type="slidenum">
              <a:rPr kumimoji="0" lang="en-US" altLang="ja-JP" sz="1400" smtClean="0"/>
              <a:pPr eaLnBrk="1" hangingPunct="1"/>
              <a:t>11</a:t>
            </a:fld>
            <a:endParaRPr kumimoji="0" lang="en-US" altLang="ja-JP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２．新聞出版物の出現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1622/05: Weekly News</a:t>
            </a:r>
            <a:r>
              <a:rPr lang="ja-JP" altLang="en-US" sz="2800" smtClean="0"/>
              <a:t>＝別名 </a:t>
            </a:r>
            <a:r>
              <a:rPr lang="en-US" altLang="ja-JP" sz="2800" smtClean="0"/>
              <a:t>News Book</a:t>
            </a:r>
          </a:p>
          <a:p>
            <a:pPr eaLnBrk="1" hangingPunct="1"/>
            <a:r>
              <a:rPr lang="en-US" altLang="ja-JP" sz="2800" smtClean="0"/>
              <a:t>1632/33: </a:t>
            </a:r>
            <a:r>
              <a:rPr lang="en-US" altLang="ja-JP" sz="2800" smtClean="0">
                <a:solidFill>
                  <a:srgbClr val="FF3300"/>
                </a:solidFill>
              </a:rPr>
              <a:t>Star Chamber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800" smtClean="0"/>
              <a:t>　⇒週刊報道紙やコラントの発行停止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800" smtClean="0"/>
              <a:t>　　 </a:t>
            </a:r>
            <a:r>
              <a:rPr lang="en-US" altLang="ja-JP" sz="2800" smtClean="0"/>
              <a:t>/</a:t>
            </a:r>
            <a:r>
              <a:rPr lang="ja-JP" altLang="en-US" sz="2800" smtClean="0"/>
              <a:t>外国ニュースの出版も禁止（</a:t>
            </a:r>
            <a:r>
              <a:rPr lang="en-US" altLang="ja-JP" sz="2800" smtClean="0"/>
              <a:t>1638</a:t>
            </a:r>
            <a:r>
              <a:rPr lang="ja-JP" altLang="en-US" sz="2800" smtClean="0"/>
              <a:t>年解除）</a:t>
            </a:r>
          </a:p>
          <a:p>
            <a:pPr eaLnBrk="1" hangingPunct="1"/>
            <a:r>
              <a:rPr lang="en-US" altLang="ja-JP" sz="2800" smtClean="0"/>
              <a:t>1641:Star Chamber</a:t>
            </a:r>
            <a:r>
              <a:rPr lang="ja-JP" altLang="en-US" sz="2800" smtClean="0"/>
              <a:t>廃止</a:t>
            </a:r>
          </a:p>
          <a:p>
            <a:pPr lvl="1" eaLnBrk="1" hangingPunct="1"/>
            <a:r>
              <a:rPr lang="en-US" altLang="ja-JP" sz="2400" smtClean="0"/>
              <a:t>1453</a:t>
            </a:r>
            <a:r>
              <a:rPr lang="ja-JP" altLang="en-US" sz="2400" smtClean="0"/>
              <a:t>年から</a:t>
            </a:r>
            <a:r>
              <a:rPr lang="en-US" altLang="ja-JP" sz="2400" smtClean="0"/>
              <a:t>180</a:t>
            </a:r>
            <a:r>
              <a:rPr lang="ja-JP" altLang="en-US" sz="2400" smtClean="0"/>
              <a:t>年間、王室の権威と威厳を保つ存在</a:t>
            </a:r>
          </a:p>
          <a:p>
            <a:pPr lvl="1" eaLnBrk="1" hangingPunct="1"/>
            <a:r>
              <a:rPr lang="ja-JP" altLang="en-US" sz="2400" smtClean="0"/>
              <a:t>手足となったのは</a:t>
            </a:r>
            <a:r>
              <a:rPr lang="en-US" altLang="ja-JP" sz="2400" smtClean="0"/>
              <a:t>1556</a:t>
            </a:r>
            <a:r>
              <a:rPr lang="ja-JP" altLang="en-US" sz="2400" smtClean="0"/>
              <a:t>年創立の書籍出版業組合</a:t>
            </a:r>
          </a:p>
          <a:p>
            <a:pPr lvl="2" eaLnBrk="1" hangingPunct="1"/>
            <a:r>
              <a:rPr lang="ja-JP" altLang="en-US" sz="2000" smtClean="0"/>
              <a:t> </a:t>
            </a:r>
            <a:r>
              <a:rPr lang="en-US" altLang="ja-JP" sz="2000" smtClean="0"/>
              <a:t>The Stationers'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174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17837B0-DFE3-40BF-96BC-14CB99F39E50}" type="slidenum">
              <a:rPr kumimoji="0" lang="en-US" altLang="ja-JP" sz="1400" smtClean="0"/>
              <a:pPr eaLnBrk="1" hangingPunct="1"/>
              <a:t>12</a:t>
            </a:fld>
            <a:endParaRPr kumimoji="0" lang="en-US" altLang="ja-JP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557213"/>
            <a:ext cx="6940550" cy="10668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議会報道中心のパンフレット、新聞が</a:t>
            </a:r>
            <a:br>
              <a:rPr lang="ja-JP" altLang="en-US" sz="3200" smtClean="0"/>
            </a:br>
            <a:r>
              <a:rPr lang="ja-JP" altLang="en-US" sz="3200" smtClean="0"/>
              <a:t>一斉に出始める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1643:</a:t>
            </a:r>
            <a:r>
              <a:rPr lang="ja-JP" altLang="en-US" smtClean="0"/>
              <a:t>　出版条例復活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1642</a:t>
            </a:r>
            <a:r>
              <a:rPr lang="ja-JP" altLang="en-US" smtClean="0"/>
              <a:t>～</a:t>
            </a:r>
            <a:r>
              <a:rPr lang="en-US" altLang="ja-JP" smtClean="0"/>
              <a:t>49:</a:t>
            </a:r>
            <a:r>
              <a:rPr lang="ja-JP" altLang="en-US" smtClean="0"/>
              <a:t>　チャールズ一世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1644</a:t>
            </a:r>
            <a:r>
              <a:rPr lang="ja-JP" altLang="en-US" smtClean="0"/>
              <a:t>年　</a:t>
            </a:r>
            <a:r>
              <a:rPr lang="en-US" altLang="ja-JP" smtClean="0"/>
              <a:t>John Milton (1608-74)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/>
              <a:t> </a:t>
            </a:r>
            <a:r>
              <a:rPr lang="en-US" altLang="ja-JP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Areopagitica</a:t>
            </a:r>
            <a:r>
              <a:rPr lang="ja-JP" altLang="en-US" smtClean="0"/>
              <a:t>出版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mtClean="0"/>
              <a:t>「出版の自由」「言論の自由」への懐疑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1640</a:t>
            </a:r>
            <a:r>
              <a:rPr lang="ja-JP" altLang="en-US" smtClean="0"/>
              <a:t>年代の新聞　小林</a:t>
            </a:r>
            <a:r>
              <a:rPr lang="en-US" altLang="ja-JP" smtClean="0"/>
              <a:t>『</a:t>
            </a:r>
            <a:r>
              <a:rPr lang="ja-JP" altLang="en-US" smtClean="0"/>
              <a:t>コーヒーハウス</a:t>
            </a:r>
            <a:r>
              <a:rPr lang="en-US" altLang="ja-JP" smtClean="0"/>
              <a:t>』  </a:t>
            </a:r>
            <a:r>
              <a:rPr lang="en-US" altLang="ja-JP" sz="2400" smtClean="0"/>
              <a:t>pp.125-26</a:t>
            </a:r>
            <a:r>
              <a:rPr lang="ja-JP" altLang="en-US" smtClean="0"/>
              <a:t>　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1649:</a:t>
            </a:r>
            <a:r>
              <a:rPr lang="ja-JP" altLang="en-US" smtClean="0"/>
              <a:t>　クロムウェル　ピューリタン革命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1843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A267D1F9-B2A7-4FE7-B3E7-0AFB8956FFB7}" type="slidenum">
              <a:rPr kumimoji="0" lang="en-US" altLang="ja-JP" sz="1400" smtClean="0"/>
              <a:pPr eaLnBrk="1" hangingPunct="1"/>
              <a:t>13</a:t>
            </a:fld>
            <a:endParaRPr kumimoji="0" lang="en-US" altLang="ja-JP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82663"/>
            <a:ext cx="8162925" cy="641350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３．チャールズ</a:t>
            </a:r>
            <a:r>
              <a:rPr lang="en-US" altLang="ja-JP" sz="3600" smtClean="0"/>
              <a:t>Ⅰ</a:t>
            </a:r>
            <a:r>
              <a:rPr lang="ja-JP" altLang="en-US" sz="3600" smtClean="0"/>
              <a:t>世とジャーナリズム</a:t>
            </a:r>
            <a:endParaRPr lang="ja-JP" altLang="en-US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1660:</a:t>
            </a:r>
            <a:r>
              <a:rPr lang="ja-JP" altLang="en-US" sz="2800" smtClean="0"/>
              <a:t>王政復古～</a:t>
            </a:r>
            <a:r>
              <a:rPr lang="en-US" altLang="ja-JP" sz="2800" smtClean="0"/>
              <a:t>1685</a:t>
            </a:r>
            <a:r>
              <a:rPr lang="ja-JP" altLang="en-US" sz="2800" smtClean="0"/>
              <a:t>年まで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smtClean="0"/>
              <a:t>新聞に議会記事を載せることを禁止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1662</a:t>
            </a:r>
            <a:r>
              <a:rPr lang="ja-JP" altLang="en-US" sz="2800" smtClean="0"/>
              <a:t>～</a:t>
            </a:r>
            <a:r>
              <a:rPr lang="en-US" altLang="ja-JP" sz="2800" smtClean="0"/>
              <a:t>1695: </a:t>
            </a:r>
            <a:r>
              <a:rPr lang="ja-JP" altLang="en-US" sz="2800" smtClean="0"/>
              <a:t>印刷・出版に認可法</a:t>
            </a:r>
            <a:r>
              <a:rPr lang="ja-JP" altLang="en-US" sz="2800" smtClean="0">
                <a:solidFill>
                  <a:srgbClr val="FF3300"/>
                </a:solidFill>
              </a:rPr>
              <a:t>（</a:t>
            </a:r>
            <a:r>
              <a:rPr lang="en-US" altLang="ja-JP" sz="2800" smtClean="0">
                <a:solidFill>
                  <a:srgbClr val="FF3300"/>
                </a:solidFill>
              </a:rPr>
              <a:t>The Licensing Act)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1666/09:</a:t>
            </a:r>
            <a:r>
              <a:rPr lang="ja-JP" altLang="en-US" sz="2800" smtClean="0"/>
              <a:t>　ロンドン大火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smtClean="0"/>
              <a:t>シティ区域内の大火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smtClean="0"/>
              <a:t>ニュースセンターだったポールズウォーク焼失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>
                <a:hlinkClick r:id="rId3" action="ppaction://hlinksldjump"/>
              </a:rPr>
              <a:t>London Gazette</a:t>
            </a:r>
            <a:r>
              <a:rPr lang="ja-JP" altLang="en-US" sz="2400" smtClean="0">
                <a:hlinkClick r:id="rId3" action="ppaction://hlinksldjump"/>
              </a:rPr>
              <a:t>　</a:t>
            </a:r>
            <a:r>
              <a:rPr lang="en-US" altLang="ja-JP" sz="2400" smtClean="0">
                <a:hlinkClick r:id="rId3" action="ppaction://hlinksldjump"/>
              </a:rPr>
              <a:t>published by authority</a:t>
            </a:r>
            <a:endParaRPr lang="en-US" altLang="ja-JP" sz="2400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smtClean="0"/>
              <a:t>コーヒーハウス、パブ（社交場、情報交換センター）の出現　　　　　　　　　　　　　　　　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フッター プレースホル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194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9232ABB-1125-4C38-AAC1-2D88E25BD2CE}" type="slidenum">
              <a:rPr kumimoji="0" lang="en-US" altLang="ja-JP" sz="1400" smtClean="0"/>
              <a:pPr eaLnBrk="1" hangingPunct="1"/>
              <a:t>14</a:t>
            </a:fld>
            <a:endParaRPr kumimoji="0" lang="en-US" altLang="ja-JP" sz="1400" smtClean="0"/>
          </a:p>
        </p:txBody>
      </p:sp>
      <p:pic>
        <p:nvPicPr>
          <p:cNvPr id="19460" name="Picture 5" descr="LondonGazette1666-0903-0910(2)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549275"/>
            <a:ext cx="4187825" cy="58816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2048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6E561DF-B12F-4DFB-B265-C3BBB32797C7}" type="slidenum">
              <a:rPr kumimoji="0" lang="en-US" altLang="ja-JP" sz="1400" smtClean="0"/>
              <a:pPr eaLnBrk="1" hangingPunct="1"/>
              <a:t>15</a:t>
            </a:fld>
            <a:endParaRPr kumimoji="0" lang="en-US" altLang="ja-JP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1685</a:t>
            </a:r>
            <a:r>
              <a:rPr lang="ja-JP" altLang="en-US" sz="2800" smtClean="0"/>
              <a:t>　ジェームズ２世～</a:t>
            </a:r>
            <a:r>
              <a:rPr lang="en-US" altLang="ja-JP" sz="2800" smtClean="0"/>
              <a:t>88</a:t>
            </a:r>
            <a:r>
              <a:rPr lang="ja-JP" altLang="en-US" sz="2800" smtClean="0"/>
              <a:t>年　　　　　　　　　　　　</a:t>
            </a:r>
            <a:r>
              <a:rPr lang="en-US" altLang="ja-JP" sz="2800" smtClean="0"/>
              <a:t>1688</a:t>
            </a:r>
            <a:r>
              <a:rPr lang="ja-JP" altLang="en-US" sz="2800" smtClean="0"/>
              <a:t>　名誉革命</a:t>
            </a:r>
            <a:br>
              <a:rPr lang="ja-JP" altLang="en-US" sz="2800" smtClean="0"/>
            </a:br>
            <a:r>
              <a:rPr lang="en-US" altLang="ja-JP" sz="2800" smtClean="0"/>
              <a:t>1689</a:t>
            </a:r>
            <a:r>
              <a:rPr lang="ja-JP" altLang="en-US" sz="2800" smtClean="0"/>
              <a:t>　権利の章典</a:t>
            </a:r>
          </a:p>
          <a:p>
            <a:pPr eaLnBrk="1" hangingPunct="1"/>
            <a:r>
              <a:rPr lang="en-US" altLang="ja-JP" sz="2800" smtClean="0"/>
              <a:t>1695</a:t>
            </a:r>
            <a:r>
              <a:rPr lang="ja-JP" altLang="en-US" sz="2800" smtClean="0"/>
              <a:t>年　ウィリアム３世、</a:t>
            </a:r>
            <a:r>
              <a:rPr lang="en-US" altLang="ja-JP" sz="2800" smtClean="0"/>
              <a:t>1662</a:t>
            </a:r>
            <a:r>
              <a:rPr lang="ja-JP" altLang="en-US" sz="2800" smtClean="0"/>
              <a:t>年の印刷・出版認可法を廃止⇒新聞報道紙、定期刊行物の出版相次ぐ　</a:t>
            </a:r>
            <a:r>
              <a:rPr lang="en-US" altLang="ja-JP" sz="2800" smtClean="0">
                <a:latin typeface="Times New Roman" pitchFamily="18" charset="0"/>
              </a:rPr>
              <a:t>……………</a:t>
            </a:r>
            <a:r>
              <a:rPr lang="ja-JP" altLang="en-US" sz="2800" b="1" smtClean="0">
                <a:solidFill>
                  <a:srgbClr val="FF3300"/>
                </a:solidFill>
              </a:rPr>
              <a:t>（　　　？　　）</a:t>
            </a:r>
            <a:r>
              <a:rPr lang="ja-JP" altLang="en-US" sz="2800" smtClean="0"/>
              <a:t>街の登場</a:t>
            </a:r>
            <a:br>
              <a:rPr lang="ja-JP" altLang="en-US" sz="2800" smtClean="0"/>
            </a:br>
            <a:r>
              <a:rPr lang="ja-JP" altLang="en-US" sz="2800" smtClean="0"/>
              <a:t>ロンドン以外の地方紙 </a:t>
            </a:r>
            <a:r>
              <a:rPr lang="en-US" altLang="ja-JP" sz="2800" smtClean="0"/>
              <a:t>provincial weekly</a:t>
            </a:r>
            <a:r>
              <a:rPr lang="ja-JP" altLang="en-US" sz="2800" smtClean="0"/>
              <a:t>の発達</a:t>
            </a:r>
            <a:br>
              <a:rPr lang="ja-JP" altLang="en-US" sz="2800" smtClean="0"/>
            </a:br>
            <a:endParaRPr lang="ja-JP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21507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47F82BD-DBAB-439F-A79B-37729F2B42F4}" type="slidenum">
              <a:rPr kumimoji="0" lang="en-US" altLang="ja-JP" sz="1400" smtClean="0"/>
              <a:pPr eaLnBrk="1" hangingPunct="1"/>
              <a:t>16</a:t>
            </a:fld>
            <a:endParaRPr kumimoji="0" lang="en-US" altLang="ja-JP" sz="1400" smtClean="0"/>
          </a:p>
        </p:txBody>
      </p:sp>
      <p:sp>
        <p:nvSpPr>
          <p:cNvPr id="21508" name="Rectangle 1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ja-JP" smtClean="0"/>
              <a:t>Fleet Street, London</a:t>
            </a:r>
          </a:p>
        </p:txBody>
      </p:sp>
      <p:pic>
        <p:nvPicPr>
          <p:cNvPr id="21509" name="Picture 15" descr="fleet-street-st-paul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852738"/>
            <a:ext cx="3648075" cy="2428875"/>
          </a:xfrm>
          <a:noFill/>
        </p:spPr>
      </p:pic>
      <p:pic>
        <p:nvPicPr>
          <p:cNvPr id="21510" name="Picture 16" descr="045 - 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916113"/>
            <a:ext cx="2962275" cy="4191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2253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30F24AF-C3AB-4A97-93C7-A754E9AC555F}" type="slidenum">
              <a:rPr kumimoji="0" lang="en-US" altLang="ja-JP" sz="1400" smtClean="0"/>
              <a:pPr eaLnBrk="1" hangingPunct="1"/>
              <a:t>17</a:t>
            </a:fld>
            <a:endParaRPr kumimoji="0" lang="en-US" altLang="ja-JP" sz="14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2088"/>
            <a:ext cx="8137525" cy="1149350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18 </a:t>
            </a:r>
            <a:r>
              <a:rPr lang="ja-JP" altLang="en-US" sz="4000" smtClean="0"/>
              <a:t>世紀</a:t>
            </a:r>
            <a:r>
              <a:rPr lang="en-US" altLang="ja-JP" sz="4000" smtClean="0"/>
              <a:t>-</a:t>
            </a:r>
            <a:r>
              <a:rPr lang="ja-JP" altLang="en-US" sz="4000" smtClean="0"/>
              <a:t>ヨーロッパ大衆社会の出現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05000"/>
            <a:ext cx="8339137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Mass  communication, mass media</a:t>
            </a:r>
          </a:p>
          <a:p>
            <a:pPr eaLnBrk="1" hangingPunct="1">
              <a:defRPr/>
            </a:pPr>
            <a:r>
              <a:rPr lang="ja-JP" altLang="en-US" dirty="0" smtClean="0"/>
              <a:t>ヨーロッパ各地に新聞が現れる－</a:t>
            </a:r>
            <a:r>
              <a:rPr lang="ja-JP" alt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大衆社会</a:t>
            </a:r>
            <a:r>
              <a:rPr lang="en-US" altLang="ja-JP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mass society </a:t>
            </a:r>
            <a:r>
              <a:rPr lang="ja-JP" altLang="en-US" dirty="0" smtClean="0"/>
              <a:t>出現の前夜</a:t>
            </a:r>
          </a:p>
          <a:p>
            <a:pPr eaLnBrk="1" hangingPunct="1">
              <a:defRPr/>
            </a:pPr>
            <a:r>
              <a:rPr lang="ja-JP" altLang="en-US" dirty="0" smtClean="0"/>
              <a:t>英国新聞界の発達</a:t>
            </a:r>
          </a:p>
          <a:p>
            <a:pPr lvl="1" eaLnBrk="1" hangingPunct="1">
              <a:defRPr/>
            </a:pPr>
            <a:r>
              <a:rPr lang="ja-JP" altLang="en-US" dirty="0" smtClean="0"/>
              <a:t>定期性、（印刷人による）活版印刷、有料（販売店）</a:t>
            </a:r>
          </a:p>
          <a:p>
            <a:pPr lvl="1" eaLnBrk="1" hangingPunct="1">
              <a:defRPr/>
            </a:pPr>
            <a:r>
              <a:rPr lang="ja-JP" altLang="en-US" dirty="0" smtClean="0"/>
              <a:t>広告媒体</a:t>
            </a:r>
          </a:p>
          <a:p>
            <a:pPr eaLnBrk="1" hangingPunct="1">
              <a:defRPr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2355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8A4788B-D129-457A-BBD6-F18203F926A7}" type="slidenum">
              <a:rPr kumimoji="0" lang="en-US" altLang="ja-JP" sz="1400" smtClean="0"/>
              <a:pPr eaLnBrk="1" hangingPunct="1"/>
              <a:t>18</a:t>
            </a:fld>
            <a:endParaRPr kumimoji="0" lang="en-US" altLang="ja-JP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１９世紀　大衆社会の出現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z="2800" smtClean="0"/>
              <a:t>大衆新聞の発達－－イギリス、ドイツ、フランス</a:t>
            </a:r>
          </a:p>
          <a:p>
            <a:pPr eaLnBrk="1" hangingPunct="1">
              <a:defRPr/>
            </a:pPr>
            <a:r>
              <a:rPr lang="ja-JP" altLang="en-US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大衆社会</a:t>
            </a:r>
            <a:r>
              <a:rPr lang="ja-JP" altLang="en-US" sz="2800" smtClean="0"/>
              <a:t>の出現－－科学、技術の発展、産業経済の高度化、人口の都市化、教育の普及</a:t>
            </a:r>
          </a:p>
          <a:p>
            <a:pPr eaLnBrk="1" hangingPunct="1">
              <a:defRPr/>
            </a:pPr>
            <a:r>
              <a:rPr lang="ja-JP" altLang="en-US" sz="2800" smtClean="0"/>
              <a:t>ステロ印刷、蒸気印刷機の開発　</a:t>
            </a:r>
          </a:p>
          <a:p>
            <a:pPr eaLnBrk="1" hangingPunct="1">
              <a:defRPr/>
            </a:pPr>
            <a:r>
              <a:rPr lang="ja-JP" altLang="en-US" sz="2800" smtClean="0"/>
              <a:t>船舶にかわる陸の交通路の発達</a:t>
            </a:r>
          </a:p>
          <a:p>
            <a:pPr eaLnBrk="1" hangingPunct="1">
              <a:defRPr/>
            </a:pPr>
            <a:r>
              <a:rPr lang="en-US" altLang="ja-JP" sz="2800" smtClean="0"/>
              <a:t>《</a:t>
            </a:r>
            <a:r>
              <a:rPr lang="ja-JP" altLang="en-US" sz="2800" smtClean="0"/>
              <a:t>近代新聞</a:t>
            </a:r>
            <a:r>
              <a:rPr lang="en-US" altLang="ja-JP" sz="2800" smtClean="0"/>
              <a:t>》</a:t>
            </a:r>
            <a:r>
              <a:rPr lang="ja-JP" altLang="en-US" sz="2800" smtClean="0"/>
              <a:t>近代社会に転化する過渡期に出現＞</a:t>
            </a:r>
          </a:p>
          <a:p>
            <a:pPr eaLnBrk="1" hangingPunct="1">
              <a:defRPr/>
            </a:pPr>
            <a:r>
              <a:rPr lang="ja-JP" altLang="en-US" sz="2800" smtClean="0"/>
              <a:t>政論新聞</a:t>
            </a:r>
            <a:r>
              <a:rPr lang="en-US" altLang="ja-JP" sz="2800" smtClean="0"/>
              <a:t>/</a:t>
            </a:r>
            <a:r>
              <a:rPr lang="ja-JP" altLang="en-US" sz="2800" smtClean="0"/>
              <a:t>大衆新聞</a:t>
            </a:r>
            <a:r>
              <a:rPr lang="en-US" altLang="ja-JP" sz="2800" smtClean="0"/>
              <a:t>/</a:t>
            </a:r>
            <a:r>
              <a:rPr lang="ja-JP" altLang="en-US" sz="2800" smtClean="0"/>
              <a:t>大衆報道新聞＝</a:t>
            </a:r>
            <a:r>
              <a:rPr lang="ja-JP" altLang="en-US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ニュース</a:t>
            </a:r>
            <a:r>
              <a:rPr lang="ja-JP" altLang="en-US" sz="2800" smtClean="0"/>
              <a:t>を</a:t>
            </a:r>
            <a:r>
              <a:rPr lang="ja-JP" altLang="en-US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大衆</a:t>
            </a:r>
            <a:r>
              <a:rPr lang="ja-JP" altLang="en-US" sz="2800" smtClean="0"/>
              <a:t>に売る</a:t>
            </a:r>
          </a:p>
          <a:p>
            <a:pPr eaLnBrk="1" hangingPunct="1">
              <a:defRPr/>
            </a:pPr>
            <a:endParaRPr lang="en-US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2457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A19040A-6BD7-40EF-AC79-569C0FC800C7}" type="slidenum">
              <a:rPr kumimoji="0" lang="en-US" altLang="ja-JP" sz="1400" smtClean="0"/>
              <a:pPr eaLnBrk="1" hangingPunct="1"/>
              <a:t>19</a:t>
            </a:fld>
            <a:endParaRPr kumimoji="0" lang="en-US" altLang="ja-JP" sz="14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82663"/>
            <a:ext cx="8162925" cy="641350"/>
          </a:xfrm>
        </p:spPr>
        <p:txBody>
          <a:bodyPr/>
          <a:lstStyle/>
          <a:p>
            <a:pPr eaLnBrk="1" hangingPunct="1"/>
            <a:r>
              <a:rPr kumimoji="0" lang="ja-JP" altLang="en-US" sz="3600" smtClean="0">
                <a:solidFill>
                  <a:schemeClr val="tx1"/>
                </a:solidFill>
                <a:latin typeface="Times New Roman" pitchFamily="18" charset="0"/>
              </a:rPr>
              <a:t>４．最初の日刊新聞</a:t>
            </a:r>
            <a:r>
              <a:rPr kumimoji="0" lang="ja-JP" altLang="en-US" sz="3200" smtClean="0">
                <a:solidFill>
                  <a:schemeClr val="tx1"/>
                </a:solidFill>
                <a:latin typeface="Times New Roman" pitchFamily="18" charset="0"/>
              </a:rPr>
              <a:t>　</a:t>
            </a:r>
            <a:r>
              <a:rPr kumimoji="0" lang="en-US" altLang="ja-JP" sz="3200" i="1" smtClean="0">
                <a:solidFill>
                  <a:schemeClr val="tx1"/>
                </a:solidFill>
                <a:latin typeface="Times New Roman" pitchFamily="18" charset="0"/>
              </a:rPr>
              <a:t>London Daily Courant</a:t>
            </a:r>
            <a:endParaRPr kumimoji="0" lang="en-US" altLang="ja-JP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ja-JP" smtClean="0">
                <a:latin typeface="Times New Roman" pitchFamily="18" charset="0"/>
              </a:rPr>
              <a:t>1702.3.11</a:t>
            </a:r>
            <a:r>
              <a:rPr kumimoji="0" lang="ja-JP" altLang="en-US" smtClean="0">
                <a:latin typeface="Times New Roman" pitchFamily="18" charset="0"/>
              </a:rPr>
              <a:t>　</a:t>
            </a:r>
            <a:r>
              <a:rPr kumimoji="0" lang="en-US" altLang="ja-JP" smtClean="0">
                <a:latin typeface="Times New Roman" pitchFamily="18" charset="0"/>
              </a:rPr>
              <a:t>Elizabeth Mallet</a:t>
            </a:r>
            <a:r>
              <a:rPr kumimoji="0" lang="ja-JP" altLang="en-US" sz="1600" smtClean="0">
                <a:latin typeface="Times New Roman" pitchFamily="18" charset="0"/>
              </a:rPr>
              <a:t>　（女性）</a:t>
            </a:r>
            <a:r>
              <a:rPr kumimoji="0" lang="ja-JP" altLang="en-US" smtClean="0">
                <a:latin typeface="Times New Roman" pitchFamily="18" charset="0"/>
              </a:rPr>
              <a:t>が発行　</a:t>
            </a:r>
            <a:r>
              <a:rPr kumimoji="0" lang="en-US" altLang="ja-JP" smtClean="0">
                <a:latin typeface="Times New Roman" pitchFamily="18" charset="0"/>
              </a:rPr>
              <a:t>1d.</a:t>
            </a:r>
          </a:p>
          <a:p>
            <a:pPr eaLnBrk="1" hangingPunct="1"/>
            <a:r>
              <a:rPr kumimoji="0" lang="ja-JP" altLang="en-US" smtClean="0">
                <a:latin typeface="Times New Roman" pitchFamily="18" charset="0"/>
              </a:rPr>
              <a:t>手動木版印刷機</a:t>
            </a:r>
          </a:p>
          <a:p>
            <a:pPr lvl="1" eaLnBrk="1" hangingPunct="1"/>
            <a:r>
              <a:rPr kumimoji="0" lang="ja-JP" altLang="en-US" smtClean="0">
                <a:latin typeface="Times New Roman" pitchFamily="18" charset="0"/>
              </a:rPr>
              <a:t>１回の操作で、見開き２頁を刷るのが限度。１列</a:t>
            </a:r>
            <a:r>
              <a:rPr kumimoji="0" lang="en-US" altLang="ja-JP" smtClean="0">
                <a:latin typeface="Times New Roman" pitchFamily="18" charset="0"/>
              </a:rPr>
              <a:t>14</a:t>
            </a:r>
            <a:r>
              <a:rPr kumimoji="0" lang="ja-JP" altLang="en-US" smtClean="0">
                <a:latin typeface="Times New Roman" pitchFamily="18" charset="0"/>
              </a:rPr>
              <a:t>～</a:t>
            </a:r>
            <a:r>
              <a:rPr kumimoji="0" lang="en-US" altLang="ja-JP" smtClean="0">
                <a:latin typeface="Times New Roman" pitchFamily="18" charset="0"/>
              </a:rPr>
              <a:t>16</a:t>
            </a:r>
            <a:r>
              <a:rPr kumimoji="0" lang="ja-JP" altLang="en-US" smtClean="0">
                <a:latin typeface="Times New Roman" pitchFamily="18" charset="0"/>
              </a:rPr>
              <a:t>字</a:t>
            </a:r>
          </a:p>
          <a:p>
            <a:pPr lvl="1" eaLnBrk="1" hangingPunct="1"/>
            <a:r>
              <a:rPr kumimoji="0" lang="ja-JP" altLang="en-US" smtClean="0">
                <a:latin typeface="Times New Roman" pitchFamily="18" charset="0"/>
              </a:rPr>
              <a:t>１時間</a:t>
            </a:r>
            <a:r>
              <a:rPr kumimoji="0" lang="en-US" altLang="ja-JP" smtClean="0">
                <a:latin typeface="Times New Roman" pitchFamily="18" charset="0"/>
              </a:rPr>
              <a:t>200</a:t>
            </a:r>
            <a:r>
              <a:rPr kumimoji="0" lang="ja-JP" altLang="en-US" smtClean="0">
                <a:latin typeface="Times New Roman" pitchFamily="18" charset="0"/>
              </a:rPr>
              <a:t>枚が最大目標。</a:t>
            </a:r>
            <a:br>
              <a:rPr kumimoji="0" lang="ja-JP" altLang="en-US" smtClean="0">
                <a:latin typeface="Times New Roman" pitchFamily="18" charset="0"/>
              </a:rPr>
            </a:br>
            <a:endParaRPr kumimoji="0"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ja-JP" altLang="en-US" dirty="0" smtClean="0"/>
              <a:t>　　　　　　　　　　　</a:t>
            </a:r>
            <a:r>
              <a:rPr lang="en-US" altLang="ja-JP" dirty="0" smtClean="0"/>
              <a:t>2005/07/07</a:t>
            </a:r>
            <a:endParaRPr lang="ja-JP" altLang="en-US" dirty="0" smtClean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1917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IRA</a:t>
            </a:r>
            <a:r>
              <a:rPr kumimoji="1" lang="ja-JP" altLang="en-US" sz="2400" dirty="0" smtClean="0"/>
              <a:t>創設以来、北アイルランド独立紛争でテロ続発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1979</a:t>
            </a:r>
            <a:r>
              <a:rPr lang="ja-JP" altLang="en-US" sz="2400" dirty="0" smtClean="0"/>
              <a:t>年　マウントバッテン卿（エリザベス女王のいとこ）殺害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1984</a:t>
            </a:r>
            <a:r>
              <a:rPr lang="ja-JP" altLang="en-US" sz="2400" dirty="0" smtClean="0"/>
              <a:t>年　サッチャー首相暗殺未遂事件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1992</a:t>
            </a:r>
            <a:r>
              <a:rPr lang="ja-JP" altLang="en-US" sz="2400" dirty="0" smtClean="0"/>
              <a:t>年シティー爆破</a:t>
            </a:r>
            <a:endParaRPr kumimoji="1" lang="ja-JP" altLang="en-US" sz="2400" dirty="0"/>
          </a:p>
        </p:txBody>
      </p:sp>
      <p:pic>
        <p:nvPicPr>
          <p:cNvPr id="27651" name="Picture 7" descr="Newsweek0507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098" y="1905000"/>
            <a:ext cx="3170642" cy="4191000"/>
          </a:xfrm>
          <a:noFill/>
        </p:spPr>
      </p:pic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62CAD900-2BF8-4699-9D51-96D3163DC9E6}" type="slidenum">
              <a:rPr kumimoji="0" lang="ja-JP" altLang="en-US" sz="1400" smtClean="0"/>
              <a:pPr eaLnBrk="1" hangingPunct="1"/>
              <a:t>2</a:t>
            </a:fld>
            <a:endParaRPr kumimoji="0"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5828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2560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A8FCD184-030D-4636-AB67-D2F894779B3E}" type="slidenum">
              <a:rPr kumimoji="0" lang="en-US" altLang="ja-JP" sz="1400" smtClean="0"/>
              <a:pPr eaLnBrk="1" hangingPunct="1"/>
              <a:t>20</a:t>
            </a:fld>
            <a:endParaRPr kumimoji="0" lang="en-US" altLang="ja-JP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82663"/>
            <a:ext cx="8162925" cy="641350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５．政党新聞、政党機関紙の登場</a:t>
            </a:r>
            <a:endParaRPr lang="ja-JP" altLang="en-US" sz="200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400" smtClean="0"/>
              <a:t>政論新聞時代の幕開け</a:t>
            </a:r>
            <a:br>
              <a:rPr lang="ja-JP" altLang="en-US" sz="2400" smtClean="0"/>
            </a:br>
            <a:r>
              <a:rPr lang="ja-JP" altLang="en-US" sz="2400" smtClean="0"/>
              <a:t>エッセーペーパー／文学的刊行物（</a:t>
            </a:r>
            <a:r>
              <a:rPr lang="en-US" altLang="ja-JP" sz="2400" smtClean="0"/>
              <a:t>literary periodicals</a:t>
            </a:r>
          </a:p>
          <a:p>
            <a:pPr eaLnBrk="1" hangingPunct="1"/>
            <a:r>
              <a:rPr lang="en-US" altLang="ja-JP" sz="2400" smtClean="0"/>
              <a:t>1704</a:t>
            </a:r>
            <a:r>
              <a:rPr lang="ja-JP" altLang="en-US" sz="2400" smtClean="0"/>
              <a:t>～</a:t>
            </a:r>
            <a:r>
              <a:rPr lang="en-US" altLang="ja-JP" sz="2400" smtClean="0"/>
              <a:t>12</a:t>
            </a:r>
            <a:r>
              <a:rPr lang="ja-JP" altLang="en-US" sz="2400" smtClean="0"/>
              <a:t>年　</a:t>
            </a:r>
            <a:r>
              <a:rPr lang="en-US" altLang="ja-JP" sz="2400" smtClean="0"/>
              <a:t>Weekly Review</a:t>
            </a:r>
            <a:r>
              <a:rPr lang="ja-JP" altLang="en-US" sz="2400" smtClean="0"/>
              <a:t>　</a:t>
            </a:r>
            <a:br>
              <a:rPr lang="ja-JP" altLang="en-US" sz="2400" smtClean="0"/>
            </a:br>
            <a:r>
              <a:rPr lang="ja-JP" altLang="en-US" sz="2400" smtClean="0"/>
              <a:t>　デフォー（</a:t>
            </a:r>
            <a:r>
              <a:rPr lang="en-US" altLang="ja-JP" sz="2400" smtClean="0"/>
              <a:t>Daniel Defoe, 1660?-1731)</a:t>
            </a:r>
            <a:r>
              <a:rPr lang="ja-JP" altLang="en-US" sz="2400" smtClean="0"/>
              <a:t>：</a:t>
            </a:r>
            <a:r>
              <a:rPr lang="en-US" altLang="ja-JP" sz="2400" smtClean="0"/>
              <a:t>『</a:t>
            </a:r>
            <a:r>
              <a:rPr lang="ja-JP" altLang="en-US" sz="2400" smtClean="0"/>
              <a:t>ロビンソンクルーソー</a:t>
            </a:r>
            <a:r>
              <a:rPr lang="en-US" altLang="ja-JP" sz="2400" smtClean="0"/>
              <a:t>』</a:t>
            </a:r>
            <a:br>
              <a:rPr lang="en-US" altLang="ja-JP" sz="2400" smtClean="0"/>
            </a:br>
            <a:r>
              <a:rPr lang="ja-JP" altLang="en-US" sz="2400" smtClean="0"/>
              <a:t>スウィフト（</a:t>
            </a:r>
            <a:r>
              <a:rPr lang="en-US" altLang="ja-JP" sz="2400" smtClean="0"/>
              <a:t>J.Swift</a:t>
            </a:r>
            <a:r>
              <a:rPr lang="ja-JP" altLang="en-US" sz="2400" smtClean="0"/>
              <a:t>）；月刊誌 </a:t>
            </a:r>
            <a:r>
              <a:rPr lang="en-US" altLang="ja-JP" sz="2400" smtClean="0"/>
              <a:t>Examiner</a:t>
            </a:r>
            <a:r>
              <a:rPr lang="ja-JP" altLang="en-US" sz="2400" smtClean="0"/>
              <a:t>創刊</a:t>
            </a:r>
          </a:p>
          <a:p>
            <a:pPr eaLnBrk="1" hangingPunct="1"/>
            <a:r>
              <a:rPr lang="en-US" altLang="ja-JP" sz="2400" smtClean="0"/>
              <a:t>1709</a:t>
            </a:r>
            <a:r>
              <a:rPr lang="ja-JP" altLang="en-US" sz="2400" smtClean="0"/>
              <a:t>～</a:t>
            </a:r>
            <a:r>
              <a:rPr lang="en-US" altLang="ja-JP" sz="2400" smtClean="0"/>
              <a:t>11</a:t>
            </a:r>
            <a:r>
              <a:rPr lang="ja-JP" altLang="en-US" sz="2400" smtClean="0"/>
              <a:t>年　</a:t>
            </a:r>
            <a:r>
              <a:rPr lang="en-US" altLang="ja-JP" sz="2400" smtClean="0"/>
              <a:t>The Tatler</a:t>
            </a:r>
            <a:r>
              <a:rPr lang="en-US" altLang="ja-JP" sz="2400" smtClean="0">
                <a:latin typeface="Times New Roman" pitchFamily="18" charset="0"/>
              </a:rPr>
              <a:t>…</a:t>
            </a:r>
            <a:r>
              <a:rPr lang="en-US" altLang="ja-JP" sz="2400" smtClean="0"/>
              <a:t>Richard Steele</a:t>
            </a:r>
          </a:p>
          <a:p>
            <a:pPr eaLnBrk="1" hangingPunct="1"/>
            <a:r>
              <a:rPr lang="en-US" altLang="ja-JP" sz="2400" smtClean="0"/>
              <a:t>1711</a:t>
            </a:r>
            <a:r>
              <a:rPr lang="ja-JP" altLang="en-US" sz="2400" smtClean="0"/>
              <a:t>～</a:t>
            </a:r>
            <a:r>
              <a:rPr lang="en-US" altLang="ja-JP" sz="2400" smtClean="0"/>
              <a:t>14</a:t>
            </a:r>
            <a:r>
              <a:rPr lang="ja-JP" altLang="en-US" sz="2400" smtClean="0"/>
              <a:t>年　</a:t>
            </a:r>
            <a:r>
              <a:rPr lang="en-US" altLang="ja-JP" sz="2400" smtClean="0"/>
              <a:t>The Spectator</a:t>
            </a:r>
            <a:r>
              <a:rPr lang="en-US" altLang="ja-JP" sz="2400" smtClean="0">
                <a:latin typeface="Times New Roman" pitchFamily="18" charset="0"/>
              </a:rPr>
              <a:t>…</a:t>
            </a:r>
            <a:r>
              <a:rPr lang="en-US" altLang="ja-JP" sz="2400" smtClean="0"/>
              <a:t>Joseph Addison</a:t>
            </a:r>
          </a:p>
          <a:p>
            <a:pPr eaLnBrk="1" hangingPunct="1"/>
            <a:endParaRPr lang="en-US" altLang="ja-JP" sz="2400" smtClean="0"/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2662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5B4771E-BB2E-4AB4-8D40-8B353FF99D54}" type="slidenum">
              <a:rPr kumimoji="0" lang="en-US" altLang="ja-JP" sz="1400" smtClean="0"/>
              <a:pPr eaLnBrk="1" hangingPunct="1"/>
              <a:t>21</a:t>
            </a:fld>
            <a:endParaRPr kumimoji="0" lang="en-US" altLang="ja-JP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557213"/>
            <a:ext cx="8162925" cy="10668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6</a:t>
            </a:r>
            <a:r>
              <a:rPr lang="ja-JP" altLang="en-US" sz="3200" smtClean="0"/>
              <a:t>．</a:t>
            </a:r>
            <a:r>
              <a:rPr lang="en-US" altLang="ja-JP" sz="3200" smtClean="0"/>
              <a:t>1712</a:t>
            </a:r>
            <a:r>
              <a:rPr lang="ja-JP" altLang="en-US" sz="3200" smtClean="0"/>
              <a:t>年　印紙税　</a:t>
            </a:r>
            <a:r>
              <a:rPr lang="en-US" altLang="ja-JP" sz="2800" smtClean="0">
                <a:latin typeface="Tahoma" pitchFamily="34" charset="0"/>
              </a:rPr>
              <a:t>Tax on Knowledge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en-US" altLang="ja-JP" sz="3200" smtClean="0"/>
              <a:t>                </a:t>
            </a:r>
            <a:r>
              <a:rPr lang="ja-JP" altLang="en-US" sz="2400" smtClean="0"/>
              <a:t>（知識に対する課税）</a:t>
            </a:r>
            <a:r>
              <a:rPr lang="ja-JP" altLang="en-US" sz="3200" smtClean="0"/>
              <a:t>導入</a:t>
            </a:r>
            <a:endParaRPr lang="ja-JP" altLang="en-US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1725:</a:t>
            </a:r>
            <a:r>
              <a:rPr lang="ja-JP" altLang="en-US" smtClean="0"/>
              <a:t>捺印税 </a:t>
            </a:r>
            <a:r>
              <a:rPr lang="en-US" altLang="ja-JP" smtClean="0">
                <a:solidFill>
                  <a:srgbClr val="FF3300"/>
                </a:solidFill>
              </a:rPr>
              <a:t>Stamp Act</a:t>
            </a:r>
            <a:r>
              <a:rPr lang="en-US" altLang="ja-JP" smtClean="0"/>
              <a:t> →</a:t>
            </a:r>
            <a:r>
              <a:rPr lang="ja-JP" altLang="en-US" smtClean="0"/>
              <a:t>渡辺（</a:t>
            </a:r>
            <a:r>
              <a:rPr lang="en-US" altLang="ja-JP" smtClean="0"/>
              <a:t>1979)</a:t>
            </a:r>
          </a:p>
          <a:p>
            <a:pPr eaLnBrk="1" hangingPunct="1"/>
            <a:r>
              <a:rPr lang="ja-JP" altLang="en-US" smtClean="0"/>
              <a:t>ニュース報道紙＝</a:t>
            </a:r>
            <a:r>
              <a:rPr lang="en-US" altLang="ja-JP" smtClean="0"/>
              <a:t>0.5p</a:t>
            </a:r>
            <a:r>
              <a:rPr lang="ja-JP" altLang="en-US" smtClean="0"/>
              <a:t>　</a:t>
            </a:r>
            <a:r>
              <a:rPr lang="en-US" altLang="ja-JP" smtClean="0"/>
              <a:t>1p.</a:t>
            </a:r>
            <a:r>
              <a:rPr lang="ja-JP" altLang="en-US" smtClean="0"/>
              <a:t>　広告＝ </a:t>
            </a:r>
            <a:r>
              <a:rPr lang="en-US" altLang="ja-JP" smtClean="0"/>
              <a:t>1s.</a:t>
            </a:r>
            <a:r>
              <a:rPr lang="ja-JP" altLang="en-US" smtClean="0"/>
              <a:t>　パンフ＝ </a:t>
            </a:r>
            <a:r>
              <a:rPr lang="en-US" altLang="ja-JP" smtClean="0"/>
              <a:t>2d.</a:t>
            </a:r>
            <a:r>
              <a:rPr lang="en-US" altLang="ja-JP" b="1" smtClean="0"/>
              <a:t>↓</a:t>
            </a:r>
          </a:p>
          <a:p>
            <a:pPr lvl="1" eaLnBrk="1" hangingPunct="1"/>
            <a:r>
              <a:rPr lang="ja-JP" altLang="en-US" smtClean="0"/>
              <a:t>検閲がなく、名誉毀損法の適用は不当</a:t>
            </a:r>
          </a:p>
          <a:p>
            <a:pPr lvl="1" eaLnBrk="1" hangingPunct="1"/>
            <a:r>
              <a:rPr lang="en-US" altLang="ja-JP" smtClean="0"/>
              <a:t>1855</a:t>
            </a:r>
            <a:r>
              <a:rPr lang="ja-JP" altLang="en-US" smtClean="0"/>
              <a:t>年まで続き　廉価紙（</a:t>
            </a:r>
            <a:r>
              <a:rPr lang="en-US" altLang="ja-JP" smtClean="0"/>
              <a:t>cheap press)</a:t>
            </a:r>
            <a:r>
              <a:rPr lang="ja-JP" altLang="en-US" smtClean="0"/>
              <a:t>の出現を遅らせる</a:t>
            </a:r>
          </a:p>
          <a:p>
            <a:pPr lvl="1" eaLnBrk="1" hangingPunct="1"/>
            <a:r>
              <a:rPr lang="ja-JP" altLang="en-US" smtClean="0"/>
              <a:t>アメリカ＝印紙条例施行</a:t>
            </a:r>
            <a:r>
              <a:rPr lang="en-US" altLang="ja-JP" smtClean="0"/>
              <a:t>1765</a:t>
            </a:r>
            <a:r>
              <a:rPr lang="ja-JP" altLang="en-US" smtClean="0"/>
              <a:t>年</a:t>
            </a:r>
            <a:r>
              <a:rPr lang="en-US" altLang="ja-JP" smtClean="0"/>
              <a:t>/</a:t>
            </a:r>
            <a:r>
              <a:rPr lang="ja-JP" altLang="en-US" smtClean="0"/>
              <a:t>独立</a:t>
            </a:r>
            <a:r>
              <a:rPr lang="en-US" altLang="ja-JP" smtClean="0"/>
              <a:t>1776</a:t>
            </a:r>
            <a:r>
              <a:rPr lang="ja-JP" altLang="en-US" smtClean="0"/>
              <a:t>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2765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A319BA3-2029-42CC-BDE9-0E6847A119CE}" type="slidenum">
              <a:rPr kumimoji="0" lang="en-US" altLang="ja-JP" sz="1400" smtClean="0"/>
              <a:pPr eaLnBrk="1" hangingPunct="1"/>
              <a:t>22</a:t>
            </a:fld>
            <a:endParaRPr kumimoji="0" lang="en-US" altLang="ja-JP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ja-JP" smtClean="0"/>
              <a:t>7.</a:t>
            </a:r>
            <a:r>
              <a:rPr lang="ja-JP" altLang="en-US" smtClean="0"/>
              <a:t>新聞の自由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1738:</a:t>
            </a:r>
            <a:r>
              <a:rPr lang="ja-JP" altLang="en-US" sz="2800" smtClean="0"/>
              <a:t>　議会での討論内容の掲載を禁止</a:t>
            </a:r>
          </a:p>
          <a:p>
            <a:pPr eaLnBrk="1" hangingPunct="1"/>
            <a:r>
              <a:rPr lang="en-US" altLang="ja-JP" sz="2800" smtClean="0"/>
              <a:t>1771:</a:t>
            </a:r>
            <a:r>
              <a:rPr lang="ja-JP" altLang="en-US" sz="2800" smtClean="0"/>
              <a:t>　議会報道が許される</a:t>
            </a:r>
          </a:p>
          <a:p>
            <a:pPr eaLnBrk="1" hangingPunct="1"/>
            <a:r>
              <a:rPr lang="en-US" altLang="ja-JP" sz="2800" smtClean="0"/>
              <a:t>1803:</a:t>
            </a:r>
            <a:r>
              <a:rPr lang="ja-JP" altLang="en-US" sz="2800" smtClean="0"/>
              <a:t>　傍聴席に記者席が設けられる</a:t>
            </a:r>
            <a:br>
              <a:rPr lang="ja-JP" altLang="en-US" sz="2800" smtClean="0"/>
            </a:br>
            <a:r>
              <a:rPr lang="ja-JP" altLang="en-US" sz="2800" smtClean="0"/>
              <a:t>　①</a:t>
            </a:r>
            <a:r>
              <a:rPr lang="en-US" altLang="ja-JP" sz="2800" smtClean="0"/>
              <a:t>Woodfall</a:t>
            </a:r>
            <a:r>
              <a:rPr lang="ja-JP" altLang="en-US" sz="2800" smtClean="0"/>
              <a:t>家の新聞界への波紋</a:t>
            </a:r>
            <a:br>
              <a:rPr lang="ja-JP" altLang="en-US" sz="2800" smtClean="0"/>
            </a:br>
            <a:r>
              <a:rPr lang="ja-JP" altLang="en-US" sz="2800" smtClean="0"/>
              <a:t>　②</a:t>
            </a:r>
            <a:r>
              <a:rPr lang="en-US" altLang="ja-JP" sz="2800" smtClean="0"/>
              <a:t>John Wilkes</a:t>
            </a:r>
            <a:r>
              <a:rPr lang="ja-JP" altLang="en-US" sz="2800" smtClean="0"/>
              <a:t>の影響　</a:t>
            </a:r>
          </a:p>
          <a:p>
            <a:pPr eaLnBrk="1" hangingPunct="1"/>
            <a:r>
              <a:rPr lang="en-US" altLang="ja-JP" sz="2800" smtClean="0"/>
              <a:t>1763</a:t>
            </a:r>
            <a:r>
              <a:rPr lang="ja-JP" altLang="en-US" sz="2800" smtClean="0"/>
              <a:t>年　</a:t>
            </a:r>
            <a:r>
              <a:rPr lang="en-US" altLang="ja-JP" sz="2800" smtClean="0"/>
              <a:t>North Briton</a:t>
            </a:r>
            <a:r>
              <a:rPr lang="ja-JP" altLang="en-US" sz="2800" smtClean="0"/>
              <a:t>　創刊</a:t>
            </a:r>
          </a:p>
          <a:p>
            <a:pPr lvl="1" eaLnBrk="1" hangingPunct="1"/>
            <a:r>
              <a:rPr lang="ja-JP" altLang="en-US" sz="2400" smtClean="0"/>
              <a:t>「新聞の自由」を叫ぶ。「人民にもまた特権がある」</a:t>
            </a:r>
            <a:br>
              <a:rPr lang="ja-JP" altLang="en-US" sz="2400" smtClean="0"/>
            </a:br>
            <a:endParaRPr lang="ja-JP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28675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C53F569-5B03-4A98-BBD7-0D28A992FF26}" type="slidenum">
              <a:rPr kumimoji="0" lang="en-US" altLang="ja-JP" sz="1400" smtClean="0"/>
              <a:pPr eaLnBrk="1" hangingPunct="1"/>
              <a:t>23</a:t>
            </a:fld>
            <a:endParaRPr kumimoji="0" lang="en-US" altLang="ja-JP" sz="1400" smtClean="0"/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1731:</a:t>
            </a:r>
            <a:r>
              <a:rPr lang="ja-JP" altLang="en-US" sz="4000" smtClean="0"/>
              <a:t>月刊雑誌 </a:t>
            </a:r>
            <a:r>
              <a:rPr lang="en-US" altLang="ja-JP" sz="4000" smtClean="0">
                <a:hlinkClick r:id="rId3"/>
              </a:rPr>
              <a:t>Gentleman's Magzine</a:t>
            </a:r>
            <a:endParaRPr lang="en-US" altLang="ja-JP" sz="4000" smtClean="0"/>
          </a:p>
        </p:txBody>
      </p:sp>
      <p:sp>
        <p:nvSpPr>
          <p:cNvPr id="2867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05000"/>
            <a:ext cx="4392613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Edmond Cave</a:t>
            </a:r>
            <a:r>
              <a:rPr lang="ja-JP" altLang="en-US" sz="2800" smtClean="0"/>
              <a:t>が創刊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smtClean="0"/>
              <a:t>近代総合雑誌の創始者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>
                <a:hlinkClick r:id="rId4" tooltip="Samuel Johnson"/>
              </a:rPr>
              <a:t>Samuel Johnson</a:t>
            </a:r>
            <a:r>
              <a:rPr lang="en-US" altLang="ja-JP" sz="2800" smtClean="0"/>
              <a:t>'s first regular employment as a writer was with </a:t>
            </a:r>
            <a:r>
              <a:rPr lang="en-US" altLang="ja-JP" sz="2800" i="1" smtClean="0"/>
              <a:t>The Gentleman's Magazine</a:t>
            </a:r>
            <a:r>
              <a:rPr lang="en-US" altLang="ja-JP" sz="28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柳河春三</a:t>
            </a:r>
            <a:r>
              <a:rPr lang="en-US" altLang="ja-JP" sz="2800" smtClean="0"/>
              <a:t>『</a:t>
            </a:r>
            <a:r>
              <a:rPr lang="ja-JP" altLang="en-US" sz="2800" smtClean="0"/>
              <a:t>西洋雑誌</a:t>
            </a:r>
            <a:r>
              <a:rPr lang="en-US" altLang="ja-JP" sz="2800" smtClean="0"/>
              <a:t>』(1867)</a:t>
            </a:r>
          </a:p>
        </p:txBody>
      </p:sp>
      <p:pic>
        <p:nvPicPr>
          <p:cNvPr id="28678" name="Picture 6" descr="Gentleman's Magazine No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844675"/>
            <a:ext cx="2352675" cy="3848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29699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04FE01D-3553-4CAE-A438-D60A7F076DDE}" type="slidenum">
              <a:rPr kumimoji="0" lang="en-US" altLang="ja-JP" sz="1400" smtClean="0"/>
              <a:pPr eaLnBrk="1" hangingPunct="1"/>
              <a:t>24</a:t>
            </a:fld>
            <a:endParaRPr kumimoji="0" lang="en-US" altLang="ja-JP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29701" name="Picture 3" descr="PrintingFactory18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5563" y="1905000"/>
            <a:ext cx="3149600" cy="4191000"/>
          </a:xfrm>
          <a:noFill/>
        </p:spPr>
      </p:pic>
      <p:pic>
        <p:nvPicPr>
          <p:cNvPr id="29702" name="Picture 4" descr="s01stanhop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70550" y="2555875"/>
            <a:ext cx="2728913" cy="2889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pic>
        <p:nvPicPr>
          <p:cNvPr id="9219" name="Picture 3" descr="20061114-00000106-reu-int-view-0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6136" y="3573016"/>
            <a:ext cx="1974850" cy="2792412"/>
          </a:xfrm>
          <a:noFill/>
        </p:spPr>
      </p:pic>
      <p:pic>
        <p:nvPicPr>
          <p:cNvPr id="9220" name="Picture 5" descr="primopiano_margaret_thatch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698500"/>
            <a:ext cx="2052638" cy="2384425"/>
          </a:xfrm>
          <a:noFill/>
        </p:spPr>
      </p:pic>
      <p:pic>
        <p:nvPicPr>
          <p:cNvPr id="9221" name="Picture 8" descr="GordonBrown200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3573016"/>
            <a:ext cx="2016125" cy="2751137"/>
          </a:xfrm>
        </p:spPr>
      </p:pic>
      <p:sp>
        <p:nvSpPr>
          <p:cNvPr id="9222" name="スライド番号プレースホルダ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4760E86-C5CC-47DD-9399-E927A4D44591}" type="slidenum">
              <a:rPr kumimoji="0" lang="en-US" altLang="ja-JP" sz="1400" smtClean="0"/>
              <a:pPr eaLnBrk="1" hangingPunct="1"/>
              <a:t>3</a:t>
            </a:fld>
            <a:endParaRPr kumimoji="0" lang="en-US" altLang="ja-JP" sz="1400" smtClean="0"/>
          </a:p>
        </p:txBody>
      </p:sp>
      <p:pic>
        <p:nvPicPr>
          <p:cNvPr id="9223" name="Picture 7" descr="H:\2012年度講義\外ジャIIa（2012）\200px-Official-photo-camer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692150"/>
            <a:ext cx="2016125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26698848-9696-4458-A68D-9EA8EE2F6011}" type="slidenum">
              <a:rPr kumimoji="0" lang="en-US" altLang="ja-JP" sz="1400" smtClean="0"/>
              <a:pPr eaLnBrk="1" hangingPunct="1"/>
              <a:t>4</a:t>
            </a:fld>
            <a:endParaRPr kumimoji="0" lang="en-US" altLang="ja-JP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57188"/>
            <a:ext cx="7772400" cy="1000125"/>
          </a:xfrm>
        </p:spPr>
        <p:txBody>
          <a:bodyPr/>
          <a:lstStyle/>
          <a:p>
            <a:pPr eaLnBrk="1" hangingPunct="1"/>
            <a:r>
              <a:rPr lang="ja-JP" altLang="en-US" smtClean="0"/>
              <a:t>イギリス　歴代首相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１９４０－１９４５　ウィンストン・チャーチル　（保守党）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１９４５－１９５１　クレメント・アトリー　（労働党）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１９５１－１９５５　ウィンストン・チャーチル　（保守党）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１９５５－１９５７　アントニー・イーデン　（保守党）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１９５７－１９６３　ハロルド・マクミラン　（保守党）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１９６３－１９６４　アレック・ダグラスヒューム　（保守党）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１９６４－１９７０　ハロルド・ウィルソン　（労働党）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１９７０－１９７４　エドワード・ヒース　（保守党）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１９７４－１９７６　ハロルド・ウィルソン　（労働党）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１９７６－１９７９　ジェームス・キャラハン　（労働党）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b="1" dirty="0" smtClean="0">
                <a:solidFill>
                  <a:srgbClr val="FF0000"/>
                </a:solidFill>
              </a:rPr>
              <a:t>１９７９－１９９０　マーガレット・サッチャー　（保守党）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１９９０－１９９７　ジョン・メージャー　（保守党）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/>
              <a:t>１９９７－２００７</a:t>
            </a:r>
            <a:r>
              <a:rPr lang="ja-JP" altLang="en-US" sz="1800" dirty="0" smtClean="0">
                <a:latin typeface="+mj-ea"/>
                <a:ea typeface="+mj-ea"/>
              </a:rPr>
              <a:t>　　トニー・ブレア　（労働党）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1800" dirty="0" smtClean="0">
                <a:latin typeface="+mj-ea"/>
                <a:ea typeface="+mj-ea"/>
              </a:rPr>
              <a:t>２００７－２０１０</a:t>
            </a:r>
            <a:r>
              <a:rPr lang="en-US" altLang="ja-JP" sz="1800" dirty="0" smtClean="0">
                <a:latin typeface="+mj-ea"/>
                <a:ea typeface="+mj-ea"/>
              </a:rPr>
              <a:t>      </a:t>
            </a:r>
            <a:r>
              <a:rPr lang="ja-JP" altLang="en-US" sz="1800" dirty="0" smtClean="0"/>
              <a:t>ゴードン・ブラウン（労働党）</a:t>
            </a:r>
            <a:endParaRPr lang="en-US" altLang="ja-JP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>
                <a:latin typeface="+mn-ea"/>
              </a:rPr>
              <a:t>２０１０－２０１６</a:t>
            </a:r>
            <a:r>
              <a:rPr lang="en-US" altLang="ja-JP" sz="2000" dirty="0" smtClean="0">
                <a:latin typeface="+mn-ea"/>
              </a:rPr>
              <a:t>    </a:t>
            </a:r>
            <a:r>
              <a:rPr lang="ja-JP" altLang="en-US" sz="1800" dirty="0" smtClean="0"/>
              <a:t>デービッド・キャメロン（保守党）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1" name="コンテンツ プレースホルダー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348880"/>
            <a:ext cx="2130251" cy="2843885"/>
          </a:xfrm>
        </p:spPr>
      </p:pic>
      <p:sp>
        <p:nvSpPr>
          <p:cNvPr id="10" name="テキスト プレースホルダー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B7CD9-183E-42DA-9617-3B7DA2E1FBB0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061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11267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4A8EE68D-9D96-4F1A-9EA1-13596D849C5D}" type="slidenum">
              <a:rPr kumimoji="0" lang="en-US" altLang="ja-JP" sz="1400" smtClean="0"/>
              <a:pPr eaLnBrk="1" hangingPunct="1"/>
              <a:t>6</a:t>
            </a:fld>
            <a:endParaRPr kumimoji="0" lang="en-US" altLang="ja-JP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イギリスのジャーナリズム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0338" y="2781300"/>
            <a:ext cx="5616575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400" smtClean="0"/>
              <a:t>１．新聞出現前夜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smtClean="0"/>
              <a:t>２．新聞出版物出現</a:t>
            </a:r>
            <a:br>
              <a:rPr lang="ja-JP" altLang="en-US" sz="2400" smtClean="0"/>
            </a:br>
            <a:r>
              <a:rPr lang="ja-JP" altLang="en-US" sz="2400" smtClean="0"/>
              <a:t>３．チャールズ</a:t>
            </a:r>
            <a:r>
              <a:rPr lang="en-US" altLang="ja-JP" sz="2400" smtClean="0"/>
              <a:t>Ⅰ</a:t>
            </a:r>
            <a:r>
              <a:rPr lang="ja-JP" altLang="en-US" sz="2400" smtClean="0"/>
              <a:t>世とジャーナリズム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smtClean="0"/>
              <a:t>４．最初の日刊新聞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smtClean="0"/>
              <a:t>５．政党新聞、政党機関紙の登場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smtClean="0"/>
              <a:t>６．印紙税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smtClean="0"/>
              <a:t>７．新聞の自由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1229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6B3D2AB-F2A3-4F03-B3D2-25459EEB3BC2}" type="slidenum">
              <a:rPr kumimoji="0" lang="en-US" altLang="ja-JP" sz="1400" smtClean="0"/>
              <a:pPr eaLnBrk="1" hangingPunct="1"/>
              <a:t>7</a:t>
            </a:fld>
            <a:endParaRPr kumimoji="0" lang="en-US" altLang="ja-JP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１．新聞出現前夜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5000"/>
            <a:ext cx="8137525" cy="4044950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1476:</a:t>
            </a:r>
            <a:r>
              <a:rPr lang="ja-JP" altLang="en-US" sz="2800" smtClean="0"/>
              <a:t>印刷人</a:t>
            </a:r>
            <a:r>
              <a:rPr lang="en-US" altLang="ja-JP" sz="2800" smtClean="0">
                <a:hlinkClick r:id="rId3" action="ppaction://hlinksldjump"/>
              </a:rPr>
              <a:t>William Caxton</a:t>
            </a:r>
            <a:r>
              <a:rPr lang="ja-JP" altLang="en-US" sz="2800" smtClean="0">
                <a:hlinkClick r:id="rId3" action="ppaction://hlinksldjump"/>
              </a:rPr>
              <a:t>（</a:t>
            </a:r>
            <a:r>
              <a:rPr lang="en-US" altLang="ja-JP" sz="2800" smtClean="0">
                <a:hlinkClick r:id="rId3" action="ppaction://hlinksldjump"/>
              </a:rPr>
              <a:t>c.1421/23-91</a:t>
            </a:r>
            <a:r>
              <a:rPr lang="en-US" altLang="ja-JP" sz="2800" smtClean="0"/>
              <a:t>)</a:t>
            </a:r>
            <a:r>
              <a:rPr lang="ja-JP" altLang="en-US" sz="2800" smtClean="0"/>
              <a:t>が印刷機を持ち込む</a:t>
            </a:r>
          </a:p>
          <a:p>
            <a:pPr eaLnBrk="1" hangingPunct="1"/>
            <a:r>
              <a:rPr lang="ja-JP" altLang="en-US" sz="2800" smtClean="0"/>
              <a:t>ニュースレター、ニュースシートの発行</a:t>
            </a:r>
          </a:p>
          <a:p>
            <a:pPr eaLnBrk="1" hangingPunct="1"/>
            <a:r>
              <a:rPr lang="en-US" altLang="ja-JP" sz="2800" smtClean="0"/>
              <a:t>1586</a:t>
            </a:r>
            <a:r>
              <a:rPr lang="ja-JP" altLang="en-US" sz="2800" smtClean="0"/>
              <a:t>：　</a:t>
            </a:r>
            <a:r>
              <a:rPr lang="en-US" altLang="ja-JP" sz="2800" smtClean="0">
                <a:solidFill>
                  <a:srgbClr val="FF3300"/>
                </a:solidFill>
              </a:rPr>
              <a:t>STAR CHAMBER</a:t>
            </a:r>
            <a:r>
              <a:rPr lang="ja-JP" altLang="en-US" sz="2800" smtClean="0">
                <a:solidFill>
                  <a:srgbClr val="FF3300"/>
                </a:solidFill>
              </a:rPr>
              <a:t>（星法院・庁）</a:t>
            </a:r>
          </a:p>
          <a:p>
            <a:pPr eaLnBrk="1" hangingPunct="1"/>
            <a:r>
              <a:rPr lang="ja-JP" altLang="en-US" sz="2800" smtClean="0"/>
              <a:t>印刷・検閲・出版取締令</a:t>
            </a:r>
            <a:br>
              <a:rPr lang="ja-JP" altLang="en-US" sz="2800" smtClean="0"/>
            </a:br>
            <a:r>
              <a:rPr lang="en-US" altLang="ja-JP" sz="2800" smtClean="0"/>
              <a:t>1621:English Coranto</a:t>
            </a:r>
            <a:r>
              <a:rPr lang="en-US" altLang="ja-JP" sz="2800" smtClean="0">
                <a:latin typeface="Times New Roman" pitchFamily="18" charset="0"/>
              </a:rPr>
              <a:t>…</a:t>
            </a:r>
            <a:r>
              <a:rPr lang="ja-JP" altLang="en-US" sz="2800" smtClean="0"/>
              <a:t>英国で初のコラント紙</a:t>
            </a:r>
          </a:p>
          <a:p>
            <a:pPr eaLnBrk="1" hangingPunct="1"/>
            <a:r>
              <a:rPr lang="en-US" altLang="ja-JP" sz="2800" smtClean="0"/>
              <a:t>Coranto, or Currents of News</a:t>
            </a:r>
            <a:br>
              <a:rPr lang="en-US" altLang="ja-JP" sz="2800" smtClean="0"/>
            </a:br>
            <a:endParaRPr lang="en-US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13315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6B1EF438-33A8-4485-AD86-78749428BB5F}" type="slidenum">
              <a:rPr kumimoji="0" lang="en-US" altLang="ja-JP" sz="1400" smtClean="0"/>
              <a:pPr eaLnBrk="1" hangingPunct="1"/>
              <a:t>8</a:t>
            </a:fld>
            <a:endParaRPr kumimoji="0" lang="en-US" altLang="ja-JP" sz="140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ja-JP" smtClean="0"/>
              <a:t>W.Caxton</a:t>
            </a:r>
          </a:p>
        </p:txBody>
      </p:sp>
      <p:pic>
        <p:nvPicPr>
          <p:cNvPr id="13317" name="Picture 7" descr="caxt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3068638"/>
            <a:ext cx="2335213" cy="2335212"/>
          </a:xfrm>
          <a:noFill/>
        </p:spPr>
      </p:pic>
      <p:pic>
        <p:nvPicPr>
          <p:cNvPr id="13318" name="Picture 8" descr="W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2781300"/>
            <a:ext cx="2216150" cy="3024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1433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A8A85CC-BE77-4409-8F63-FFD11226D916}" type="slidenum">
              <a:rPr kumimoji="0" lang="en-US" altLang="ja-JP" sz="1400" smtClean="0"/>
              <a:pPr eaLnBrk="1" hangingPunct="1"/>
              <a:t>9</a:t>
            </a:fld>
            <a:endParaRPr kumimoji="0" lang="en-US" altLang="ja-JP" sz="1400" smtClean="0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mtClean="0"/>
              <a:t>In 1476 he returned to England and </a:t>
            </a:r>
            <a:r>
              <a:rPr lang="en-US" altLang="ja-JP" smtClean="0">
                <a:solidFill>
                  <a:srgbClr val="FF3300"/>
                </a:solidFill>
              </a:rPr>
              <a:t>established a press at Westminster</a:t>
            </a:r>
            <a:r>
              <a:rPr lang="en-US" altLang="ja-JP" smtClean="0"/>
              <a:t>. A year later, the first English book published in England, Dictes or Sayengis of the Philosophres, was printed. His press is also famous for two editions of </a:t>
            </a:r>
            <a:r>
              <a:rPr lang="en-US" altLang="ja-JP" smtClean="0">
                <a:solidFill>
                  <a:srgbClr val="FF3300"/>
                </a:solidFill>
              </a:rPr>
              <a:t>Chaucer's </a:t>
            </a:r>
            <a:r>
              <a:rPr lang="en-US" altLang="ja-JP" i="1" smtClean="0">
                <a:solidFill>
                  <a:srgbClr val="FF3300"/>
                </a:solidFill>
              </a:rPr>
              <a:t>Canterbury Tales</a:t>
            </a:r>
            <a:r>
              <a:rPr lang="en-US" altLang="ja-JP" smtClean="0">
                <a:solidFill>
                  <a:srgbClr val="FF3300"/>
                </a:solidFill>
              </a:rPr>
              <a:t>,</a:t>
            </a:r>
            <a:r>
              <a:rPr lang="en-US" altLang="ja-JP" smtClean="0"/>
              <a:t> Gower's </a:t>
            </a:r>
            <a:r>
              <a:rPr lang="en-US" altLang="ja-JP" i="1" smtClean="0"/>
              <a:t>Confession Amantics</a:t>
            </a:r>
            <a:r>
              <a:rPr lang="en-US" altLang="ja-JP" smtClean="0"/>
              <a:t> and Malory's </a:t>
            </a:r>
            <a:r>
              <a:rPr lang="en-US" altLang="ja-JP" i="1" smtClean="0"/>
              <a:t>Morte d'Arthur</a:t>
            </a:r>
            <a:r>
              <a:rPr lang="en-US" altLang="ja-JP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553</TotalTime>
  <Words>518</Words>
  <Application>Microsoft Office PowerPoint</Application>
  <PresentationFormat>画面に合わせる (4:3)</PresentationFormat>
  <Paragraphs>175</Paragraphs>
  <Slides>24</Slides>
  <Notes>22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Bold Stripes</vt:lpstr>
      <vt:lpstr>外国ジャーナリズムIIa 第6回　 －イギリスのジャーナリズム(1)</vt:lpstr>
      <vt:lpstr>　　　　　　　　　　　2005/07/07</vt:lpstr>
      <vt:lpstr>PowerPoint プレゼンテーション</vt:lpstr>
      <vt:lpstr>イギリス　歴代首相</vt:lpstr>
      <vt:lpstr>PowerPoint プレゼンテーション</vt:lpstr>
      <vt:lpstr>イギリスのジャーナリズム</vt:lpstr>
      <vt:lpstr>１．新聞出現前夜</vt:lpstr>
      <vt:lpstr>W.Caxton</vt:lpstr>
      <vt:lpstr>PowerPoint プレゼンテーション</vt:lpstr>
      <vt:lpstr>PowerPoint プレゼンテーション</vt:lpstr>
      <vt:lpstr>２．新聞出版物の出現</vt:lpstr>
      <vt:lpstr>議会報道中心のパンフレット、新聞が 一斉に出始める</vt:lpstr>
      <vt:lpstr>３．チャールズⅠ世とジャーナリズム</vt:lpstr>
      <vt:lpstr>PowerPoint プレゼンテーション</vt:lpstr>
      <vt:lpstr>PowerPoint プレゼンテーション</vt:lpstr>
      <vt:lpstr>Fleet Street, London</vt:lpstr>
      <vt:lpstr>18 世紀-ヨーロッパ大衆社会の出現</vt:lpstr>
      <vt:lpstr>１９世紀　大衆社会の出現</vt:lpstr>
      <vt:lpstr>４．最初の日刊新聞　London Daily Courant</vt:lpstr>
      <vt:lpstr>５．政党新聞、政党機関紙の登場</vt:lpstr>
      <vt:lpstr>6．1712年　印紙税　Tax on Knowledge                 （知識に対する課税）導入</vt:lpstr>
      <vt:lpstr>7.新聞の自由</vt:lpstr>
      <vt:lpstr>1731:月刊雑誌 Gentleman's Magzine</vt:lpstr>
      <vt:lpstr>PowerPoint プレゼンテーション</vt:lpstr>
    </vt:vector>
  </TitlesOfParts>
  <Company>Sophia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イギリスのジャーナリズム</dc:title>
  <dc:creator>Suzuki Yuga</dc:creator>
  <cp:lastModifiedBy>s-yuga  TOSHIBA-1</cp:lastModifiedBy>
  <cp:revision>49</cp:revision>
  <cp:lastPrinted>2012-05-01T23:18:40Z</cp:lastPrinted>
  <dcterms:created xsi:type="dcterms:W3CDTF">2002-04-23T15:42:08Z</dcterms:created>
  <dcterms:modified xsi:type="dcterms:W3CDTF">2017-05-25T16:51:59Z</dcterms:modified>
</cp:coreProperties>
</file>