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316" r:id="rId2"/>
    <p:sldId id="318" r:id="rId3"/>
    <p:sldId id="305" r:id="rId4"/>
    <p:sldId id="306" r:id="rId5"/>
    <p:sldId id="307" r:id="rId6"/>
    <p:sldId id="309" r:id="rId7"/>
    <p:sldId id="323" r:id="rId8"/>
    <p:sldId id="324" r:id="rId9"/>
    <p:sldId id="328" r:id="rId10"/>
    <p:sldId id="329" r:id="rId11"/>
    <p:sldId id="333" r:id="rId12"/>
    <p:sldId id="334" r:id="rId13"/>
    <p:sldId id="335" r:id="rId14"/>
    <p:sldId id="336" r:id="rId15"/>
    <p:sldId id="338" r:id="rId16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9" autoAdjust="0"/>
    <p:restoredTop sz="94590" autoAdjust="0"/>
  </p:normalViewPr>
  <p:slideViewPr>
    <p:cSldViewPr>
      <p:cViewPr varScale="1">
        <p:scale>
          <a:sx n="62" d="100"/>
          <a:sy n="62" d="100"/>
        </p:scale>
        <p:origin x="-9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AF8B1D1D-880C-4D8D-82E4-C549550912DC}" type="datetimeFigureOut">
              <a:rPr lang="ja-JP" altLang="en-US"/>
              <a:pPr>
                <a:defRPr/>
              </a:pPr>
              <a:t>2016/5/5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75EA0BAE-12FC-497B-A6BC-BBCE49003B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3573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6B3CB2F9-2026-4B58-9B81-02C6E37EF1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3597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54052CF8-7CC8-4046-87E4-E2A92EBC2F74}" type="slidenum">
              <a:rPr lang="en-US" altLang="ja-JP" sz="1300" smtClean="0"/>
              <a:pPr eaLnBrk="1" hangingPunct="1"/>
              <a:t>1</a:t>
            </a:fld>
            <a:endParaRPr lang="en-US" altLang="ja-JP" sz="130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952DB4DC-0F58-4CAA-A463-642278B37299}" type="slidenum">
              <a:rPr lang="en-US" altLang="ja-JP" sz="1300" smtClean="0"/>
              <a:pPr eaLnBrk="1" hangingPunct="1"/>
              <a:t>10</a:t>
            </a:fld>
            <a:endParaRPr lang="en-US" altLang="ja-JP" sz="13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91D8DCE7-72FC-4A70-8148-C69A2C197151}" type="slidenum">
              <a:rPr lang="en-US" altLang="ja-JP" sz="1300" smtClean="0"/>
              <a:pPr eaLnBrk="1" hangingPunct="1"/>
              <a:t>2</a:t>
            </a:fld>
            <a:endParaRPr lang="en-US" altLang="ja-JP" sz="13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F0262B10-BE78-4C98-ABE7-6D630CC80517}" type="slidenum">
              <a:rPr lang="en-US" altLang="ja-JP" sz="1300" smtClean="0"/>
              <a:pPr eaLnBrk="1" hangingPunct="1"/>
              <a:t>3</a:t>
            </a:fld>
            <a:endParaRPr lang="en-US" altLang="ja-JP" sz="13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628C72C6-6F20-4FE1-A496-1FC2839C5B77}" type="slidenum">
              <a:rPr lang="en-US" altLang="ja-JP" sz="1300" smtClean="0"/>
              <a:pPr eaLnBrk="1" hangingPunct="1"/>
              <a:t>4</a:t>
            </a:fld>
            <a:endParaRPr lang="en-US" altLang="ja-JP" sz="13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98BA3F32-61FE-47C0-9291-DE078B1D2D25}" type="slidenum">
              <a:rPr lang="en-US" altLang="ja-JP" sz="1300" smtClean="0"/>
              <a:pPr eaLnBrk="1" hangingPunct="1"/>
              <a:t>5</a:t>
            </a:fld>
            <a:endParaRPr lang="en-US" altLang="ja-JP" sz="13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D4CA849F-5F13-4FD0-B20E-E8D8A0C018C4}" type="slidenum">
              <a:rPr lang="en-US" altLang="ja-JP" sz="1300" smtClean="0"/>
              <a:pPr eaLnBrk="1" hangingPunct="1"/>
              <a:t>6</a:t>
            </a:fld>
            <a:endParaRPr lang="en-US" altLang="ja-JP" sz="13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79BCAC03-6C9F-423A-834B-6AC32436CFA7}" type="slidenum">
              <a:rPr lang="en-US" altLang="ja-JP" sz="1300" smtClean="0"/>
              <a:pPr eaLnBrk="1" hangingPunct="1"/>
              <a:t>7</a:t>
            </a:fld>
            <a:endParaRPr lang="en-US" altLang="ja-JP" sz="13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E4BAA949-95F3-451B-BFAD-AC56E71CA13E}" type="slidenum">
              <a:rPr lang="en-US" altLang="ja-JP" sz="1300" smtClean="0"/>
              <a:pPr eaLnBrk="1" hangingPunct="1"/>
              <a:t>8</a:t>
            </a:fld>
            <a:endParaRPr lang="en-US" altLang="ja-JP" sz="13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3E77E48C-FB95-4399-8800-2548A99E82BC}" type="slidenum">
              <a:rPr lang="en-US" altLang="ja-JP" sz="1300" smtClean="0"/>
              <a:pPr eaLnBrk="1" hangingPunct="1"/>
              <a:t>9</a:t>
            </a:fld>
            <a:endParaRPr lang="en-US" altLang="ja-JP" sz="13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itchFamily="34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algn="ctr" eaLnBrk="1" hangingPunct="1"/>
            <a:endParaRPr lang="ja-JP" altLang="ja-JP"/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6A670-D9A2-4446-9657-B6912BC93B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379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E5550-23FC-4F60-8146-7CF3651808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32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D2BDE-B80B-4A8F-A357-61192AF139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0763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7B733-4D7D-419A-AB11-7129C41AEF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343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871538" y="192088"/>
            <a:ext cx="8162925" cy="590391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AC6AB-86C4-4FC2-9C78-C3CEED27DF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3066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043488" y="1905000"/>
            <a:ext cx="3979862" cy="20193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043488" y="4076700"/>
            <a:ext cx="3979862" cy="20193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8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3DA1C-18BD-435C-8C19-BC01123BC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216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4793D-3FA3-413D-A683-EE882BCFDC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819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7FC97-0AAE-4C5E-B4D9-5AA0223251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16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C5E18-A72A-4D3A-BA90-B13BDB621E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217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722D9-39B8-468C-8036-D5C2F97C09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1582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64632-6A4B-42CC-B900-0CE60C677A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874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D1A34-39BF-4424-91B5-12642EF836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632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804B-07BC-40D0-BB5F-43D772A897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411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71583-275C-42DF-9088-138E1C88D3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441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8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39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4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6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8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1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2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3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4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5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6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7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8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59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0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1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2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3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4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5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6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7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8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69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0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1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2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3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4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5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6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7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8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79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0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1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2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3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4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5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6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7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8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89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0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1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2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093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外国ジャーナリズムIIa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88B5A9BA-EF47-4DD8-A857-F405EFA67F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0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30723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353876EA-9577-4AB0-8B84-0223AA82494E}" type="slidenum">
              <a:rPr kumimoji="0" lang="en-US" altLang="ja-JP" sz="1400" smtClean="0"/>
              <a:pPr eaLnBrk="1" hangingPunct="1"/>
              <a:t>1</a:t>
            </a:fld>
            <a:endParaRPr kumimoji="0" lang="en-US" altLang="ja-JP" sz="1400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9463" y="1217613"/>
            <a:ext cx="7678737" cy="1311275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イギリスのジャーナリズム（２）</a:t>
            </a:r>
            <a:br>
              <a:rPr lang="ja-JP" altLang="en-US" sz="4000" smtClean="0"/>
            </a:br>
            <a:endParaRPr lang="ja-JP" altLang="en-US" sz="4000" smtClean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2800" smtClean="0"/>
              <a:t>英国新聞界の発達過程を概観し、「言論の自由」の概念を考える。</a:t>
            </a:r>
          </a:p>
          <a:p>
            <a:pPr eaLnBrk="1" hangingPunct="1"/>
            <a:r>
              <a:rPr lang="en-US" altLang="ja-JP" sz="2800" smtClean="0"/>
              <a:t>The Times </a:t>
            </a:r>
            <a:r>
              <a:rPr lang="ja-JP" altLang="en-US" sz="2800" smtClean="0"/>
              <a:t>の登場～大衆紙の出現まで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フッター プレースホル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７．夕刊紙などの活躍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ja-JP" altLang="en-US" sz="2800" smtClean="0"/>
              <a:t>アメリカの新聞の手法を取り入れ成功</a:t>
            </a:r>
          </a:p>
          <a:p>
            <a:pPr eaLnBrk="1" hangingPunct="1"/>
            <a:r>
              <a:rPr lang="ja-JP" altLang="en-US" sz="2800" smtClean="0"/>
              <a:t>経済紙　</a:t>
            </a:r>
            <a:r>
              <a:rPr lang="en-US" altLang="ja-JP" sz="2800" i="1" smtClean="0"/>
              <a:t>Financial Times</a:t>
            </a:r>
            <a:r>
              <a:rPr lang="ja-JP" altLang="en-US" sz="2800" smtClean="0"/>
              <a:t>（</a:t>
            </a:r>
            <a:r>
              <a:rPr lang="en-US" altLang="ja-JP" sz="2800" smtClean="0"/>
              <a:t>1888)</a:t>
            </a:r>
            <a:r>
              <a:rPr lang="ja-JP" altLang="en-US" sz="2800" smtClean="0"/>
              <a:t>創刊→</a:t>
            </a:r>
            <a:r>
              <a:rPr lang="en-US" altLang="ja-JP" sz="2800" smtClean="0"/>
              <a:t>『</a:t>
            </a:r>
            <a:r>
              <a:rPr lang="ja-JP" altLang="en-US" sz="2800" smtClean="0"/>
              <a:t>百年史</a:t>
            </a:r>
            <a:r>
              <a:rPr lang="en-US" altLang="ja-JP" sz="2800" smtClean="0"/>
              <a:t>』</a:t>
            </a:r>
          </a:p>
          <a:p>
            <a:pPr eaLnBrk="1" hangingPunct="1"/>
            <a:r>
              <a:rPr lang="en-US" altLang="ja-JP" sz="2800" smtClean="0"/>
              <a:t>1893</a:t>
            </a:r>
            <a:r>
              <a:rPr lang="ja-JP" altLang="en-US" sz="2800" smtClean="0"/>
              <a:t>年から例のピンク色　</a:t>
            </a:r>
            <a:r>
              <a:rPr lang="en-US" altLang="ja-JP" sz="2800" smtClean="0"/>
              <a:t>Arthur Pearson</a:t>
            </a:r>
          </a:p>
        </p:txBody>
      </p:sp>
      <p:pic>
        <p:nvPicPr>
          <p:cNvPr id="43013" name="Picture 4" descr="F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2420938"/>
            <a:ext cx="3240088" cy="2422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ja-JP" smtClean="0"/>
              <a:t>Lord Northcliffe</a:t>
            </a:r>
          </a:p>
        </p:txBody>
      </p:sp>
      <p:pic>
        <p:nvPicPr>
          <p:cNvPr id="47107" name="Picture 3" descr="northcliff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2565400"/>
            <a:ext cx="2305050" cy="2657475"/>
          </a:xfrm>
          <a:noFill/>
        </p:spPr>
      </p:pic>
      <p:pic>
        <p:nvPicPr>
          <p:cNvPr id="47108" name="Picture 4" descr="JmailF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2276475"/>
            <a:ext cx="2303462" cy="3306763"/>
          </a:xfrm>
          <a:noFill/>
        </p:spPr>
      </p:pic>
      <p:sp>
        <p:nvSpPr>
          <p:cNvPr id="47109" name="フッター プレースホルダー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ja-JP" altLang="en-US" sz="1400" smtClean="0"/>
              <a:t>外国ジャーナリズム</a:t>
            </a:r>
            <a:r>
              <a:rPr kumimoji="0" lang="en-US" altLang="ja-JP" sz="1400" smtClean="0"/>
              <a:t>IIa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8. </a:t>
            </a:r>
            <a:r>
              <a:rPr lang="ja-JP" altLang="en-US" smtClean="0"/>
              <a:t>プレスバロンの台頭－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05000"/>
            <a:ext cx="8555037" cy="4191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ノースクリフ卿と新聞王国</a:t>
            </a:r>
          </a:p>
          <a:p>
            <a:pPr eaLnBrk="1" hangingPunct="1"/>
            <a:r>
              <a:rPr lang="en-US" altLang="ja-JP" smtClean="0"/>
              <a:t>1896.5.6</a:t>
            </a:r>
            <a:r>
              <a:rPr lang="ja-JP" altLang="en-US" smtClean="0"/>
              <a:t>　大衆紙　</a:t>
            </a:r>
            <a:r>
              <a:rPr lang="en-US" altLang="ja-JP" i="1" smtClean="0"/>
              <a:t>The Daily Mail</a:t>
            </a:r>
            <a:r>
              <a:rPr lang="ja-JP" altLang="en-US" smtClean="0"/>
              <a:t>　創刊</a:t>
            </a:r>
          </a:p>
          <a:p>
            <a:pPr eaLnBrk="1" hangingPunct="1"/>
            <a:r>
              <a:rPr lang="ja-JP" altLang="en-US" smtClean="0"/>
              <a:t>弟の </a:t>
            </a:r>
            <a:r>
              <a:rPr lang="en-US" altLang="ja-JP" smtClean="0"/>
              <a:t>Harold Harmsworth</a:t>
            </a:r>
            <a:r>
              <a:rPr lang="ja-JP" altLang="en-US" smtClean="0"/>
              <a:t>　のちの </a:t>
            </a:r>
            <a:r>
              <a:rPr lang="en-US" altLang="ja-JP" smtClean="0"/>
              <a:t>Lord Rothermere (1868-1940)</a:t>
            </a:r>
            <a:r>
              <a:rPr lang="ja-JP" altLang="en-US" smtClean="0"/>
              <a:t>と兄弟会社設立</a:t>
            </a:r>
          </a:p>
          <a:p>
            <a:pPr eaLnBrk="1" hangingPunct="1"/>
            <a:r>
              <a:rPr lang="en-US" altLang="ja-JP" smtClean="0"/>
              <a:t>Alfred Harmsworth</a:t>
            </a:r>
            <a:r>
              <a:rPr lang="ja-JP" altLang="en-US" smtClean="0"/>
              <a:t>のちの</a:t>
            </a:r>
            <a:r>
              <a:rPr lang="en-US" altLang="ja-JP" smtClean="0"/>
              <a:t>Lord Northcliffe (1865-1922)</a:t>
            </a:r>
          </a:p>
        </p:txBody>
      </p:sp>
      <p:sp>
        <p:nvSpPr>
          <p:cNvPr id="48132" name="フッター プレースホルダー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ja-JP" altLang="en-US" sz="1400" smtClean="0"/>
              <a:t>外国ジャーナリズム</a:t>
            </a:r>
            <a:r>
              <a:rPr kumimoji="0" lang="en-US" altLang="ja-JP" sz="1400" smtClean="0"/>
              <a:t>IIa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ja-JP" smtClean="0"/>
              <a:t>Lord Rothermere</a:t>
            </a:r>
          </a:p>
        </p:txBody>
      </p:sp>
      <p:pic>
        <p:nvPicPr>
          <p:cNvPr id="49155" name="Picture 3" descr="BUrothermere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2276475"/>
            <a:ext cx="1695450" cy="2778125"/>
          </a:xfrm>
          <a:noFill/>
        </p:spPr>
      </p:pic>
      <p:pic>
        <p:nvPicPr>
          <p:cNvPr id="49156" name="Picture 4" descr="JmirroF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2060575"/>
            <a:ext cx="2524125" cy="3240088"/>
          </a:xfrm>
          <a:noFill/>
        </p:spPr>
      </p:pic>
      <p:sp>
        <p:nvSpPr>
          <p:cNvPr id="49157" name="フッター プレースホルダー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ja-JP" altLang="en-US" sz="1400" smtClean="0"/>
              <a:t>外国ジャーナリズム</a:t>
            </a:r>
            <a:r>
              <a:rPr kumimoji="0" lang="en-US" altLang="ja-JP" sz="1400" smtClean="0"/>
              <a:t>IIa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ja-JP" smtClean="0"/>
              <a:t>9.</a:t>
            </a:r>
            <a:r>
              <a:rPr lang="ja-JP" altLang="en-US" smtClean="0"/>
              <a:t>有力プレスバロン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ja-JP" sz="2800" smtClean="0"/>
              <a:t>William Maxwell Aitken  </a:t>
            </a:r>
            <a:r>
              <a:rPr lang="ja-JP" altLang="en-US" sz="2800" smtClean="0"/>
              <a:t>のちの</a:t>
            </a:r>
            <a:r>
              <a:rPr lang="en-US" altLang="ja-JP" smtClean="0"/>
              <a:t>Lord Beaverbrook</a:t>
            </a:r>
            <a:r>
              <a:rPr lang="en-US" altLang="ja-JP" sz="2800" smtClean="0"/>
              <a:t> (1879-1964)</a:t>
            </a:r>
          </a:p>
          <a:p>
            <a:pPr marL="1027113" lvl="1" indent="-455613" eaLnBrk="1" hangingPunct="1"/>
            <a:r>
              <a:rPr lang="en-US" altLang="ja-JP" sz="2400" smtClean="0"/>
              <a:t>1900</a:t>
            </a:r>
            <a:r>
              <a:rPr lang="ja-JP" altLang="en-US" sz="2400" smtClean="0"/>
              <a:t>　</a:t>
            </a:r>
            <a:r>
              <a:rPr lang="en-US" altLang="ja-JP" sz="2400" i="1" smtClean="0"/>
              <a:t>Express</a:t>
            </a:r>
            <a:r>
              <a:rPr lang="ja-JP" altLang="en-US" sz="2400" smtClean="0"/>
              <a:t>獲得　</a:t>
            </a:r>
            <a:r>
              <a:rPr lang="en-US" altLang="ja-JP" sz="2400" smtClean="0"/>
              <a:t>1920</a:t>
            </a:r>
            <a:r>
              <a:rPr lang="ja-JP" altLang="en-US" sz="2400" smtClean="0"/>
              <a:t>　日曜紙 </a:t>
            </a:r>
            <a:r>
              <a:rPr lang="en-US" altLang="ja-JP" sz="2400" i="1" smtClean="0"/>
              <a:t>Sunday Express</a:t>
            </a:r>
            <a:r>
              <a:rPr lang="ja-JP" altLang="en-US" sz="2400" smtClean="0"/>
              <a:t>創刊　</a:t>
            </a:r>
            <a:r>
              <a:rPr lang="en-US" altLang="ja-JP" sz="2400" smtClean="0"/>
              <a:t>1923</a:t>
            </a:r>
            <a:r>
              <a:rPr lang="ja-JP" altLang="en-US" sz="2400" smtClean="0"/>
              <a:t>　夕刊紙 </a:t>
            </a:r>
            <a:r>
              <a:rPr lang="en-US" altLang="ja-JP" sz="2400" i="1" smtClean="0"/>
              <a:t>Evening Standard</a:t>
            </a:r>
            <a:r>
              <a:rPr lang="en-US" altLang="ja-JP" sz="2400" smtClean="0"/>
              <a:t> </a:t>
            </a:r>
            <a:r>
              <a:rPr lang="ja-JP" altLang="en-US" sz="2400" smtClean="0"/>
              <a:t>買収</a:t>
            </a:r>
          </a:p>
          <a:p>
            <a:pPr marL="457200" indent="-457200" eaLnBrk="1" hangingPunct="1"/>
            <a:r>
              <a:rPr lang="en-US" altLang="ja-JP" smtClean="0"/>
              <a:t>Cecil King</a:t>
            </a:r>
            <a:r>
              <a:rPr lang="en-US" altLang="ja-JP" sz="2800" smtClean="0"/>
              <a:t> </a:t>
            </a:r>
            <a:r>
              <a:rPr lang="ja-JP" altLang="en-US" sz="2800" smtClean="0"/>
              <a:t>　</a:t>
            </a:r>
            <a:r>
              <a:rPr lang="en-US" altLang="ja-JP" sz="2800" smtClean="0"/>
              <a:t>Harmsworth </a:t>
            </a:r>
            <a:r>
              <a:rPr lang="ja-JP" altLang="en-US" sz="2800" smtClean="0"/>
              <a:t>（</a:t>
            </a:r>
            <a:r>
              <a:rPr lang="en-US" altLang="ja-JP" sz="2800" smtClean="0"/>
              <a:t>1901-87</a:t>
            </a:r>
            <a:r>
              <a:rPr lang="ja-JP" altLang="en-US" sz="2800" smtClean="0"/>
              <a:t>ノースクリフの甥）　ミラーグループ</a:t>
            </a:r>
            <a:r>
              <a:rPr lang="en-US" altLang="ja-JP" sz="2800" smtClean="0"/>
              <a:t>;</a:t>
            </a:r>
            <a:r>
              <a:rPr lang="ja-JP" altLang="en-US" sz="2800" smtClean="0"/>
              <a:t>ＩＰＣ</a:t>
            </a:r>
          </a:p>
          <a:p>
            <a:pPr marL="1027113" lvl="1" indent="-455613" eaLnBrk="1" hangingPunct="1"/>
            <a:r>
              <a:rPr lang="en-US" altLang="ja-JP" sz="2400" i="1" smtClean="0"/>
              <a:t>Daily Mirror, Daily Herald, Sunday Pictorial, Sunday People</a:t>
            </a:r>
            <a:r>
              <a:rPr lang="ja-JP" altLang="en-US" sz="2400" smtClean="0"/>
              <a:t>を獲得</a:t>
            </a:r>
          </a:p>
        </p:txBody>
      </p:sp>
      <p:sp>
        <p:nvSpPr>
          <p:cNvPr id="50180" name="フッター プレースホルダー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ja-JP" altLang="en-US" sz="1400" smtClean="0"/>
              <a:t>外国ジャーナリズム</a:t>
            </a:r>
            <a:r>
              <a:rPr kumimoji="0" lang="en-US" altLang="ja-JP" sz="1400" smtClean="0"/>
              <a:t>IIa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10-1</a:t>
            </a:r>
            <a:br>
              <a:rPr lang="en-US" altLang="ja-JP" smtClean="0"/>
            </a:br>
            <a:r>
              <a:rPr lang="ja-JP" altLang="en-US" smtClean="0"/>
              <a:t>第一次世界大戦と英国新聞界　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各紙、特別編集の「戦争版」を発行</a:t>
            </a:r>
          </a:p>
          <a:p>
            <a:pPr eaLnBrk="1" hangingPunct="1"/>
            <a:r>
              <a:rPr lang="ja-JP" altLang="en-US" smtClean="0"/>
              <a:t>・戦時特派員の派遣－戦争報道の問題により、新聞局 </a:t>
            </a:r>
            <a:r>
              <a:rPr lang="en-US" altLang="ja-JP" smtClean="0"/>
              <a:t>Press Bureau</a:t>
            </a:r>
            <a:r>
              <a:rPr lang="ja-JP" altLang="en-US" smtClean="0"/>
              <a:t>が設置される</a:t>
            </a:r>
          </a:p>
          <a:p>
            <a:pPr eaLnBrk="1" hangingPunct="1"/>
            <a:r>
              <a:rPr lang="ja-JP" altLang="en-US" smtClean="0"/>
              <a:t>・新聞は総じて、戦争目的に協力的／ノースクリフの論調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mtClean="0"/>
              <a:t>▽新聞は大量生産の時代に突入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mtClean="0"/>
              <a:t> ・</a:t>
            </a:r>
            <a:r>
              <a:rPr lang="en-US" altLang="ja-JP" smtClean="0"/>
              <a:t>1930</a:t>
            </a:r>
            <a:r>
              <a:rPr lang="ja-JP" altLang="en-US" smtClean="0"/>
              <a:t>年代　販売競争が最高潮に達する</a:t>
            </a:r>
          </a:p>
        </p:txBody>
      </p:sp>
      <p:sp>
        <p:nvSpPr>
          <p:cNvPr id="52228" name="フッター プレースホルダー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ja-JP" altLang="en-US" sz="1400" smtClean="0"/>
              <a:t>外国ジャーナリズム</a:t>
            </a:r>
            <a:r>
              <a:rPr kumimoji="0" lang="en-US" altLang="ja-JP" sz="1400" smtClean="0"/>
              <a:t>IIa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317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64B900E0-8A1E-4239-9A8A-19AFD725A255}" type="slidenum">
              <a:rPr kumimoji="0" lang="en-US" altLang="ja-JP" sz="1400" smtClean="0"/>
              <a:pPr eaLnBrk="1" hangingPunct="1"/>
              <a:t>2</a:t>
            </a:fld>
            <a:endParaRPr kumimoji="0" lang="en-US" altLang="ja-JP" sz="1400" smtClean="0"/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title"/>
          </p:nvPr>
        </p:nvSpPr>
        <p:spPr>
          <a:xfrm>
            <a:off x="871538" y="434975"/>
            <a:ext cx="7300912" cy="762000"/>
          </a:xfrm>
        </p:spPr>
        <p:txBody>
          <a:bodyPr/>
          <a:lstStyle/>
          <a:p>
            <a:pPr eaLnBrk="1" hangingPunct="1"/>
            <a:r>
              <a:rPr lang="en-US" altLang="ja-JP" i="1" smtClean="0"/>
              <a:t>The Times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76200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ja-JP" altLang="ja-JP" smtClean="0"/>
          </a:p>
        </p:txBody>
      </p:sp>
      <p:pic>
        <p:nvPicPr>
          <p:cNvPr id="31750" name="Picture 5" descr="PRtimes178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1196975"/>
            <a:ext cx="3314700" cy="4930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3277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971530B9-A372-4EC4-B1F6-77C2F6A80D43}" type="slidenum">
              <a:rPr kumimoji="0" lang="en-US" altLang="ja-JP" sz="1400" smtClean="0"/>
              <a:pPr eaLnBrk="1" hangingPunct="1"/>
              <a:t>3</a:t>
            </a:fld>
            <a:endParaRPr kumimoji="0" lang="en-US" altLang="ja-JP" sz="1400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１．</a:t>
            </a:r>
            <a:r>
              <a:rPr lang="en-US" altLang="ja-JP" smtClean="0"/>
              <a:t>The Times</a:t>
            </a:r>
            <a:r>
              <a:rPr lang="ja-JP" altLang="en-US" smtClean="0"/>
              <a:t>の創刊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1785.1.1</a:t>
            </a:r>
            <a:r>
              <a:rPr lang="ja-JP" altLang="en-US" dirty="0" smtClean="0"/>
              <a:t>　</a:t>
            </a:r>
            <a:r>
              <a:rPr lang="en-US" altLang="ja-JP" i="1" dirty="0" smtClean="0"/>
              <a:t>The Daily Universal Register</a:t>
            </a:r>
            <a:r>
              <a:rPr lang="ja-JP" altLang="en-US" i="1" dirty="0" smtClean="0"/>
              <a:t>　</a:t>
            </a:r>
            <a:r>
              <a:rPr lang="ja-JP" altLang="en-US" dirty="0" smtClean="0"/>
              <a:t>として創刊される（</a:t>
            </a:r>
            <a:r>
              <a:rPr lang="en-US" altLang="ja-JP" dirty="0" smtClean="0"/>
              <a:t>1788</a:t>
            </a:r>
            <a:r>
              <a:rPr lang="ja-JP" altLang="en-US" dirty="0" smtClean="0"/>
              <a:t>年改題）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創刊者－</a:t>
            </a:r>
            <a:r>
              <a:rPr lang="en-US" altLang="ja-JP" dirty="0" smtClean="0"/>
              <a:t>John Walter</a:t>
            </a:r>
            <a:r>
              <a:rPr lang="en-US" altLang="ja-JP" sz="2800" dirty="0" smtClean="0"/>
              <a:t>(1739-1812</a:t>
            </a:r>
            <a:r>
              <a:rPr lang="en-US" altLang="ja-JP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1803</a:t>
            </a:r>
            <a:r>
              <a:rPr lang="ja-JP" altLang="en-US" dirty="0" smtClean="0"/>
              <a:t>　次男</a:t>
            </a:r>
            <a:r>
              <a:rPr lang="en-US" altLang="ja-JP" dirty="0" smtClean="0"/>
              <a:t>John Walter</a:t>
            </a:r>
            <a:r>
              <a:rPr lang="ja-JP" altLang="en-US" dirty="0" smtClean="0"/>
              <a:t>・（</a:t>
            </a:r>
            <a:r>
              <a:rPr lang="en-US" altLang="ja-JP" dirty="0" smtClean="0"/>
              <a:t>1793</a:t>
            </a:r>
            <a:r>
              <a:rPr lang="ja-JP" altLang="en-US" dirty="0" smtClean="0"/>
              <a:t>年から参加）が全経営権を掌握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経営権と編集権を分離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技術革新の導入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dirty="0" smtClean="0"/>
              <a:t>蒸気印刷機</a:t>
            </a:r>
            <a:r>
              <a:rPr lang="en-US" altLang="ja-JP" dirty="0" smtClean="0"/>
              <a:t>/</a:t>
            </a:r>
            <a:r>
              <a:rPr lang="ja-JP" altLang="en-US" dirty="0" smtClean="0"/>
              <a:t>電信機の導入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フッター プレースホル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34819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048EC6A1-9E33-4C68-97C5-6EE5119711AE}" type="slidenum">
              <a:rPr kumimoji="0" lang="en-US" altLang="ja-JP" sz="1400" smtClean="0"/>
              <a:pPr eaLnBrk="1" hangingPunct="1"/>
              <a:t>4</a:t>
            </a:fld>
            <a:endParaRPr kumimoji="0" lang="en-US" altLang="ja-JP" sz="1400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ja-JP" smtClean="0"/>
              <a:t>J.Walter/J.Walter II</a:t>
            </a:r>
          </a:p>
        </p:txBody>
      </p:sp>
      <p:pic>
        <p:nvPicPr>
          <p:cNvPr id="34821" name="Picture 3" descr="J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2349500"/>
            <a:ext cx="2176462" cy="2897188"/>
          </a:xfrm>
          <a:noFill/>
        </p:spPr>
      </p:pic>
      <p:pic>
        <p:nvPicPr>
          <p:cNvPr id="34822" name="Picture 4" descr="J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4675" y="2349500"/>
            <a:ext cx="2465388" cy="3746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フッター プレースホルダ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35843" name="スライド番号プレースホルダ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6F271D67-66DC-4EAD-BCE0-FAB21E09F027}" type="slidenum">
              <a:rPr kumimoji="0" lang="en-US" altLang="ja-JP" sz="1400" smtClean="0"/>
              <a:pPr eaLnBrk="1" hangingPunct="1"/>
              <a:t>5</a:t>
            </a:fld>
            <a:endParaRPr kumimoji="0" lang="en-US" altLang="ja-JP" sz="1400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２．名編集長の時代続く　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ja-JP" sz="2800" smtClean="0"/>
              <a:t>1817-41</a:t>
            </a:r>
            <a:r>
              <a:rPr lang="ja-JP" altLang="en-US" sz="2800" smtClean="0"/>
              <a:t>　バーンズ　</a:t>
            </a:r>
            <a:r>
              <a:rPr lang="en-US" altLang="ja-JP" sz="2800" smtClean="0"/>
              <a:t>Thomas Barnes (1785-1841)</a:t>
            </a:r>
          </a:p>
          <a:p>
            <a:pPr eaLnBrk="1" hangingPunct="1"/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/>
            <a:r>
              <a:rPr lang="en-US" altLang="ja-JP" sz="2800" smtClean="0"/>
              <a:t>1841-77 </a:t>
            </a:r>
            <a:r>
              <a:rPr lang="ja-JP" altLang="en-US" sz="2800" smtClean="0"/>
              <a:t>　ディレーン </a:t>
            </a:r>
            <a:r>
              <a:rPr lang="en-US" altLang="ja-JP" sz="2800" smtClean="0"/>
              <a:t>John Thadeus Delane</a:t>
            </a:r>
          </a:p>
          <a:p>
            <a:pPr eaLnBrk="1" hangingPunct="1"/>
            <a:endParaRPr lang="en-US" altLang="ja-JP" sz="2800" smtClean="0"/>
          </a:p>
        </p:txBody>
      </p:sp>
      <p:pic>
        <p:nvPicPr>
          <p:cNvPr id="35846" name="Picture 4" descr="PRbarnes(1785-)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1628775"/>
            <a:ext cx="1562100" cy="2305050"/>
          </a:xfrm>
          <a:noFill/>
        </p:spPr>
      </p:pic>
      <p:pic>
        <p:nvPicPr>
          <p:cNvPr id="35847" name="Picture 10" descr="JdelaneP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4076700"/>
            <a:ext cx="1508125" cy="24209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フッター プレースホル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36867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5BD02F28-7DBE-43CC-9525-2574DB992293}" type="slidenum">
              <a:rPr kumimoji="0" lang="en-US" altLang="ja-JP" sz="1400" smtClean="0"/>
              <a:pPr eaLnBrk="1" hangingPunct="1"/>
              <a:t>6</a:t>
            </a:fld>
            <a:endParaRPr kumimoji="0" lang="en-US" altLang="ja-JP" sz="140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ja-JP" smtClean="0"/>
              <a:t>3.</a:t>
            </a:r>
            <a:r>
              <a:rPr lang="ja-JP" altLang="en-US" smtClean="0"/>
              <a:t>対抗紙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ja-JP" sz="2800" i="1" smtClean="0"/>
              <a:t>Political Register</a:t>
            </a:r>
            <a:r>
              <a:rPr lang="ja-JP" altLang="en-US" sz="2800" smtClean="0"/>
              <a:t>　</a:t>
            </a:r>
            <a:r>
              <a:rPr lang="en-US" altLang="ja-JP" sz="2800" smtClean="0"/>
              <a:t>1802</a:t>
            </a:r>
            <a:r>
              <a:rPr lang="ja-JP" altLang="en-US" sz="2800" smtClean="0"/>
              <a:t>～</a:t>
            </a:r>
          </a:p>
          <a:p>
            <a:pPr lvl="1" eaLnBrk="1" hangingPunct="1"/>
            <a:r>
              <a:rPr lang="en-US" altLang="ja-JP" sz="2400" smtClean="0"/>
              <a:t>W.Cobbett</a:t>
            </a:r>
          </a:p>
          <a:p>
            <a:pPr eaLnBrk="1" hangingPunct="1"/>
            <a:r>
              <a:rPr lang="en-US" altLang="ja-JP" sz="2800" i="1" smtClean="0"/>
              <a:t>The Manchester Guardian</a:t>
            </a:r>
            <a:r>
              <a:rPr lang="ja-JP" altLang="en-US" sz="2800" smtClean="0"/>
              <a:t>の創刊</a:t>
            </a:r>
            <a:r>
              <a:rPr lang="en-US" altLang="ja-JP" sz="2800" smtClean="0"/>
              <a:t>1821→</a:t>
            </a:r>
            <a:r>
              <a:rPr lang="ja-JP" altLang="en-US" sz="2800" smtClean="0"/>
              <a:t>現 </a:t>
            </a:r>
            <a:r>
              <a:rPr lang="en-US" altLang="ja-JP" sz="2800" i="1" smtClean="0"/>
              <a:t>The Guardian</a:t>
            </a:r>
          </a:p>
          <a:p>
            <a:pPr eaLnBrk="1" hangingPunct="1"/>
            <a:r>
              <a:rPr lang="en-US" altLang="ja-JP" sz="2800" i="1" smtClean="0"/>
              <a:t>The Daily News</a:t>
            </a:r>
            <a:r>
              <a:rPr lang="ja-JP" altLang="en-US" sz="2800" smtClean="0"/>
              <a:t>　</a:t>
            </a:r>
            <a:r>
              <a:rPr lang="en-US" altLang="ja-JP" sz="2800" smtClean="0"/>
              <a:t>1846.1.21</a:t>
            </a:r>
            <a:r>
              <a:rPr lang="ja-JP" altLang="en-US" sz="2800" smtClean="0"/>
              <a:t>創刊</a:t>
            </a:r>
          </a:p>
        </p:txBody>
      </p:sp>
      <p:pic>
        <p:nvPicPr>
          <p:cNvPr id="36870" name="Picture 4" descr="200px-Frontp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2205038"/>
            <a:ext cx="2495550" cy="3743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４．娯楽出版物の出現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ja-JP" sz="2800" smtClean="0"/>
              <a:t>1841</a:t>
            </a:r>
            <a:r>
              <a:rPr lang="ja-JP" altLang="en-US" sz="2800" smtClean="0">
                <a:hlinkClick r:id="rId3" action="ppaction://hlinksldjump"/>
              </a:rPr>
              <a:t>　</a:t>
            </a:r>
            <a:r>
              <a:rPr lang="en-US" altLang="ja-JP" i="1" smtClean="0">
                <a:hlinkClick r:id="rId3" action="ppaction://hlinksldjump"/>
              </a:rPr>
              <a:t>Punch</a:t>
            </a:r>
            <a:r>
              <a:rPr lang="ja-JP" altLang="en-US" smtClean="0"/>
              <a:t>（</a:t>
            </a:r>
            <a:r>
              <a:rPr lang="ja-JP" altLang="en-US" sz="2800" smtClean="0"/>
              <a:t>～</a:t>
            </a:r>
            <a:r>
              <a:rPr lang="en-US" altLang="ja-JP" sz="2800" smtClean="0"/>
              <a:t>2002</a:t>
            </a:r>
            <a:r>
              <a:rPr lang="ja-JP" altLang="en-US" sz="2800" smtClean="0"/>
              <a:t>）</a:t>
            </a:r>
            <a:r>
              <a:rPr lang="ja-JP" altLang="en-US" smtClean="0"/>
              <a:t> </a:t>
            </a:r>
          </a:p>
          <a:p>
            <a:pPr marL="457200" indent="-457200" eaLnBrk="1" hangingPunct="1"/>
            <a:r>
              <a:rPr lang="en-US" altLang="ja-JP" sz="2800" smtClean="0"/>
              <a:t>1840</a:t>
            </a:r>
            <a:r>
              <a:rPr lang="ja-JP" altLang="en-US" sz="2800" smtClean="0"/>
              <a:t>　日曜紙の登場</a:t>
            </a:r>
            <a:r>
              <a:rPr lang="en-US" altLang="ja-JP" sz="2800" smtClean="0">
                <a:latin typeface="Times New Roman" pitchFamily="18" charset="0"/>
              </a:rPr>
              <a:t>…</a:t>
            </a:r>
            <a:r>
              <a:rPr lang="en-US" altLang="ja-JP" i="1" smtClean="0">
                <a:hlinkClick r:id="rId4" action="ppaction://hlinksldjump"/>
              </a:rPr>
              <a:t>News of the World</a:t>
            </a:r>
            <a:r>
              <a:rPr lang="ja-JP" altLang="en-US" sz="2800" smtClean="0"/>
              <a:t>　　</a:t>
            </a:r>
            <a:r>
              <a:rPr lang="ja-JP" altLang="en-US" sz="2400" smtClean="0"/>
              <a:t>最初は</a:t>
            </a:r>
            <a:r>
              <a:rPr lang="en-US" altLang="ja-JP" sz="2400" smtClean="0"/>
              <a:t>1779</a:t>
            </a:r>
            <a:r>
              <a:rPr lang="ja-JP" altLang="en-US" sz="2400" smtClean="0"/>
              <a:t>年（違法出版）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ja-JP" altLang="en-US" sz="2400" smtClean="0"/>
              <a:t>　　・大衆日曜紙　 </a:t>
            </a:r>
            <a:r>
              <a:rPr lang="en-US" altLang="ja-JP" i="1" smtClean="0"/>
              <a:t>Lloyd's Weekly London Newspaper</a:t>
            </a:r>
            <a:r>
              <a:rPr lang="ja-JP" altLang="en-US" i="1" smtClean="0"/>
              <a:t>　</a:t>
            </a:r>
            <a:r>
              <a:rPr lang="en-US" altLang="ja-JP" sz="2400" smtClean="0"/>
              <a:t>※</a:t>
            </a:r>
            <a:r>
              <a:rPr lang="ja-JP" altLang="en-US" sz="2400" smtClean="0"/>
              <a:t>印紙税の減税（</a:t>
            </a:r>
            <a:r>
              <a:rPr lang="en-US" altLang="ja-JP" sz="2400" smtClean="0"/>
              <a:t>1836)</a:t>
            </a:r>
            <a:r>
              <a:rPr lang="ja-JP" altLang="en-US" sz="2400" smtClean="0"/>
              <a:t>が背景にあった</a:t>
            </a:r>
          </a:p>
          <a:p>
            <a:pPr marL="457200" indent="-457200" eaLnBrk="1" hangingPunct="1"/>
            <a:r>
              <a:rPr lang="en-US" altLang="ja-JP" sz="2800" smtClean="0"/>
              <a:t>40</a:t>
            </a:r>
            <a:r>
              <a:rPr lang="ja-JP" altLang="en-US" sz="2800" smtClean="0"/>
              <a:t>年代の日曜紙の総発行部数　</a:t>
            </a:r>
            <a:r>
              <a:rPr lang="en-US" altLang="ja-JP" sz="2800" smtClean="0"/>
              <a:t>17</a:t>
            </a:r>
            <a:r>
              <a:rPr lang="ja-JP" altLang="en-US" sz="2800" smtClean="0"/>
              <a:t>万部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ja-JP" altLang="en-US" sz="2800" smtClean="0"/>
              <a:t>　　　</a:t>
            </a:r>
            <a:r>
              <a:rPr lang="en-US" altLang="ja-JP" sz="2800" smtClean="0"/>
              <a:t>〃</a:t>
            </a:r>
            <a:r>
              <a:rPr lang="ja-JP" altLang="en-US" sz="2800" smtClean="0"/>
              <a:t>　　　　日刊紙の　　</a:t>
            </a:r>
            <a:r>
              <a:rPr lang="en-US" altLang="ja-JP" sz="2800" smtClean="0"/>
              <a:t>〃</a:t>
            </a:r>
            <a:r>
              <a:rPr lang="ja-JP" altLang="en-US" sz="2800" smtClean="0"/>
              <a:t>　　　　　 </a:t>
            </a:r>
            <a:r>
              <a:rPr lang="en-US" altLang="ja-JP" sz="2800" smtClean="0"/>
              <a:t>6</a:t>
            </a:r>
            <a:r>
              <a:rPr lang="ja-JP" altLang="en-US" sz="2800" smtClean="0"/>
              <a:t>万弱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 smtClean="0"/>
              <a:t>５．知識に対する課税／印紙税の廃止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247900"/>
            <a:ext cx="8110537" cy="3848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1853</a:t>
            </a:r>
            <a:r>
              <a:rPr lang="ja-JP" altLang="en-US" sz="2800" smtClean="0"/>
              <a:t>：広告税廃止　　</a:t>
            </a:r>
            <a:r>
              <a:rPr lang="en-US" altLang="ja-JP" sz="2800" smtClean="0"/>
              <a:t>1855</a:t>
            </a:r>
            <a:r>
              <a:rPr lang="ja-JP" altLang="en-US" sz="2800" smtClean="0"/>
              <a:t>　印紙税廃止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1861</a:t>
            </a:r>
            <a:r>
              <a:rPr lang="ja-JP" altLang="en-US" sz="2800" smtClean="0"/>
              <a:t>：原紙（新聞用紙）税廃止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19</a:t>
            </a:r>
            <a:r>
              <a:rPr lang="ja-JP" altLang="en-US" sz="2800" smtClean="0"/>
              <a:t>世紀半・後半にかけての社会的基盤の発展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>
                <a:hlinkClick r:id="rId3" action="ppaction://hlinksldjump"/>
              </a:rPr>
              <a:t>1855: </a:t>
            </a:r>
            <a:r>
              <a:rPr lang="en-US" altLang="ja-JP" i="1" smtClean="0">
                <a:hlinkClick r:id="rId3" action="ppaction://hlinksldjump"/>
              </a:rPr>
              <a:t>Daily Telegraph and Courier</a:t>
            </a:r>
            <a:endParaRPr lang="en-US" altLang="ja-JP" i="1" smtClean="0"/>
          </a:p>
          <a:p>
            <a:pPr lvl="1" eaLnBrk="1" hangingPunct="1">
              <a:lnSpc>
                <a:spcPct val="90000"/>
              </a:lnSpc>
            </a:pPr>
            <a:r>
              <a:rPr lang="en-US" altLang="ja-JP" smtClean="0"/>
              <a:t>Joseph Moses Levy; 27,000 ×10,000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i="1" smtClean="0"/>
              <a:t>Times, Daily News, Morning Post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mtClean="0"/>
              <a:t>1927→Berry(Baron Camrose)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mtClean="0"/>
              <a:t>1939</a:t>
            </a:r>
            <a:r>
              <a:rPr lang="ja-JP" altLang="en-US" smtClean="0"/>
              <a:t>：</a:t>
            </a:r>
            <a:r>
              <a:rPr lang="en-US" altLang="ja-JP" smtClean="0"/>
              <a:t>80</a:t>
            </a:r>
            <a:r>
              <a:rPr lang="ja-JP" altLang="en-US" smtClean="0"/>
              <a:t>万部　</a:t>
            </a:r>
            <a:r>
              <a:rPr lang="en-US" altLang="ja-JP" smtClean="0"/>
              <a:t>1947: 100</a:t>
            </a:r>
            <a:r>
              <a:rPr lang="ja-JP" altLang="en-US" smtClean="0"/>
              <a:t>万部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en-US" altLang="ja-JP" sz="1400" smtClean="0"/>
              <a:t>外国ジャーナリズムIIa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６．大衆紙の出現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ja-JP" smtClean="0"/>
              <a:t>Q.</a:t>
            </a:r>
            <a:r>
              <a:rPr lang="ja-JP" altLang="en-US" smtClean="0"/>
              <a:t>アメリカセンセーショナリズムとの比較</a:t>
            </a:r>
          </a:p>
          <a:p>
            <a:pPr marL="457200" indent="-457200" eaLnBrk="1" hangingPunct="1"/>
            <a:r>
              <a:rPr lang="en-US" altLang="ja-JP" smtClean="0"/>
              <a:t>Q.</a:t>
            </a:r>
            <a:r>
              <a:rPr lang="ja-JP" altLang="en-US" smtClean="0"/>
              <a:t>英国の大衆紙が遅れた理由</a:t>
            </a:r>
          </a:p>
          <a:p>
            <a:pPr marL="457200" indent="-457200" eaLnBrk="1" hangingPunct="1"/>
            <a:r>
              <a:rPr lang="ja-JP" altLang="en-US" sz="2800" smtClean="0"/>
              <a:t>Ｊ．ミルトン</a:t>
            </a:r>
            <a:r>
              <a:rPr lang="en-US" altLang="ja-JP" sz="2800" smtClean="0"/>
              <a:t>『</a:t>
            </a:r>
            <a:r>
              <a:rPr lang="ja-JP" altLang="en-US" sz="2800" smtClean="0"/>
              <a:t>イエロー・キッズ</a:t>
            </a:r>
            <a:r>
              <a:rPr lang="en-US" altLang="ja-JP" sz="2800" smtClean="0"/>
              <a:t>』</a:t>
            </a:r>
            <a:r>
              <a:rPr lang="ja-JP" altLang="en-US" sz="2800" smtClean="0"/>
              <a:t>（文藝春秋、</a:t>
            </a:r>
            <a:r>
              <a:rPr lang="en-US" altLang="ja-JP" sz="2800" smtClean="0"/>
              <a:t>1993</a:t>
            </a:r>
            <a:r>
              <a:rPr lang="ja-JP" altLang="en-US" sz="2800" smtClean="0"/>
              <a:t>）</a:t>
            </a:r>
          </a:p>
          <a:p>
            <a:pPr marL="457200" indent="-457200" eaLnBrk="1" hangingPunct="1"/>
            <a:r>
              <a:rPr lang="ja-JP" altLang="en-US" sz="2800" smtClean="0"/>
              <a:t>伊藤慎一</a:t>
            </a:r>
            <a:r>
              <a:rPr lang="en-US" altLang="ja-JP" sz="2800" smtClean="0"/>
              <a:t>『</a:t>
            </a:r>
            <a:r>
              <a:rPr lang="ja-JP" altLang="en-US" sz="2800" smtClean="0"/>
              <a:t>マスコミ物語</a:t>
            </a:r>
            <a:r>
              <a:rPr lang="en-US" altLang="ja-JP" sz="2800" smtClean="0"/>
              <a:t>』</a:t>
            </a:r>
            <a:r>
              <a:rPr lang="ja-JP" altLang="en-US" sz="2800" smtClean="0"/>
              <a:t>（現代ジャーナリズム出版会、</a:t>
            </a:r>
            <a:r>
              <a:rPr lang="en-US" altLang="ja-JP" sz="2800" smtClean="0"/>
              <a:t>1966)</a:t>
            </a:r>
          </a:p>
          <a:p>
            <a:pPr marL="457200" indent="-457200" eaLnBrk="1" hangingPunct="1"/>
            <a:r>
              <a:rPr lang="ja-JP" altLang="en-US" sz="2800" smtClean="0"/>
              <a:t>武市英雄</a:t>
            </a:r>
            <a:r>
              <a:rPr lang="en-US" altLang="ja-JP" sz="2800" smtClean="0"/>
              <a:t>『</a:t>
            </a:r>
            <a:r>
              <a:rPr lang="ja-JP" altLang="en-US" sz="2800" smtClean="0"/>
              <a:t>日米新聞史話</a:t>
            </a:r>
            <a:r>
              <a:rPr lang="en-US" altLang="ja-JP" sz="2800" smtClean="0"/>
              <a:t>』</a:t>
            </a:r>
            <a:r>
              <a:rPr lang="ja-JP" altLang="en-US" sz="2800" smtClean="0"/>
              <a:t>（福武書店、</a:t>
            </a:r>
            <a:r>
              <a:rPr lang="en-US" altLang="ja-JP" sz="2800" smtClean="0"/>
              <a:t>1984</a:t>
            </a:r>
            <a:r>
              <a:rPr lang="ja-JP" altLang="en-US" sz="2800" smtClean="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472</TotalTime>
  <Words>290</Words>
  <Application>Microsoft Office PowerPoint</Application>
  <PresentationFormat>画面に合わせる (4:3)</PresentationFormat>
  <Paragraphs>96</Paragraphs>
  <Slides>15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Bold Stripes</vt:lpstr>
      <vt:lpstr>イギリスのジャーナリズム（２） </vt:lpstr>
      <vt:lpstr>The Times</vt:lpstr>
      <vt:lpstr>１．The Timesの創刊</vt:lpstr>
      <vt:lpstr>J.Walter/J.Walter II</vt:lpstr>
      <vt:lpstr>２．名編集長の時代続く　</vt:lpstr>
      <vt:lpstr>3.対抗紙</vt:lpstr>
      <vt:lpstr>４．娯楽出版物の出現</vt:lpstr>
      <vt:lpstr>５．知識に対する課税／印紙税の廃止</vt:lpstr>
      <vt:lpstr>６．大衆紙の出現</vt:lpstr>
      <vt:lpstr>７．夕刊紙などの活躍</vt:lpstr>
      <vt:lpstr>Lord Northcliffe</vt:lpstr>
      <vt:lpstr>8. プレスバロンの台頭－</vt:lpstr>
      <vt:lpstr>Lord Rothermere</vt:lpstr>
      <vt:lpstr>9.有力プレスバロン</vt:lpstr>
      <vt:lpstr>10-1 第一次世界大戦と英国新聞界　</vt:lpstr>
    </vt:vector>
  </TitlesOfParts>
  <Company>Sophia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イギリスのジャーナリズム</dc:title>
  <dc:creator>Suzuki Yuga</dc:creator>
  <cp:lastModifiedBy>Yuga Suzuki</cp:lastModifiedBy>
  <cp:revision>45</cp:revision>
  <cp:lastPrinted>2012-05-01T23:18:40Z</cp:lastPrinted>
  <dcterms:created xsi:type="dcterms:W3CDTF">2002-04-23T15:42:08Z</dcterms:created>
  <dcterms:modified xsi:type="dcterms:W3CDTF">2016-05-05T10:06:22Z</dcterms:modified>
</cp:coreProperties>
</file>