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handoutMasterIdLst>
    <p:handoutMasterId r:id="rId21"/>
  </p:handoutMasterIdLst>
  <p:sldIdLst>
    <p:sldId id="281" r:id="rId2"/>
    <p:sldId id="300" r:id="rId3"/>
    <p:sldId id="271" r:id="rId4"/>
    <p:sldId id="282" r:id="rId5"/>
    <p:sldId id="261" r:id="rId6"/>
    <p:sldId id="291" r:id="rId7"/>
    <p:sldId id="292" r:id="rId8"/>
    <p:sldId id="293" r:id="rId9"/>
    <p:sldId id="283" r:id="rId10"/>
    <p:sldId id="290" r:id="rId11"/>
    <p:sldId id="264" r:id="rId12"/>
    <p:sldId id="273" r:id="rId13"/>
    <p:sldId id="294" r:id="rId14"/>
    <p:sldId id="295" r:id="rId15"/>
    <p:sldId id="277" r:id="rId16"/>
    <p:sldId id="278" r:id="rId17"/>
    <p:sldId id="299" r:id="rId18"/>
    <p:sldId id="279" r:id="rId19"/>
  </p:sldIdLst>
  <p:sldSz cx="9144000" cy="6858000" type="screen4x3"/>
  <p:notesSz cx="6888163" cy="10020300"/>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E2E18"/>
    <a:srgbClr val="CB1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7" autoAdjust="0"/>
    <p:restoredTop sz="94575" autoAdjust="0"/>
  </p:normalViewPr>
  <p:slideViewPr>
    <p:cSldViewPr>
      <p:cViewPr varScale="1">
        <p:scale>
          <a:sx n="60" d="100"/>
          <a:sy n="60" d="100"/>
        </p:scale>
        <p:origin x="-13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Times New Roman" charset="0"/>
              </a:defRPr>
            </a:lvl1pPr>
          </a:lstStyle>
          <a:p>
            <a:pPr>
              <a:defRPr/>
            </a:pPr>
            <a:endParaRPr lang="en-US" altLang="ja-JP"/>
          </a:p>
        </p:txBody>
      </p:sp>
      <p:sp>
        <p:nvSpPr>
          <p:cNvPr id="12291" name="Rectangle 3"/>
          <p:cNvSpPr>
            <a:spLocks noGrp="1" noChangeArrowheads="1"/>
          </p:cNvSpPr>
          <p:nvPr>
            <p:ph type="dt" sz="quarter"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Times New Roman" charset="0"/>
              </a:defRPr>
            </a:lvl1pPr>
          </a:lstStyle>
          <a:p>
            <a:pPr>
              <a:defRPr/>
            </a:pPr>
            <a:endParaRPr lang="en-US" altLang="ja-JP"/>
          </a:p>
        </p:txBody>
      </p:sp>
      <p:sp>
        <p:nvSpPr>
          <p:cNvPr id="12292" name="Rectangle 4"/>
          <p:cNvSpPr>
            <a:spLocks noGrp="1" noChangeArrowheads="1"/>
          </p:cNvSpPr>
          <p:nvPr>
            <p:ph type="ftr" sz="quarter" idx="2"/>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Times New Roman" charset="0"/>
              </a:defRPr>
            </a:lvl1pPr>
          </a:lstStyle>
          <a:p>
            <a:pPr>
              <a:defRPr/>
            </a:pPr>
            <a:endParaRPr lang="en-US" altLang="ja-JP"/>
          </a:p>
        </p:txBody>
      </p:sp>
      <p:sp>
        <p:nvSpPr>
          <p:cNvPr id="12293" name="Rectangle 5"/>
          <p:cNvSpPr>
            <a:spLocks noGrp="1" noChangeArrowheads="1"/>
          </p:cNvSpPr>
          <p:nvPr>
            <p:ph type="sldNum" sz="quarter" idx="3"/>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Times New Roman" charset="0"/>
              </a:defRPr>
            </a:lvl1pPr>
          </a:lstStyle>
          <a:p>
            <a:pPr>
              <a:defRPr/>
            </a:pPr>
            <a:fld id="{C5D8B750-AD8B-4E69-980E-39B4E9099FB0}" type="slidenum">
              <a:rPr lang="en-US" altLang="ja-JP"/>
              <a:pPr>
                <a:defRPr/>
              </a:pPr>
              <a:t>‹#›</a:t>
            </a:fld>
            <a:endParaRPr lang="en-US" altLang="ja-JP"/>
          </a:p>
        </p:txBody>
      </p:sp>
    </p:spTree>
    <p:extLst>
      <p:ext uri="{BB962C8B-B14F-4D97-AF65-F5344CB8AC3E}">
        <p14:creationId xmlns:p14="http://schemas.microsoft.com/office/powerpoint/2010/main" val="392653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Times New Roman" charset="0"/>
              </a:defRPr>
            </a:lvl1pPr>
          </a:lstStyle>
          <a:p>
            <a:pPr>
              <a:defRPr/>
            </a:pPr>
            <a:endParaRPr lang="en-US" altLang="ja-JP"/>
          </a:p>
        </p:txBody>
      </p:sp>
      <p:sp>
        <p:nvSpPr>
          <p:cNvPr id="5123" name="Rectangle 3"/>
          <p:cNvSpPr>
            <a:spLocks noGrp="1" noChangeArrowheads="1"/>
          </p:cNvSpPr>
          <p:nvPr>
            <p:ph type="dt"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Times New Roman" charset="0"/>
              </a:defRPr>
            </a:lvl1pPr>
          </a:lstStyle>
          <a:p>
            <a:pPr>
              <a:defRPr/>
            </a:pPr>
            <a:endParaRPr lang="en-US" altLang="ja-JP"/>
          </a:p>
        </p:txBody>
      </p:sp>
      <p:sp>
        <p:nvSpPr>
          <p:cNvPr id="3584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Times New Roman" charset="0"/>
              </a:defRPr>
            </a:lvl1pPr>
          </a:lstStyle>
          <a:p>
            <a:pPr>
              <a:defRPr/>
            </a:pPr>
            <a:endParaRPr lang="en-US" altLang="ja-JP"/>
          </a:p>
        </p:txBody>
      </p:sp>
      <p:sp>
        <p:nvSpPr>
          <p:cNvPr id="5127"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Times New Roman" charset="0"/>
              </a:defRPr>
            </a:lvl1pPr>
          </a:lstStyle>
          <a:p>
            <a:pPr>
              <a:defRPr/>
            </a:pPr>
            <a:fld id="{F456BB57-F35A-4E2E-95AD-C7160CF36A31}" type="slidenum">
              <a:rPr lang="en-US" altLang="ja-JP"/>
              <a:pPr>
                <a:defRPr/>
              </a:pPr>
              <a:t>‹#›</a:t>
            </a:fld>
            <a:endParaRPr lang="en-US" altLang="ja-JP"/>
          </a:p>
        </p:txBody>
      </p:sp>
    </p:spTree>
    <p:extLst>
      <p:ext uri="{BB962C8B-B14F-4D97-AF65-F5344CB8AC3E}">
        <p14:creationId xmlns:p14="http://schemas.microsoft.com/office/powerpoint/2010/main" val="3697233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ahoma" pitchFamily="34" charset="0"/>
                <a:ea typeface="ＭＳ Ｐゴシック" pitchFamily="50" charset="-128"/>
              </a:defRPr>
            </a:lvl1pPr>
            <a:lvl2pPr marL="785001" indent="-301923" eaLnBrk="0" hangingPunct="0">
              <a:defRPr kumimoji="1" sz="2500">
                <a:solidFill>
                  <a:schemeClr val="tx1"/>
                </a:solidFill>
                <a:latin typeface="Tahoma" pitchFamily="34" charset="0"/>
                <a:ea typeface="ＭＳ Ｐゴシック" pitchFamily="50" charset="-128"/>
              </a:defRPr>
            </a:lvl2pPr>
            <a:lvl3pPr marL="1207694" indent="-241539" eaLnBrk="0" hangingPunct="0">
              <a:defRPr kumimoji="1" sz="2500">
                <a:solidFill>
                  <a:schemeClr val="tx1"/>
                </a:solidFill>
                <a:latin typeface="Tahoma" pitchFamily="34" charset="0"/>
                <a:ea typeface="ＭＳ Ｐゴシック" pitchFamily="50" charset="-128"/>
              </a:defRPr>
            </a:lvl3pPr>
            <a:lvl4pPr marL="1690771" indent="-241539" eaLnBrk="0" hangingPunct="0">
              <a:defRPr kumimoji="1" sz="2500">
                <a:solidFill>
                  <a:schemeClr val="tx1"/>
                </a:solidFill>
                <a:latin typeface="Tahoma" pitchFamily="34" charset="0"/>
                <a:ea typeface="ＭＳ Ｐゴシック" pitchFamily="50" charset="-128"/>
              </a:defRPr>
            </a:lvl4pPr>
            <a:lvl5pPr marL="2173849" indent="-241539" eaLnBrk="0" hangingPunct="0">
              <a:defRPr kumimoji="1" sz="2500">
                <a:solidFill>
                  <a:schemeClr val="tx1"/>
                </a:solidFill>
                <a:latin typeface="Tahoma" pitchFamily="34" charset="0"/>
                <a:ea typeface="ＭＳ Ｐゴシック" pitchFamily="50" charset="-128"/>
              </a:defRPr>
            </a:lvl5pPr>
            <a:lvl6pPr marL="2656926" indent="-241539" eaLnBrk="0" fontAlgn="base" hangingPunct="0">
              <a:spcBef>
                <a:spcPct val="0"/>
              </a:spcBef>
              <a:spcAft>
                <a:spcPct val="0"/>
              </a:spcAft>
              <a:defRPr kumimoji="1" sz="2500">
                <a:solidFill>
                  <a:schemeClr val="tx1"/>
                </a:solidFill>
                <a:latin typeface="Tahoma" pitchFamily="34" charset="0"/>
                <a:ea typeface="ＭＳ Ｐゴシック" pitchFamily="50" charset="-128"/>
              </a:defRPr>
            </a:lvl6pPr>
            <a:lvl7pPr marL="3140004" indent="-241539" eaLnBrk="0" fontAlgn="base" hangingPunct="0">
              <a:spcBef>
                <a:spcPct val="0"/>
              </a:spcBef>
              <a:spcAft>
                <a:spcPct val="0"/>
              </a:spcAft>
              <a:defRPr kumimoji="1" sz="2500">
                <a:solidFill>
                  <a:schemeClr val="tx1"/>
                </a:solidFill>
                <a:latin typeface="Tahoma" pitchFamily="34" charset="0"/>
                <a:ea typeface="ＭＳ Ｐゴシック" pitchFamily="50" charset="-128"/>
              </a:defRPr>
            </a:lvl7pPr>
            <a:lvl8pPr marL="3623081" indent="-241539" eaLnBrk="0" fontAlgn="base" hangingPunct="0">
              <a:spcBef>
                <a:spcPct val="0"/>
              </a:spcBef>
              <a:spcAft>
                <a:spcPct val="0"/>
              </a:spcAft>
              <a:defRPr kumimoji="1" sz="2500">
                <a:solidFill>
                  <a:schemeClr val="tx1"/>
                </a:solidFill>
                <a:latin typeface="Tahoma" pitchFamily="34" charset="0"/>
                <a:ea typeface="ＭＳ Ｐゴシック" pitchFamily="50" charset="-128"/>
              </a:defRPr>
            </a:lvl8pPr>
            <a:lvl9pPr marL="4106159" indent="-241539" eaLnBrk="0" fontAlgn="base" hangingPunct="0">
              <a:spcBef>
                <a:spcPct val="0"/>
              </a:spcBef>
              <a:spcAft>
                <a:spcPct val="0"/>
              </a:spcAft>
              <a:defRPr kumimoji="1" sz="2500">
                <a:solidFill>
                  <a:schemeClr val="tx1"/>
                </a:solidFill>
                <a:latin typeface="Tahoma" pitchFamily="34" charset="0"/>
                <a:ea typeface="ＭＳ Ｐゴシック" pitchFamily="50" charset="-128"/>
              </a:defRPr>
            </a:lvl9pPr>
          </a:lstStyle>
          <a:p>
            <a:pPr eaLnBrk="1" hangingPunct="1"/>
            <a:fld id="{42C8391D-8759-471C-B7A8-AAF5A0FF6C25}" type="slidenum">
              <a:rPr lang="en-US" altLang="ja-JP" sz="1300">
                <a:latin typeface="Times New Roman" pitchFamily="18" charset="0"/>
              </a:rPr>
              <a:pPr eaLnBrk="1" hangingPunct="1"/>
              <a:t>17</a:t>
            </a:fld>
            <a:endParaRPr lang="en-US" altLang="ja-JP" sz="130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kumimoji="0" lang="ja-JP" altLang="en-US">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kumimoji="0" lang="ja-JP" altLang="en-US">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p>
            <a:pPr algn="ctr"/>
            <a:endParaRPr kumimoji="0" lang="ja-JP" altLang="en-US" sz="1800">
              <a:latin typeface="Arial" charset="0"/>
            </a:endParaRPr>
          </a:p>
        </p:txBody>
      </p:sp>
      <p:sp>
        <p:nvSpPr>
          <p:cNvPr id="36869"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ja-JP" altLang="en-US"/>
              <a:t>マスタ タイトルの書式設定</a:t>
            </a:r>
          </a:p>
        </p:txBody>
      </p:sp>
      <p:sp>
        <p:nvSpPr>
          <p:cNvPr id="36870"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ja-JP" altLang="en-US"/>
              <a:t>マスタ サブタイトルの書式設定</a:t>
            </a:r>
          </a:p>
        </p:txBody>
      </p:sp>
      <p:sp>
        <p:nvSpPr>
          <p:cNvPr id="7" name="Rectangle 7"/>
          <p:cNvSpPr>
            <a:spLocks noGrp="1" noChangeArrowheads="1"/>
          </p:cNvSpPr>
          <p:nvPr>
            <p:ph type="dt" sz="half" idx="10"/>
          </p:nvPr>
        </p:nvSpPr>
        <p:spPr/>
        <p:txBody>
          <a:bodyPr/>
          <a:lstStyle>
            <a:lvl1pPr>
              <a:defRPr/>
            </a:lvl1pPr>
          </a:lstStyle>
          <a:p>
            <a:pPr>
              <a:defRPr/>
            </a:pPr>
            <a:fld id="{1972683F-176C-44FD-9B59-5BC5C01237D1}" type="datetimeFigureOut">
              <a:rPr lang="ja-JP" altLang="en-US"/>
              <a:pPr>
                <a:defRPr/>
              </a:pPr>
              <a:t>2017/11/20</a:t>
            </a:fld>
            <a:endParaRPr lang="en-US" altLang="ja-JP"/>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ltLang="ja-JP"/>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D826A96A-4144-4607-A752-E4DAD143ADBE}" type="slidenum">
              <a:rPr lang="ja-JP" altLang="en-US"/>
              <a:pPr>
                <a:defRPr/>
              </a:pPr>
              <a:t>‹#›</a:t>
            </a:fld>
            <a:endParaRPr lang="en-US" altLang="ja-JP"/>
          </a:p>
        </p:txBody>
      </p:sp>
    </p:spTree>
    <p:extLst>
      <p:ext uri="{BB962C8B-B14F-4D97-AF65-F5344CB8AC3E}">
        <p14:creationId xmlns:p14="http://schemas.microsoft.com/office/powerpoint/2010/main" val="307240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40B3515-B859-47CC-A6BB-373061E201F8}" type="datetimeFigureOut">
              <a:rPr lang="ja-JP" altLang="en-US"/>
              <a:pPr>
                <a:defRPr/>
              </a:pPr>
              <a:t>2017/11/20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822FDA-61AD-4B09-BAEC-7088664A1B7B}" type="slidenum">
              <a:rPr lang="ja-JP" altLang="en-US"/>
              <a:pPr>
                <a:defRPr/>
              </a:pPr>
              <a:t>‹#›</a:t>
            </a:fld>
            <a:endParaRPr lang="en-US" altLang="ja-JP"/>
          </a:p>
        </p:txBody>
      </p:sp>
    </p:spTree>
    <p:extLst>
      <p:ext uri="{BB962C8B-B14F-4D97-AF65-F5344CB8AC3E}">
        <p14:creationId xmlns:p14="http://schemas.microsoft.com/office/powerpoint/2010/main" val="428742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34150" y="533400"/>
            <a:ext cx="192405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2000" y="533400"/>
            <a:ext cx="561975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EE23D78-FDBC-4D4B-9D25-0FEE29ACED73}" type="datetimeFigureOut">
              <a:rPr lang="ja-JP" altLang="en-US"/>
              <a:pPr>
                <a:defRPr/>
              </a:pPr>
              <a:t>2017/11/20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1910553-0940-44CE-B845-E7C94DAE5088}" type="slidenum">
              <a:rPr lang="ja-JP" altLang="en-US"/>
              <a:pPr>
                <a:defRPr/>
              </a:pPr>
              <a:t>‹#›</a:t>
            </a:fld>
            <a:endParaRPr lang="en-US" altLang="ja-JP"/>
          </a:p>
        </p:txBody>
      </p:sp>
    </p:spTree>
    <p:extLst>
      <p:ext uri="{BB962C8B-B14F-4D97-AF65-F5344CB8AC3E}">
        <p14:creationId xmlns:p14="http://schemas.microsoft.com/office/powerpoint/2010/main" val="248658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533400"/>
            <a:ext cx="76962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762000" y="1905000"/>
            <a:ext cx="3771900" cy="4038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86300" y="1905000"/>
            <a:ext cx="3771900" cy="4038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894C40FA-0871-4AD3-AE43-9C0144BD3D24}" type="datetimeFigureOut">
              <a:rPr lang="ja-JP" altLang="en-US"/>
              <a:pPr>
                <a:defRPr/>
              </a:pPr>
              <a:t>2017/11/20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13ADD59-F754-45B3-AEA7-24D8E59E49FE}" type="slidenum">
              <a:rPr lang="ja-JP" altLang="en-US"/>
              <a:pPr>
                <a:defRPr/>
              </a:pPr>
              <a:t>‹#›</a:t>
            </a:fld>
            <a:endParaRPr lang="en-US" altLang="ja-JP"/>
          </a:p>
        </p:txBody>
      </p:sp>
    </p:spTree>
    <p:extLst>
      <p:ext uri="{BB962C8B-B14F-4D97-AF65-F5344CB8AC3E}">
        <p14:creationId xmlns:p14="http://schemas.microsoft.com/office/powerpoint/2010/main" val="10100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62000" y="533400"/>
            <a:ext cx="7696200" cy="5410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6DC59E84-DC66-449B-AE64-E5F9244E733D}" type="datetimeFigureOut">
              <a:rPr lang="ja-JP" altLang="en-US"/>
              <a:pPr>
                <a:defRPr/>
              </a:pPr>
              <a:t>2017/11/20</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C7CD08E-B9A5-448D-9498-46DE7CA6B3E6}" type="slidenum">
              <a:rPr lang="ja-JP" altLang="en-US"/>
              <a:pPr>
                <a:defRPr/>
              </a:pPr>
              <a:t>‹#›</a:t>
            </a:fld>
            <a:endParaRPr lang="en-US" altLang="ja-JP"/>
          </a:p>
        </p:txBody>
      </p:sp>
    </p:spTree>
    <p:extLst>
      <p:ext uri="{BB962C8B-B14F-4D97-AF65-F5344CB8AC3E}">
        <p14:creationId xmlns:p14="http://schemas.microsoft.com/office/powerpoint/2010/main" val="408377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F67041F-EA55-47E3-B41C-2426F5746D01}" type="datetimeFigureOut">
              <a:rPr lang="ja-JP" altLang="en-US"/>
              <a:pPr>
                <a:defRPr/>
              </a:pPr>
              <a:t>2017/11/20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04821EE-BAB0-4837-8694-3D6F93EE7721}" type="slidenum">
              <a:rPr lang="ja-JP" altLang="en-US"/>
              <a:pPr>
                <a:defRPr/>
              </a:pPr>
              <a:t>‹#›</a:t>
            </a:fld>
            <a:endParaRPr lang="en-US" altLang="ja-JP"/>
          </a:p>
        </p:txBody>
      </p:sp>
    </p:spTree>
    <p:extLst>
      <p:ext uri="{BB962C8B-B14F-4D97-AF65-F5344CB8AC3E}">
        <p14:creationId xmlns:p14="http://schemas.microsoft.com/office/powerpoint/2010/main" val="292216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45343E82-A0D6-4484-A04B-157B75BF805D}" type="datetimeFigureOut">
              <a:rPr lang="ja-JP" altLang="en-US"/>
              <a:pPr>
                <a:defRPr/>
              </a:pPr>
              <a:t>2017/11/20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76F696-4FD4-407B-8F3C-1386CD5A6502}" type="slidenum">
              <a:rPr lang="ja-JP" altLang="en-US"/>
              <a:pPr>
                <a:defRPr/>
              </a:pPr>
              <a:t>‹#›</a:t>
            </a:fld>
            <a:endParaRPr lang="en-US" altLang="ja-JP"/>
          </a:p>
        </p:txBody>
      </p:sp>
    </p:spTree>
    <p:extLst>
      <p:ext uri="{BB962C8B-B14F-4D97-AF65-F5344CB8AC3E}">
        <p14:creationId xmlns:p14="http://schemas.microsoft.com/office/powerpoint/2010/main" val="29243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D54C0BA4-84A2-4BA7-AC2C-38B8C87E8791}" type="datetimeFigureOut">
              <a:rPr lang="ja-JP" altLang="en-US"/>
              <a:pPr>
                <a:defRPr/>
              </a:pPr>
              <a:t>2017/11/20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40A684-A501-4F77-9212-6FA06A98BA67}" type="slidenum">
              <a:rPr lang="ja-JP" altLang="en-US"/>
              <a:pPr>
                <a:defRPr/>
              </a:pPr>
              <a:t>‹#›</a:t>
            </a:fld>
            <a:endParaRPr lang="en-US" altLang="ja-JP"/>
          </a:p>
        </p:txBody>
      </p:sp>
    </p:spTree>
    <p:extLst>
      <p:ext uri="{BB962C8B-B14F-4D97-AF65-F5344CB8AC3E}">
        <p14:creationId xmlns:p14="http://schemas.microsoft.com/office/powerpoint/2010/main" val="85275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E34A8DA3-31CC-4E53-88A5-87E7D7BAC1B4}" type="datetimeFigureOut">
              <a:rPr lang="ja-JP" altLang="en-US"/>
              <a:pPr>
                <a:defRPr/>
              </a:pPr>
              <a:t>2017/11/20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0876DE8-E3B9-4023-BB94-232F026D6DA6}" type="slidenum">
              <a:rPr lang="ja-JP" altLang="en-US"/>
              <a:pPr>
                <a:defRPr/>
              </a:pPr>
              <a:t>‹#›</a:t>
            </a:fld>
            <a:endParaRPr lang="en-US" altLang="ja-JP"/>
          </a:p>
        </p:txBody>
      </p:sp>
    </p:spTree>
    <p:extLst>
      <p:ext uri="{BB962C8B-B14F-4D97-AF65-F5344CB8AC3E}">
        <p14:creationId xmlns:p14="http://schemas.microsoft.com/office/powerpoint/2010/main" val="79969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06EE425D-5375-4A2C-9CB1-7BBF0AE5459C}" type="datetimeFigureOut">
              <a:rPr lang="ja-JP" altLang="en-US"/>
              <a:pPr>
                <a:defRPr/>
              </a:pPr>
              <a:t>2017/11/20</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45505CA-8E90-4E54-A7F5-CD981C909591}" type="slidenum">
              <a:rPr lang="ja-JP" altLang="en-US"/>
              <a:pPr>
                <a:defRPr/>
              </a:pPr>
              <a:t>‹#›</a:t>
            </a:fld>
            <a:endParaRPr lang="en-US" altLang="ja-JP"/>
          </a:p>
        </p:txBody>
      </p:sp>
    </p:spTree>
    <p:extLst>
      <p:ext uri="{BB962C8B-B14F-4D97-AF65-F5344CB8AC3E}">
        <p14:creationId xmlns:p14="http://schemas.microsoft.com/office/powerpoint/2010/main" val="8155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6D256025-6D7D-462B-A03E-0F6A20095DCA}" type="datetimeFigureOut">
              <a:rPr lang="ja-JP" altLang="en-US"/>
              <a:pPr>
                <a:defRPr/>
              </a:pPr>
              <a:t>2017/11/20</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B169CAD-24FB-4D0E-B668-B94ADB3E56DF}" type="slidenum">
              <a:rPr lang="ja-JP" altLang="en-US"/>
              <a:pPr>
                <a:defRPr/>
              </a:pPr>
              <a:t>‹#›</a:t>
            </a:fld>
            <a:endParaRPr lang="en-US" altLang="ja-JP"/>
          </a:p>
        </p:txBody>
      </p:sp>
    </p:spTree>
    <p:extLst>
      <p:ext uri="{BB962C8B-B14F-4D97-AF65-F5344CB8AC3E}">
        <p14:creationId xmlns:p14="http://schemas.microsoft.com/office/powerpoint/2010/main" val="271824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6139DD-9058-40EA-AB5A-C646B145C39F}" type="datetimeFigureOut">
              <a:rPr lang="ja-JP" altLang="en-US"/>
              <a:pPr>
                <a:defRPr/>
              </a:pPr>
              <a:t>2017/11/20</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28D38B7-5F16-4FFE-8783-35908F5A5015}" type="slidenum">
              <a:rPr lang="ja-JP" altLang="en-US"/>
              <a:pPr>
                <a:defRPr/>
              </a:pPr>
              <a:t>‹#›</a:t>
            </a:fld>
            <a:endParaRPr lang="en-US" altLang="ja-JP"/>
          </a:p>
        </p:txBody>
      </p:sp>
    </p:spTree>
    <p:extLst>
      <p:ext uri="{BB962C8B-B14F-4D97-AF65-F5344CB8AC3E}">
        <p14:creationId xmlns:p14="http://schemas.microsoft.com/office/powerpoint/2010/main" val="309235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99491F8-A9BC-463A-A158-FCDE6992D3DA}" type="datetimeFigureOut">
              <a:rPr lang="ja-JP" altLang="en-US"/>
              <a:pPr>
                <a:defRPr/>
              </a:pPr>
              <a:t>2017/11/20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3B9E7A1-8FCE-440D-A095-A83158DE4C3A}" type="slidenum">
              <a:rPr lang="ja-JP" altLang="en-US"/>
              <a:pPr>
                <a:defRPr/>
              </a:pPr>
              <a:t>‹#›</a:t>
            </a:fld>
            <a:endParaRPr lang="en-US" altLang="ja-JP"/>
          </a:p>
        </p:txBody>
      </p:sp>
    </p:spTree>
    <p:extLst>
      <p:ext uri="{BB962C8B-B14F-4D97-AF65-F5344CB8AC3E}">
        <p14:creationId xmlns:p14="http://schemas.microsoft.com/office/powerpoint/2010/main" val="293733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2A102E7-F7EE-47FE-8966-44BD4112547B}" type="datetimeFigureOut">
              <a:rPr lang="ja-JP" altLang="en-US"/>
              <a:pPr>
                <a:defRPr/>
              </a:pPr>
              <a:t>2017/11/20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7118DE7-F98D-447B-9602-A1AD12A88B16}" type="slidenum">
              <a:rPr lang="ja-JP" altLang="en-US"/>
              <a:pPr>
                <a:defRPr/>
              </a:pPr>
              <a:t>‹#›</a:t>
            </a:fld>
            <a:endParaRPr lang="en-US" altLang="ja-JP"/>
          </a:p>
        </p:txBody>
      </p:sp>
    </p:spTree>
    <p:extLst>
      <p:ext uri="{BB962C8B-B14F-4D97-AF65-F5344CB8AC3E}">
        <p14:creationId xmlns:p14="http://schemas.microsoft.com/office/powerpoint/2010/main" val="391502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844"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a:defRPr/>
            </a:pPr>
            <a:fld id="{6743A3E0-5340-4025-BE63-0A32A438B6B1}" type="datetimeFigureOut">
              <a:rPr lang="ja-JP" altLang="en-US"/>
              <a:pPr>
                <a:defRPr/>
              </a:pPr>
              <a:t>2017/11/20</a:t>
            </a:fld>
            <a:endParaRPr lang="en-US" altLang="ja-JP"/>
          </a:p>
        </p:txBody>
      </p:sp>
      <p:sp>
        <p:nvSpPr>
          <p:cNvPr id="35845"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a:defRPr/>
            </a:pPr>
            <a:endParaRPr lang="en-US" altLang="ja-JP"/>
          </a:p>
        </p:txBody>
      </p:sp>
      <p:sp>
        <p:nvSpPr>
          <p:cNvPr id="35846"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a:defRPr/>
            </a:pPr>
            <a:fld id="{A597EFC5-51F4-4188-BE0F-EDA950C827EA}" type="slidenum">
              <a:rPr lang="ja-JP" altLang="en-US"/>
              <a:pPr>
                <a:defRPr/>
              </a:pPr>
              <a:t>‹#›</a:t>
            </a:fld>
            <a:endParaRPr lang="en-US" altLang="ja-JP"/>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0" lang="ja-JP" altLang="en-US">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Arial Black" pitchFamily="34" charset="0"/>
          <a:ea typeface="ＭＳ Ｐゴシック" pitchFamily="50" charset="-128"/>
        </a:defRPr>
      </a:lvl2pPr>
      <a:lvl3pPr algn="l" rtl="0" eaLnBrk="0" fontAlgn="base" hangingPunct="0">
        <a:spcBef>
          <a:spcPct val="0"/>
        </a:spcBef>
        <a:spcAft>
          <a:spcPct val="0"/>
        </a:spcAft>
        <a:defRPr kumimoji="1" sz="3300">
          <a:solidFill>
            <a:schemeClr val="tx2"/>
          </a:solidFill>
          <a:latin typeface="Arial Black" pitchFamily="34" charset="0"/>
          <a:ea typeface="ＭＳ Ｐゴシック" pitchFamily="50" charset="-128"/>
        </a:defRPr>
      </a:lvl3pPr>
      <a:lvl4pPr algn="l" rtl="0" eaLnBrk="0" fontAlgn="base" hangingPunct="0">
        <a:spcBef>
          <a:spcPct val="0"/>
        </a:spcBef>
        <a:spcAft>
          <a:spcPct val="0"/>
        </a:spcAft>
        <a:defRPr kumimoji="1" sz="3300">
          <a:solidFill>
            <a:schemeClr val="tx2"/>
          </a:solidFill>
          <a:latin typeface="Arial Black" pitchFamily="34" charset="0"/>
          <a:ea typeface="ＭＳ Ｐゴシック" pitchFamily="50" charset="-128"/>
        </a:defRPr>
      </a:lvl4pPr>
      <a:lvl5pPr algn="l" rtl="0" eaLnBrk="0" fontAlgn="base" hangingPunct="0">
        <a:spcBef>
          <a:spcPct val="0"/>
        </a:spcBef>
        <a:spcAft>
          <a:spcPct val="0"/>
        </a:spcAft>
        <a:defRPr kumimoji="1" sz="3300">
          <a:solidFill>
            <a:schemeClr val="tx2"/>
          </a:solidFill>
          <a:latin typeface="Arial Black" pitchFamily="34" charset="0"/>
          <a:ea typeface="ＭＳ Ｐゴシック" pitchFamily="50" charset="-128"/>
        </a:defRPr>
      </a:lvl5pPr>
      <a:lvl6pPr marL="457200" algn="l" rtl="0" fontAlgn="base">
        <a:spcBef>
          <a:spcPct val="0"/>
        </a:spcBef>
        <a:spcAft>
          <a:spcPct val="0"/>
        </a:spcAft>
        <a:defRPr kumimoji="1" sz="3300">
          <a:solidFill>
            <a:schemeClr val="tx2"/>
          </a:solidFill>
          <a:latin typeface="Arial Black" pitchFamily="34" charset="0"/>
          <a:ea typeface="ＭＳ Ｐゴシック" pitchFamily="50" charset="-128"/>
        </a:defRPr>
      </a:lvl6pPr>
      <a:lvl7pPr marL="914400" algn="l" rtl="0" fontAlgn="base">
        <a:spcBef>
          <a:spcPct val="0"/>
        </a:spcBef>
        <a:spcAft>
          <a:spcPct val="0"/>
        </a:spcAft>
        <a:defRPr kumimoji="1" sz="3300">
          <a:solidFill>
            <a:schemeClr val="tx2"/>
          </a:solidFill>
          <a:latin typeface="Arial Black" pitchFamily="34" charset="0"/>
          <a:ea typeface="ＭＳ Ｐゴシック" pitchFamily="50" charset="-128"/>
        </a:defRPr>
      </a:lvl7pPr>
      <a:lvl8pPr marL="1371600" algn="l" rtl="0" fontAlgn="base">
        <a:spcBef>
          <a:spcPct val="0"/>
        </a:spcBef>
        <a:spcAft>
          <a:spcPct val="0"/>
        </a:spcAft>
        <a:defRPr kumimoji="1" sz="3300">
          <a:solidFill>
            <a:schemeClr val="tx2"/>
          </a:solidFill>
          <a:latin typeface="Arial Black" pitchFamily="34" charset="0"/>
          <a:ea typeface="ＭＳ Ｐゴシック" pitchFamily="50" charset="-128"/>
        </a:defRPr>
      </a:lvl8pPr>
      <a:lvl9pPr marL="1828800" algn="l" rtl="0" fontAlgn="base">
        <a:spcBef>
          <a:spcPct val="0"/>
        </a:spcBef>
        <a:spcAft>
          <a:spcPct val="0"/>
        </a:spcAft>
        <a:defRPr kumimoji="1" sz="3300">
          <a:solidFill>
            <a:schemeClr val="tx2"/>
          </a:solidFill>
          <a:latin typeface="Arial Black"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web.sophia.ac.jp/s-yuga/gakubu/JHchronology1945-1.x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web.cc.sophia.ac.jp/s-yuga/gakubu/JHlec17.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jp/search?sourceid=navclient&amp;aq=&amp;oq=%e5%8f%96%e6%9d%90%e6%ba%90&amp;hl=ja&amp;ie=UTF-8&amp;rlz=1T4TSJH_ja___JP435&amp;q=%e6%8f%90%e5%87%ba%e3%83%a1%e3%83%a2%e3%81%ab%e6%a4%9c%e5%af%9f%e5%b9%b9%e9%83%a8%e3%81%ae%e5%ae%9f%e5%90%8d+%e8%a8%b4%e8%a8%9f%e3%81%a7%e6%8f%ba%e3%82%89%e3%81%84%e3%81%a0%e6%97%a5%e7%b5%8c%e3%80%8c%e5%8f%96%e6%9d%90%e6%ba%90%e3%81%ae%e7%a7%98%e5%8c%bf%e3%80%8d&amp;gs_l=hp..3.0i4i37l2j0i23j0i5i4i37l2.0.0.0.7083...........0.6nAef9K9dS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cc.matsuyama-u.ac.jp/~tamura/saikinnohannketu06.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ressnet.or.jp/statement/repor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www.asahi.com/shimbun/kisha.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pressnet.or.jp/" TargetMode="Externa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hyperlink" Target="http://www.iwanami.co.jp/hensyu/sin/sin_kkn/kkn0807/sin_k423.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ja-JP" altLang="en-US" dirty="0"/>
              <a:t>ジャーナリズム史</a:t>
            </a:r>
            <a:r>
              <a:rPr lang="en-US" altLang="ja-JP" dirty="0"/>
              <a:t>Ⅱ</a:t>
            </a:r>
            <a:r>
              <a:rPr lang="ja-JP" altLang="en-US" dirty="0"/>
              <a:t>　</a:t>
            </a:r>
            <a:r>
              <a:rPr lang="en-US" altLang="ja-JP" dirty="0" smtClean="0"/>
              <a:t>2017</a:t>
            </a:r>
            <a:r>
              <a:rPr lang="en-US" altLang="ja-JP" dirty="0"/>
              <a:t/>
            </a:r>
            <a:br>
              <a:rPr lang="en-US" altLang="ja-JP" dirty="0"/>
            </a:br>
            <a:r>
              <a:rPr lang="ja-JP" altLang="en-US" dirty="0" smtClean="0"/>
              <a:t>第</a:t>
            </a:r>
            <a:r>
              <a:rPr lang="en-US" altLang="ja-JP" dirty="0"/>
              <a:t>7</a:t>
            </a:r>
            <a:r>
              <a:rPr lang="ja-JP" altLang="en-US" dirty="0" smtClean="0"/>
              <a:t>回</a:t>
            </a:r>
            <a:endParaRPr lang="en-US" altLang="ja-JP" dirty="0"/>
          </a:p>
        </p:txBody>
      </p:sp>
      <p:sp>
        <p:nvSpPr>
          <p:cNvPr id="3075" name="Rectangle 3"/>
          <p:cNvSpPr>
            <a:spLocks noGrp="1" noChangeArrowheads="1"/>
          </p:cNvSpPr>
          <p:nvPr>
            <p:ph type="subTitle" idx="1"/>
          </p:nvPr>
        </p:nvSpPr>
        <p:spPr>
          <a:xfrm>
            <a:off x="1752600" y="3567112"/>
            <a:ext cx="5915025" cy="1950119"/>
          </a:xfrm>
        </p:spPr>
        <p:txBody>
          <a:bodyPr/>
          <a:lstStyle/>
          <a:p>
            <a:pPr eaLnBrk="1" hangingPunct="1">
              <a:lnSpc>
                <a:spcPct val="90000"/>
              </a:lnSpc>
            </a:pPr>
            <a:r>
              <a:rPr lang="ja-JP" altLang="en-US" dirty="0"/>
              <a:t>昭和</a:t>
            </a:r>
            <a:r>
              <a:rPr lang="en-US" altLang="ja-JP" dirty="0"/>
              <a:t>20(1945-54)</a:t>
            </a:r>
            <a:r>
              <a:rPr lang="ja-JP" altLang="en-US" dirty="0"/>
              <a:t>年代　</a:t>
            </a:r>
          </a:p>
          <a:p>
            <a:pPr eaLnBrk="1" hangingPunct="1">
              <a:lnSpc>
                <a:spcPct val="90000"/>
              </a:lnSpc>
            </a:pPr>
            <a:r>
              <a:rPr lang="ja-JP" altLang="en-US" dirty="0"/>
              <a:t>第</a:t>
            </a:r>
            <a:r>
              <a:rPr lang="en-US" altLang="ja-JP" dirty="0"/>
              <a:t>2</a:t>
            </a:r>
            <a:r>
              <a:rPr lang="ja-JP" altLang="en-US" dirty="0"/>
              <a:t>次大戦後の新聞</a:t>
            </a:r>
          </a:p>
          <a:p>
            <a:pPr eaLnBrk="1" hangingPunct="1">
              <a:lnSpc>
                <a:spcPct val="90000"/>
              </a:lnSpc>
            </a:pPr>
            <a:r>
              <a:rPr lang="ja-JP" altLang="en-US" dirty="0">
                <a:hlinkClick r:id="rId3"/>
              </a:rPr>
              <a:t>戦後ジャーナリズム事件史</a:t>
            </a:r>
            <a:r>
              <a:rPr lang="en-US" altLang="ja-JP" dirty="0">
                <a:hlinkClick r:id="rId3"/>
              </a:rPr>
              <a:t>[1]</a:t>
            </a:r>
            <a:endParaRPr lang="en-US" altLang="ja-JP" dirty="0"/>
          </a:p>
          <a:p>
            <a:pPr eaLnBrk="1" hangingPunct="1">
              <a:lnSpc>
                <a:spcPct val="90000"/>
              </a:lnSpc>
            </a:pPr>
            <a:r>
              <a:rPr lang="ja-JP" altLang="en-US" sz="2800" dirty="0">
                <a:hlinkClick r:id="rId4"/>
              </a:rPr>
              <a:t>授業ページ</a:t>
            </a:r>
            <a:endParaRPr lang="ja-JP"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マッカーサー天皇"/>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27088" y="1268413"/>
            <a:ext cx="7667625" cy="4354512"/>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00760B64-743B-4E65-B9F0-B447ED9DA61D}" type="slidenum">
              <a:rPr kumimoji="0" lang="en-US" altLang="ja-JP" sz="1400" smtClean="0"/>
              <a:pPr algn="r" eaLnBrk="1" hangingPunct="1"/>
              <a:t>11</a:t>
            </a:fld>
            <a:endParaRPr kumimoji="0" lang="en-US" altLang="ja-JP" sz="1400"/>
          </a:p>
        </p:txBody>
      </p:sp>
      <p:sp>
        <p:nvSpPr>
          <p:cNvPr id="12291" name="Rectangle 1026"/>
          <p:cNvSpPr>
            <a:spLocks noGrp="1" noChangeArrowheads="1"/>
          </p:cNvSpPr>
          <p:nvPr>
            <p:ph type="title" idx="4294967295"/>
          </p:nvPr>
        </p:nvSpPr>
        <p:spPr/>
        <p:txBody>
          <a:bodyPr/>
          <a:lstStyle/>
          <a:p>
            <a:pPr eaLnBrk="1" hangingPunct="1"/>
            <a:r>
              <a:rPr lang="en-US" altLang="ja-JP"/>
              <a:t>2</a:t>
            </a:r>
            <a:r>
              <a:rPr lang="ja-JP" altLang="en-US"/>
              <a:t>．混迷・競争の時代</a:t>
            </a:r>
          </a:p>
        </p:txBody>
      </p:sp>
      <p:sp>
        <p:nvSpPr>
          <p:cNvPr id="12292" name="Rectangle 1027" descr="Rectangle: Click to edit Master text styles&#10;Second level&#10;Third level&#10;Fourth level&#10;Fifth level"/>
          <p:cNvSpPr>
            <a:spLocks noGrp="1" noChangeArrowheads="1"/>
          </p:cNvSpPr>
          <p:nvPr>
            <p:ph type="body" idx="4294967295"/>
          </p:nvPr>
        </p:nvSpPr>
        <p:spPr>
          <a:xfrm>
            <a:off x="838200" y="2133600"/>
            <a:ext cx="7772400" cy="3886200"/>
          </a:xfrm>
        </p:spPr>
        <p:txBody>
          <a:bodyPr/>
          <a:lstStyle/>
          <a:p>
            <a:pPr eaLnBrk="1" hangingPunct="1">
              <a:lnSpc>
                <a:spcPct val="90000"/>
              </a:lnSpc>
              <a:buFont typeface="Wingdings" pitchFamily="2" charset="2"/>
              <a:buNone/>
            </a:pPr>
            <a:r>
              <a:rPr lang="en-US" altLang="ja-JP" sz="2400"/>
              <a:t>1948</a:t>
            </a:r>
            <a:r>
              <a:rPr lang="ja-JP" altLang="en-US" sz="2400"/>
              <a:t>年　新聞週間始まる　毎年</a:t>
            </a:r>
            <a:r>
              <a:rPr lang="en-US" altLang="ja-JP" sz="2400"/>
              <a:t>10</a:t>
            </a:r>
            <a:r>
              <a:rPr lang="ja-JP" altLang="en-US" sz="2400"/>
              <a:t>月</a:t>
            </a:r>
          </a:p>
          <a:p>
            <a:pPr eaLnBrk="1" hangingPunct="1">
              <a:lnSpc>
                <a:spcPct val="90000"/>
              </a:lnSpc>
              <a:buFont typeface="Wingdings" pitchFamily="2" charset="2"/>
              <a:buNone/>
            </a:pPr>
            <a:r>
              <a:rPr lang="en-US" altLang="ja-JP" sz="2400"/>
              <a:t>1949</a:t>
            </a:r>
            <a:r>
              <a:rPr lang="ja-JP" altLang="en-US" sz="2400"/>
              <a:t>年　</a:t>
            </a:r>
            <a:r>
              <a:rPr lang="ja-JP" altLang="en-US" sz="2400" b="1">
                <a:solidFill>
                  <a:srgbClr val="FE2E18"/>
                </a:solidFill>
              </a:rPr>
              <a:t>取材源証言拒否事件　</a:t>
            </a:r>
            <a:r>
              <a:rPr lang="en-US" altLang="ja-JP" sz="1800" b="1">
                <a:solidFill>
                  <a:srgbClr val="FE2E18"/>
                </a:solidFill>
              </a:rPr>
              <a:t>【</a:t>
            </a:r>
            <a:r>
              <a:rPr lang="ja-JP" altLang="en-US" sz="1800" b="1">
                <a:solidFill>
                  <a:srgbClr val="FE2E18"/>
                </a:solidFill>
              </a:rPr>
              <a:t>石井記者事件</a:t>
            </a:r>
            <a:r>
              <a:rPr lang="en-US" altLang="ja-JP" sz="1800" b="1">
                <a:solidFill>
                  <a:srgbClr val="FE2E18"/>
                </a:solidFill>
              </a:rPr>
              <a:t>】</a:t>
            </a:r>
          </a:p>
          <a:p>
            <a:pPr lvl="1" eaLnBrk="1" hangingPunct="1">
              <a:lnSpc>
                <a:spcPct val="90000"/>
              </a:lnSpc>
              <a:buFont typeface="Wingdings" pitchFamily="2" charset="2"/>
              <a:buNone/>
            </a:pPr>
            <a:r>
              <a:rPr lang="ja-JP" altLang="en-US" sz="2000"/>
              <a:t>－最高裁で認められず　　</a:t>
            </a:r>
            <a:r>
              <a:rPr lang="en-US" altLang="ja-JP" sz="2000"/>
              <a:t>1968</a:t>
            </a:r>
            <a:r>
              <a:rPr lang="ja-JP" altLang="en-US" sz="2000"/>
              <a:t>年　博多駅</a:t>
            </a:r>
            <a:r>
              <a:rPr lang="en-US" altLang="ja-JP" sz="2000"/>
              <a:t>TV</a:t>
            </a:r>
            <a:r>
              <a:rPr lang="ja-JP" altLang="en-US" sz="2000"/>
              <a:t>フィルム押収事件</a:t>
            </a:r>
          </a:p>
          <a:p>
            <a:pPr eaLnBrk="1" hangingPunct="1">
              <a:lnSpc>
                <a:spcPct val="90000"/>
              </a:lnSpc>
              <a:buFont typeface="Wingdings" pitchFamily="2" charset="2"/>
              <a:buNone/>
            </a:pPr>
            <a:r>
              <a:rPr lang="en-US" altLang="ja-JP" sz="2400"/>
              <a:t>1950</a:t>
            </a:r>
            <a:r>
              <a:rPr lang="ja-JP" altLang="en-US" sz="2400"/>
              <a:t>年　朝鮮戦争、レッド・パージ</a:t>
            </a:r>
          </a:p>
          <a:p>
            <a:pPr lvl="1" eaLnBrk="1" hangingPunct="1">
              <a:lnSpc>
                <a:spcPct val="90000"/>
              </a:lnSpc>
              <a:buFont typeface="Wingdings" pitchFamily="2" charset="2"/>
              <a:buNone/>
            </a:pPr>
            <a:r>
              <a:rPr lang="ja-JP" altLang="en-US" sz="2000"/>
              <a:t>－共産分子の追放</a:t>
            </a:r>
          </a:p>
          <a:p>
            <a:pPr eaLnBrk="1" hangingPunct="1">
              <a:lnSpc>
                <a:spcPct val="90000"/>
              </a:lnSpc>
              <a:buFont typeface="Wingdings" pitchFamily="2" charset="2"/>
              <a:buNone/>
            </a:pPr>
            <a:r>
              <a:rPr lang="en-US" altLang="ja-JP" sz="2400"/>
              <a:t>1951</a:t>
            </a:r>
            <a:r>
              <a:rPr lang="ja-JP" altLang="en-US" sz="2400"/>
              <a:t>年　講和条約　プレスコードの失効</a:t>
            </a:r>
          </a:p>
          <a:p>
            <a:pPr eaLnBrk="1" hangingPunct="1">
              <a:lnSpc>
                <a:spcPct val="90000"/>
              </a:lnSpc>
              <a:buFont typeface="Wingdings" pitchFamily="2" charset="2"/>
              <a:buNone/>
            </a:pPr>
            <a:r>
              <a:rPr lang="en-US" altLang="ja-JP" sz="2400"/>
              <a:t>1952</a:t>
            </a:r>
            <a:r>
              <a:rPr lang="ja-JP" altLang="en-US" sz="2400"/>
              <a:t>年　</a:t>
            </a:r>
            <a:r>
              <a:rPr lang="ja-JP" altLang="en-US" sz="2400">
                <a:latin typeface="Century" pitchFamily="18" charset="0"/>
              </a:rPr>
              <a:t>三社、共同通信脱退</a:t>
            </a:r>
          </a:p>
          <a:p>
            <a:pPr eaLnBrk="1" hangingPunct="1">
              <a:lnSpc>
                <a:spcPct val="90000"/>
              </a:lnSpc>
              <a:buFont typeface="Wingdings" pitchFamily="2" charset="2"/>
              <a:buNone/>
            </a:pPr>
            <a:r>
              <a:rPr lang="en-US" altLang="ja-JP" sz="2400"/>
              <a:t>1953</a:t>
            </a:r>
            <a:r>
              <a:rPr lang="ja-JP" altLang="en-US" sz="2400">
                <a:latin typeface="Century" pitchFamily="18" charset="0"/>
              </a:rPr>
              <a:t>年　テレビ時代開幕</a:t>
            </a:r>
          </a:p>
          <a:p>
            <a:pPr eaLnBrk="1" hangingPunct="1">
              <a:lnSpc>
                <a:spcPct val="90000"/>
              </a:lnSpc>
              <a:buFont typeface="Wingdings" pitchFamily="2" charset="2"/>
              <a:buNone/>
            </a:pPr>
            <a:r>
              <a:rPr lang="en-US" altLang="ja-JP" sz="2400"/>
              <a:t>1954</a:t>
            </a:r>
            <a:r>
              <a:rPr lang="ja-JP" altLang="en-US" sz="2400">
                <a:latin typeface="Century" pitchFamily="18" charset="0"/>
              </a:rPr>
              <a:t>年　ビキニ被災、科学部設置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02AA4055-1706-4355-8C0D-80A2936BC129}" type="slidenum">
              <a:rPr kumimoji="0" lang="en-US" altLang="ja-JP" sz="1400" smtClean="0"/>
              <a:pPr algn="r" eaLnBrk="1" hangingPunct="1"/>
              <a:t>12</a:t>
            </a:fld>
            <a:endParaRPr kumimoji="0" lang="en-US" altLang="ja-JP" sz="1400"/>
          </a:p>
        </p:txBody>
      </p:sp>
      <p:sp>
        <p:nvSpPr>
          <p:cNvPr id="13315" name="Rectangle 2"/>
          <p:cNvSpPr>
            <a:spLocks noGrp="1" noChangeArrowheads="1"/>
          </p:cNvSpPr>
          <p:nvPr>
            <p:ph type="title" idx="4294967295"/>
          </p:nvPr>
        </p:nvSpPr>
        <p:spPr/>
        <p:txBody>
          <a:bodyPr/>
          <a:lstStyle/>
          <a:p>
            <a:pPr eaLnBrk="1" hangingPunct="1"/>
            <a:r>
              <a:rPr lang="en-US" altLang="ja-JP"/>
              <a:t>2-1.</a:t>
            </a:r>
            <a:r>
              <a:rPr lang="ja-JP" altLang="en-US"/>
              <a:t>記者の証言拒否</a:t>
            </a:r>
          </a:p>
        </p:txBody>
      </p:sp>
      <p:sp>
        <p:nvSpPr>
          <p:cNvPr id="13316" name="Rectangle 3" descr="Rectangle: Click to edit Master text styles&#10;Second level&#10;Third level&#10;Fourth level&#10;Fifth level"/>
          <p:cNvSpPr>
            <a:spLocks noGrp="1" noChangeArrowheads="1"/>
          </p:cNvSpPr>
          <p:nvPr>
            <p:ph type="body" idx="4294967295"/>
          </p:nvPr>
        </p:nvSpPr>
        <p:spPr>
          <a:xfrm>
            <a:off x="467544" y="1905000"/>
            <a:ext cx="7990656" cy="4038600"/>
          </a:xfrm>
        </p:spPr>
        <p:txBody>
          <a:bodyPr/>
          <a:lstStyle/>
          <a:p>
            <a:pPr eaLnBrk="1" hangingPunct="1"/>
            <a:r>
              <a:rPr lang="en-US" altLang="ja-JP" dirty="0"/>
              <a:t>2004</a:t>
            </a:r>
            <a:r>
              <a:rPr lang="ja-JP" altLang="en-US" dirty="0"/>
              <a:t>：奈良県平群町百条委員会（地方自治法</a:t>
            </a:r>
            <a:r>
              <a:rPr lang="en-US" altLang="ja-JP" dirty="0"/>
              <a:t>100</a:t>
            </a:r>
            <a:r>
              <a:rPr lang="ja-JP" altLang="en-US" dirty="0"/>
              <a:t>条）</a:t>
            </a:r>
            <a:endParaRPr lang="en-US" altLang="ja-JP" dirty="0"/>
          </a:p>
          <a:p>
            <a:pPr eaLnBrk="1" hangingPunct="1"/>
            <a:r>
              <a:rPr lang="en-US" altLang="ja-JP" dirty="0"/>
              <a:t>2012:</a:t>
            </a:r>
            <a:r>
              <a:rPr lang="ja-JP" altLang="en-US" dirty="0"/>
              <a:t>　日経新聞事件：</a:t>
            </a:r>
            <a:r>
              <a:rPr lang="ja-JP" altLang="en-US" dirty="0">
                <a:hlinkClick r:id="rId3"/>
              </a:rPr>
              <a:t>取材源をあかす</a:t>
            </a:r>
            <a:endParaRPr lang="ja-JP" altLang="en-US" dirty="0"/>
          </a:p>
          <a:p>
            <a:pPr eaLnBrk="1" hangingPunct="1"/>
            <a:r>
              <a:rPr lang="ja-JP" altLang="en-US" dirty="0"/>
              <a:t>職業倫理としての「証言拒否」</a:t>
            </a:r>
          </a:p>
          <a:p>
            <a:pPr eaLnBrk="1" hangingPunct="1"/>
            <a:r>
              <a:rPr lang="ja-JP" altLang="en-US" dirty="0"/>
              <a:t>取材源との信頼関係、取材活動の制約</a:t>
            </a:r>
          </a:p>
          <a:p>
            <a:pPr eaLnBrk="1" hangingPunct="1"/>
            <a:r>
              <a:rPr lang="ja-JP" altLang="en-US" dirty="0"/>
              <a:t>国民の知る権利</a:t>
            </a:r>
          </a:p>
          <a:p>
            <a:pPr eaLnBrk="1" hangingPunct="1"/>
            <a:r>
              <a:rPr lang="ja-JP" altLang="en-US" dirty="0"/>
              <a:t>法廷侮辱罪；通報者探し・報道機関への圧力</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z="2800" b="1">
                <a:hlinkClick r:id="rId3"/>
              </a:rPr>
              <a:t>東京高裁；ＮＨＫ記者の証言拒否「正当」　取材源秘匿、高裁認める（０６年３月１７日）</a:t>
            </a:r>
            <a:r>
              <a:rPr lang="ja-JP" altLang="en-US"/>
              <a:t> </a:t>
            </a:r>
          </a:p>
        </p:txBody>
      </p:sp>
      <p:sp>
        <p:nvSpPr>
          <p:cNvPr id="14339" name="Rectangle 3"/>
          <p:cNvSpPr>
            <a:spLocks noGrp="1" noChangeArrowheads="1"/>
          </p:cNvSpPr>
          <p:nvPr>
            <p:ph type="body" idx="1"/>
          </p:nvPr>
        </p:nvSpPr>
        <p:spPr/>
        <p:txBody>
          <a:bodyPr/>
          <a:lstStyle/>
          <a:p>
            <a:pPr eaLnBrk="1" hangingPunct="1"/>
            <a:r>
              <a:rPr lang="ja-JP" altLang="en-US" sz="2000"/>
              <a:t>米国企業の日本法人が所得隠しをしたとするＮＨＫの報道をめぐり、ＮＨＫの記者が民事裁判の尋問で取材源に関する証言拒否事件の決定</a:t>
            </a:r>
          </a:p>
          <a:p>
            <a:pPr eaLnBrk="1" hangingPunct="1"/>
            <a:r>
              <a:rPr lang="ja-JP" altLang="en-US" sz="2000"/>
              <a:t>取材源の秘匿がされなければ、報道機関と取材源との信頼関係が失われ、その後の取材活動が不可能または著しく困難になる。取材源は民事訴訟法１９７条１項３号の「職業の秘密」に該当し、原則として証言拒絶は理由がある。 </a:t>
            </a:r>
          </a:p>
          <a:p>
            <a:pPr eaLnBrk="1" hangingPunct="1"/>
            <a:r>
              <a:rPr lang="ja-JP" altLang="en-US" sz="2000"/>
              <a:t>証言が得られないことで受ける影響は、取材源秘匿で保障される報道機関の取材活動の持つ民主主義社会での価値に、勝るとも劣らないような社会的公共的な利益の侵害が生じるとまでは認めることは困難。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765175"/>
            <a:ext cx="7696200" cy="576263"/>
          </a:xfrm>
        </p:spPr>
        <p:txBody>
          <a:bodyPr/>
          <a:lstStyle/>
          <a:p>
            <a:pPr eaLnBrk="1" hangingPunct="1"/>
            <a:r>
              <a:rPr lang="en-US" altLang="ja-JP" sz="2900" b="1"/>
              <a:t>☆</a:t>
            </a:r>
            <a:r>
              <a:rPr lang="ja-JP" altLang="en-US" sz="2900" b="1"/>
              <a:t>取材源の秘匿（ひとく）</a:t>
            </a:r>
            <a:r>
              <a:rPr lang="en-US" altLang="ja-JP" sz="2900" b="1"/>
              <a:t>:</a:t>
            </a:r>
            <a:r>
              <a:rPr lang="ja-JP" altLang="en-US" sz="2900" b="1"/>
              <a:t>松山大学</a:t>
            </a:r>
            <a:r>
              <a:rPr lang="en-US" altLang="ja-JP" sz="2900" b="1"/>
              <a:t>/</a:t>
            </a:r>
            <a:r>
              <a:rPr lang="ja-JP" altLang="en-US" sz="2900" b="1"/>
              <a:t>田村</a:t>
            </a:r>
            <a:endParaRPr lang="ja-JP" altLang="en-US" sz="2900"/>
          </a:p>
        </p:txBody>
      </p:sp>
      <p:sp>
        <p:nvSpPr>
          <p:cNvPr id="15363" name="Rectangle 3"/>
          <p:cNvSpPr>
            <a:spLocks noGrp="1" noChangeArrowheads="1"/>
          </p:cNvSpPr>
          <p:nvPr>
            <p:ph type="body" idx="1"/>
          </p:nvPr>
        </p:nvSpPr>
        <p:spPr>
          <a:xfrm>
            <a:off x="762000" y="1700213"/>
            <a:ext cx="7913688" cy="4465637"/>
          </a:xfrm>
        </p:spPr>
        <p:txBody>
          <a:bodyPr/>
          <a:lstStyle/>
          <a:p>
            <a:pPr eaLnBrk="1" hangingPunct="1">
              <a:lnSpc>
                <a:spcPct val="80000"/>
              </a:lnSpc>
            </a:pPr>
            <a:r>
              <a:rPr lang="ja-JP" altLang="en-US" sz="1800" dirty="0"/>
              <a:t>取材（情報）源を秘密にできるという記者の権利（ジャーナリストの権利）。すなわち、第三者の求めに対し、記事の元となった取材先に関する情報を秘密にできることで、特に、新聞やテレビ報道（ニュース）番組・雑誌記者が主張している報道機関による「表現（報道）の自由」の中に含まれる権利である。</a:t>
            </a:r>
          </a:p>
          <a:p>
            <a:pPr eaLnBrk="1" hangingPunct="1">
              <a:lnSpc>
                <a:spcPct val="80000"/>
              </a:lnSpc>
            </a:pPr>
            <a:r>
              <a:rPr lang="ja-JP" altLang="en-US" sz="1800" dirty="0"/>
              <a:t>近代国家の基本原則である民主主義の根幹は国民に対する的確な情報の提供にあるが、それはまた、国民の「知る権利」の保証を意味する。それはもっぱら、新聞や報道機関の報道によって可能となる。そのためには取材をしっかりする必要がある。取材の基本が取材源が守られることである。安易に取材源が明らかにされると、安心して報道機の取材に応じなくなり、ひいては、取材が出来なくなる。</a:t>
            </a:r>
          </a:p>
          <a:p>
            <a:pPr eaLnBrk="1" hangingPunct="1">
              <a:lnSpc>
                <a:spcPct val="80000"/>
              </a:lnSpc>
            </a:pPr>
            <a:r>
              <a:rPr lang="ja-JP" altLang="en-US" sz="1800" dirty="0"/>
              <a:t>すなわち、取材源の秘密をまもること（取材源の秘匿）は、報道機関の生命線であるばかりか、民主主義の存立の基盤でもある。換言すれば、取材源の秘匿は民主主義を実現する上で重要な要素のひとつといわなければならない。</a:t>
            </a:r>
          </a:p>
          <a:p>
            <a:pPr eaLnBrk="1" hangingPunct="1">
              <a:lnSpc>
                <a:spcPct val="80000"/>
              </a:lnSpc>
            </a:pPr>
            <a:r>
              <a:rPr lang="ja-JP" altLang="en-US" sz="1800" dirty="0"/>
              <a:t>そのため、民事訴訟法１９７条１項３号は、職業の秘密に関する事項については、裁判で証言を拒否できると定めているが、報道機関等の記者の場合は、取材源がどこの誰なのかといったことが、職業の秘密に関する事項に該当するのであ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idx="4294967295"/>
          </p:nvPr>
        </p:nvSpPr>
        <p:spPr/>
        <p:txBody>
          <a:bodyPr/>
          <a:lstStyle/>
          <a:p>
            <a:pPr eaLnBrk="1" hangingPunct="1"/>
            <a:r>
              <a:rPr lang="en-US" altLang="ja-JP"/>
              <a:t>3. </a:t>
            </a:r>
            <a:r>
              <a:rPr lang="ja-JP" altLang="en-US"/>
              <a:t>誤報（戦後の）三大誤報</a:t>
            </a:r>
            <a:r>
              <a:rPr lang="en-US" altLang="ja-JP" sz="1700"/>
              <a:t>(&gt;_&lt;)</a:t>
            </a:r>
            <a:endParaRPr lang="ja-JP" altLang="en-US" sz="1700"/>
          </a:p>
        </p:txBody>
      </p:sp>
      <p:sp>
        <p:nvSpPr>
          <p:cNvPr id="16387" name="コンテンツ プレースホルダ 2"/>
          <p:cNvSpPr>
            <a:spLocks noGrp="1"/>
          </p:cNvSpPr>
          <p:nvPr>
            <p:ph idx="4294967295"/>
          </p:nvPr>
        </p:nvSpPr>
        <p:spPr>
          <a:xfrm>
            <a:off x="500063" y="1714500"/>
            <a:ext cx="8110537" cy="4305300"/>
          </a:xfrm>
        </p:spPr>
        <p:txBody>
          <a:bodyPr/>
          <a:lstStyle/>
          <a:p>
            <a:pPr marL="514350" indent="-514350" eaLnBrk="1" hangingPunct="1">
              <a:buFont typeface="Wingdings" pitchFamily="2" charset="2"/>
              <a:buNone/>
            </a:pPr>
            <a:r>
              <a:rPr lang="en-US" altLang="ja-JP" sz="2800"/>
              <a:t>1950/9/27: </a:t>
            </a:r>
            <a:r>
              <a:rPr lang="ja-JP" altLang="en-US" sz="2800"/>
              <a:t>伊藤律架空記者会見；朝日</a:t>
            </a:r>
            <a:endParaRPr lang="en-US" altLang="ja-JP" sz="2800"/>
          </a:p>
          <a:p>
            <a:pPr marL="514350" indent="-514350" eaLnBrk="1" hangingPunct="1">
              <a:buFont typeface="Wingdings" pitchFamily="2" charset="2"/>
              <a:buNone/>
            </a:pPr>
            <a:r>
              <a:rPr lang="en-US" altLang="ja-JP" sz="2800"/>
              <a:t>                《</a:t>
            </a:r>
            <a:r>
              <a:rPr lang="ja-JP" altLang="en-US" sz="2800"/>
              <a:t>捏造</a:t>
            </a:r>
            <a:r>
              <a:rPr lang="en-US" altLang="ja-JP" sz="2800"/>
              <a:t>》</a:t>
            </a:r>
          </a:p>
          <a:p>
            <a:pPr marL="514350" indent="-514350" eaLnBrk="1" hangingPunct="1">
              <a:buFont typeface="Wingdings" pitchFamily="2" charset="2"/>
              <a:buNone/>
            </a:pPr>
            <a:r>
              <a:rPr lang="en-US" altLang="ja-JP" sz="2800"/>
              <a:t>1952/4/10</a:t>
            </a:r>
            <a:r>
              <a:rPr lang="ja-JP" altLang="en-US" sz="2800"/>
              <a:t>：もく星号遭難事件；長崎民友新聞</a:t>
            </a:r>
            <a:endParaRPr lang="en-US" altLang="ja-JP" sz="2800"/>
          </a:p>
          <a:p>
            <a:pPr marL="514350" indent="-514350" eaLnBrk="1" hangingPunct="1">
              <a:buFont typeface="Wingdings" pitchFamily="2" charset="2"/>
              <a:buNone/>
            </a:pPr>
            <a:r>
              <a:rPr lang="ja-JP" altLang="en-US" sz="2800"/>
              <a:t>　　　　　   　</a:t>
            </a:r>
            <a:r>
              <a:rPr lang="en-US" altLang="ja-JP" sz="2800"/>
              <a:t>《</a:t>
            </a:r>
            <a:r>
              <a:rPr lang="ja-JP" altLang="en-US" sz="2800"/>
              <a:t>捏造</a:t>
            </a:r>
            <a:r>
              <a:rPr lang="en-US" altLang="ja-JP" sz="2800"/>
              <a:t>》</a:t>
            </a:r>
          </a:p>
          <a:p>
            <a:pPr marL="514350" indent="-514350" eaLnBrk="1" hangingPunct="1">
              <a:buFont typeface="Wingdings" pitchFamily="2" charset="2"/>
              <a:buNone/>
            </a:pPr>
            <a:r>
              <a:rPr lang="en-US" altLang="ja-JP" sz="2800"/>
              <a:t>1955/6/20: </a:t>
            </a:r>
            <a:r>
              <a:rPr lang="ja-JP" altLang="en-US" sz="2800"/>
              <a:t>皆既日食誤報；共同</a:t>
            </a:r>
            <a:r>
              <a:rPr lang="en-US" altLang="ja-JP" sz="2800"/>
              <a:t>《</a:t>
            </a:r>
            <a:r>
              <a:rPr lang="ja-JP" altLang="en-US" sz="2800"/>
              <a:t>予定稿</a:t>
            </a:r>
            <a:r>
              <a:rPr lang="en-US" altLang="ja-JP" sz="2800"/>
              <a:t>》</a:t>
            </a:r>
          </a:p>
          <a:p>
            <a:pPr marL="514350" indent="-514350" eaLnBrk="1" hangingPunct="1">
              <a:buFont typeface="Wingdings" pitchFamily="2" charset="2"/>
              <a:buNone/>
            </a:pPr>
            <a:r>
              <a:rPr lang="ja-JP" altLang="en-US" sz="2800"/>
              <a:t>誤報：事実とは異なる誤った報道</a:t>
            </a:r>
            <a:endParaRPr lang="en-US" altLang="ja-JP" sz="2800"/>
          </a:p>
          <a:p>
            <a:pPr marL="514350" indent="-514350" eaLnBrk="1" hangingPunct="1">
              <a:buFont typeface="Wingdings" pitchFamily="2" charset="2"/>
              <a:buNone/>
            </a:pPr>
            <a:r>
              <a:rPr lang="ja-JP" altLang="en-US" sz="2800"/>
              <a:t>虚報：まったく事実無根の捏造記事；故意による、でっちあげ記事</a:t>
            </a:r>
            <a:endParaRPr lang="ja-JP" altLang="en-US"/>
          </a:p>
        </p:txBody>
      </p:sp>
      <p:sp>
        <p:nvSpPr>
          <p:cNvPr id="16388" name="スライド番号プレースホルダ 4"/>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33331CEF-0FF7-47D0-A306-730EE04F2A46}" type="slidenum">
              <a:rPr kumimoji="0" lang="en-US" altLang="ja-JP" sz="1400" smtClean="0"/>
              <a:pPr algn="r" eaLnBrk="1" hangingPunct="1"/>
              <a:t>15</a:t>
            </a:fld>
            <a:endParaRPr kumimoji="0" lang="en-US" altLang="ja-JP"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idx="4294967295"/>
          </p:nvPr>
        </p:nvSpPr>
        <p:spPr/>
        <p:txBody>
          <a:bodyPr/>
          <a:lstStyle/>
          <a:p>
            <a:pPr eaLnBrk="1" hangingPunct="1"/>
            <a:r>
              <a:rPr lang="en-US" altLang="ja-JP"/>
              <a:t>3-1. </a:t>
            </a:r>
            <a:r>
              <a:rPr lang="ja-JP" altLang="en-US"/>
              <a:t>誤報の原因</a:t>
            </a:r>
          </a:p>
        </p:txBody>
      </p:sp>
      <p:sp>
        <p:nvSpPr>
          <p:cNvPr id="17411" name="コンテンツ プレースホルダ 2"/>
          <p:cNvSpPr>
            <a:spLocks noGrp="1"/>
          </p:cNvSpPr>
          <p:nvPr>
            <p:ph idx="4294967295"/>
          </p:nvPr>
        </p:nvSpPr>
        <p:spPr>
          <a:xfrm>
            <a:off x="500063" y="1916113"/>
            <a:ext cx="8286750" cy="4103687"/>
          </a:xfrm>
        </p:spPr>
        <p:txBody>
          <a:bodyPr/>
          <a:lstStyle/>
          <a:p>
            <a:pPr marL="514350" indent="-514350" eaLnBrk="1" hangingPunct="1">
              <a:buFont typeface="Tahoma" pitchFamily="34" charset="0"/>
              <a:buNone/>
            </a:pPr>
            <a:r>
              <a:rPr lang="ja-JP" altLang="en-US" sz="2700"/>
              <a:t>１</a:t>
            </a:r>
            <a:r>
              <a:rPr lang="en-US" altLang="ja-JP" sz="2700"/>
              <a:t>.</a:t>
            </a:r>
            <a:r>
              <a:rPr lang="ja-JP" altLang="en-US" sz="2700"/>
              <a:t>　過失によるもの：速報主義、見込み記事</a:t>
            </a:r>
            <a:endParaRPr lang="en-US" altLang="ja-JP" sz="2700"/>
          </a:p>
          <a:p>
            <a:pPr marL="514350" indent="-514350" eaLnBrk="1" hangingPunct="1">
              <a:buFont typeface="Wingdings" pitchFamily="2" charset="2"/>
              <a:buNone/>
            </a:pPr>
            <a:r>
              <a:rPr lang="ja-JP" altLang="en-US" sz="2700"/>
              <a:t>　 ・</a:t>
            </a:r>
            <a:r>
              <a:rPr lang="ja-JP" altLang="en-US" sz="2200"/>
              <a:t>取材側の聞き違い、思い違い</a:t>
            </a:r>
            <a:endParaRPr lang="en-US" altLang="ja-JP" sz="2200"/>
          </a:p>
          <a:p>
            <a:pPr marL="514350" indent="-514350" eaLnBrk="1" hangingPunct="1">
              <a:buFont typeface="Wingdings" pitchFamily="2" charset="2"/>
              <a:buNone/>
            </a:pPr>
            <a:r>
              <a:rPr lang="ja-JP" altLang="en-US" sz="2200"/>
              <a:t>　　・取材される側の言い違い、表現の誤り</a:t>
            </a:r>
            <a:endParaRPr lang="en-US" altLang="ja-JP" sz="2200"/>
          </a:p>
          <a:p>
            <a:pPr marL="514350" indent="-514350" eaLnBrk="1" hangingPunct="1">
              <a:buFont typeface="Wingdings" pitchFamily="2" charset="2"/>
              <a:buNone/>
            </a:pPr>
            <a:r>
              <a:rPr lang="en-US" altLang="ja-JP" sz="2200"/>
              <a:t>     </a:t>
            </a:r>
            <a:r>
              <a:rPr lang="ja-JP" altLang="en-US" sz="2200"/>
              <a:t>・結果未確認の予定稿の扱い</a:t>
            </a:r>
            <a:endParaRPr lang="en-US" altLang="ja-JP" sz="2200"/>
          </a:p>
          <a:p>
            <a:pPr marL="514350" indent="-514350" eaLnBrk="1" hangingPunct="1">
              <a:buFont typeface="Wingdings" pitchFamily="2" charset="2"/>
              <a:buNone/>
            </a:pPr>
            <a:r>
              <a:rPr lang="ja-JP" altLang="en-US" sz="2700"/>
              <a:t>２．センセーショナリズムによる意図的な情報の鵜呑み</a:t>
            </a:r>
            <a:endParaRPr lang="en-US" altLang="ja-JP" sz="2700"/>
          </a:p>
          <a:p>
            <a:pPr marL="514350" indent="-514350" eaLnBrk="1" hangingPunct="1">
              <a:buFont typeface="Wingdings" pitchFamily="2" charset="2"/>
              <a:buNone/>
            </a:pPr>
            <a:r>
              <a:rPr lang="ja-JP" altLang="en-US" sz="2700"/>
              <a:t>３．（過剰な取材競争からの）功名心や競争心</a:t>
            </a:r>
            <a:endParaRPr lang="en-US" altLang="ja-JP" sz="2700"/>
          </a:p>
          <a:p>
            <a:pPr marL="514350" indent="-514350" eaLnBrk="1" hangingPunct="1">
              <a:buFont typeface="Wingdings" pitchFamily="2" charset="2"/>
              <a:buNone/>
            </a:pPr>
            <a:r>
              <a:rPr lang="ja-JP" altLang="en-US" sz="2700" b="1">
                <a:solidFill>
                  <a:srgbClr val="FF0000"/>
                </a:solidFill>
              </a:rPr>
              <a:t>４．検閲や報道管制による、事実を知らせない→誤報</a:t>
            </a:r>
            <a:endParaRPr lang="en-US" altLang="ja-JP"/>
          </a:p>
        </p:txBody>
      </p:sp>
      <p:sp>
        <p:nvSpPr>
          <p:cNvPr id="17412" name="スライド番号プレースホルダ 4"/>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1AF25F65-5368-4FB9-883B-FA201B2C7E46}" type="slidenum">
              <a:rPr kumimoji="0" lang="en-US" altLang="ja-JP" sz="1400" smtClean="0"/>
              <a:pPr algn="r" eaLnBrk="1" hangingPunct="1"/>
              <a:t>16</a:t>
            </a:fld>
            <a:endParaRPr kumimoji="0" lang="en-US" altLang="ja-JP"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kumimoji="0" lang="ja-JP" altLang="en-US" sz="1400">
                <a:latin typeface="Arial" charset="0"/>
              </a:rPr>
              <a:t>ジャーナリズム史</a:t>
            </a:r>
            <a:endParaRPr kumimoji="0" lang="en-US" altLang="ja-JP" sz="1400">
              <a:latin typeface="Arial" charset="0"/>
            </a:endParaRPr>
          </a:p>
        </p:txBody>
      </p:sp>
      <p:sp>
        <p:nvSpPr>
          <p:cNvPr id="18435"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9E3681AB-C2DD-495D-9DDF-92F5A60B5EDF}" type="slidenum">
              <a:rPr kumimoji="0" lang="en-US" altLang="ja-JP" sz="1400" smtClean="0">
                <a:latin typeface="Arial" charset="0"/>
              </a:rPr>
              <a:pPr eaLnBrk="1" hangingPunct="1"/>
              <a:t>17</a:t>
            </a:fld>
            <a:endParaRPr kumimoji="0" lang="en-US" altLang="ja-JP" sz="1400">
              <a:latin typeface="Arial" charset="0"/>
            </a:endParaRPr>
          </a:p>
        </p:txBody>
      </p:sp>
      <p:sp>
        <p:nvSpPr>
          <p:cNvPr id="18436" name="Rectangle 2"/>
          <p:cNvSpPr>
            <a:spLocks noGrp="1" noChangeArrowheads="1"/>
          </p:cNvSpPr>
          <p:nvPr>
            <p:ph type="title"/>
          </p:nvPr>
        </p:nvSpPr>
        <p:spPr/>
        <p:txBody>
          <a:bodyPr/>
          <a:lstStyle/>
          <a:p>
            <a:pPr eaLnBrk="1" hangingPunct="1"/>
            <a:r>
              <a:rPr lang="ja-JP" altLang="en-US" dirty="0"/>
              <a:t>誤報</a:t>
            </a:r>
            <a:r>
              <a:rPr lang="en-US" altLang="ja-JP" sz="2800" dirty="0">
                <a:solidFill>
                  <a:srgbClr val="FF0000"/>
                </a:solidFill>
              </a:rPr>
              <a:t>※1980</a:t>
            </a:r>
            <a:r>
              <a:rPr lang="ja-JP" altLang="en-US" sz="2800" dirty="0">
                <a:solidFill>
                  <a:srgbClr val="FF0000"/>
                </a:solidFill>
              </a:rPr>
              <a:t>：（米）「ジミーの世界」</a:t>
            </a:r>
            <a:r>
              <a:rPr lang="en-US" altLang="ja-JP" sz="2800" dirty="0">
                <a:solidFill>
                  <a:srgbClr val="FF0000"/>
                </a:solidFill>
              </a:rPr>
              <a:t>WP </a:t>
            </a:r>
            <a:endParaRPr lang="ja-JP" altLang="en-US" sz="2800" dirty="0"/>
          </a:p>
        </p:txBody>
      </p:sp>
      <p:sp>
        <p:nvSpPr>
          <p:cNvPr id="18437" name="Rectangle 3"/>
          <p:cNvSpPr>
            <a:spLocks noGrp="1" noChangeArrowheads="1"/>
          </p:cNvSpPr>
          <p:nvPr>
            <p:ph type="body" idx="1"/>
          </p:nvPr>
        </p:nvSpPr>
        <p:spPr>
          <a:xfrm>
            <a:off x="762000" y="1772816"/>
            <a:ext cx="7696200" cy="4392488"/>
          </a:xfrm>
        </p:spPr>
        <p:txBody>
          <a:bodyPr/>
          <a:lstStyle/>
          <a:p>
            <a:pPr eaLnBrk="1" hangingPunct="1">
              <a:buFont typeface="Wingdings" pitchFamily="2" charset="2"/>
              <a:buNone/>
            </a:pPr>
            <a:r>
              <a:rPr lang="en-US" altLang="ja-JP" sz="2600" dirty="0"/>
              <a:t>1988</a:t>
            </a:r>
            <a:r>
              <a:rPr lang="ja-JP" altLang="en-US" sz="2600" dirty="0"/>
              <a:t>：　幼女連続誘拐殺害事件</a:t>
            </a:r>
            <a:r>
              <a:rPr lang="en-US" altLang="ja-JP" sz="2600" dirty="0"/>
              <a:t>《</a:t>
            </a:r>
            <a:r>
              <a:rPr lang="ja-JP" altLang="en-US" sz="2600" dirty="0"/>
              <a:t>過熱報道</a:t>
            </a:r>
            <a:r>
              <a:rPr lang="en-US" altLang="ja-JP" sz="2600" dirty="0"/>
              <a:t>/</a:t>
            </a:r>
            <a:r>
              <a:rPr lang="ja-JP" altLang="en-US" sz="2600" dirty="0"/>
              <a:t>　　　　</a:t>
            </a:r>
          </a:p>
          <a:p>
            <a:pPr eaLnBrk="1" hangingPunct="1">
              <a:buFont typeface="Wingdings" pitchFamily="2" charset="2"/>
              <a:buNone/>
            </a:pPr>
            <a:r>
              <a:rPr lang="ja-JP" altLang="en-US" sz="2600" dirty="0"/>
              <a:t>　　　　　誤報</a:t>
            </a:r>
            <a:r>
              <a:rPr lang="en-US" altLang="ja-JP" sz="2600" dirty="0"/>
              <a:t>》</a:t>
            </a:r>
          </a:p>
          <a:p>
            <a:pPr eaLnBrk="1" hangingPunct="1">
              <a:buFont typeface="Wingdings" pitchFamily="2" charset="2"/>
              <a:buNone/>
            </a:pPr>
            <a:r>
              <a:rPr lang="en-US" altLang="ja-JP" sz="2600" dirty="0"/>
              <a:t>1989</a:t>
            </a:r>
            <a:r>
              <a:rPr lang="ja-JP" altLang="en-US" sz="2600" dirty="0"/>
              <a:t>：　朝日　サンゴ損傷事件</a:t>
            </a:r>
            <a:r>
              <a:rPr lang="en-US" altLang="ja-JP" sz="2600" dirty="0"/>
              <a:t>《</a:t>
            </a:r>
            <a:r>
              <a:rPr lang="ja-JP" altLang="en-US" sz="2600" dirty="0"/>
              <a:t>捏造</a:t>
            </a:r>
            <a:r>
              <a:rPr lang="en-US" altLang="ja-JP" sz="2600" dirty="0"/>
              <a:t>》</a:t>
            </a:r>
          </a:p>
          <a:p>
            <a:pPr eaLnBrk="1" hangingPunct="1">
              <a:buFont typeface="Wingdings" pitchFamily="2" charset="2"/>
              <a:buNone/>
            </a:pPr>
            <a:r>
              <a:rPr lang="en-US" altLang="ja-JP" sz="2600" dirty="0"/>
              <a:t>1989</a:t>
            </a:r>
            <a:r>
              <a:rPr lang="ja-JP" altLang="en-US" sz="2600" dirty="0"/>
              <a:t>：　グリコ・森永事件犯人取調べ</a:t>
            </a:r>
            <a:r>
              <a:rPr lang="en-US" altLang="ja-JP" sz="2600" dirty="0"/>
              <a:t>《</a:t>
            </a:r>
            <a:r>
              <a:rPr lang="ja-JP" altLang="en-US" sz="2600" dirty="0"/>
              <a:t>誤報</a:t>
            </a:r>
            <a:r>
              <a:rPr lang="en-US" altLang="ja-JP" sz="2600" dirty="0"/>
              <a:t>》</a:t>
            </a:r>
          </a:p>
          <a:p>
            <a:pPr eaLnBrk="1" hangingPunct="1">
              <a:buFont typeface="Wingdings" pitchFamily="2" charset="2"/>
              <a:buNone/>
            </a:pPr>
            <a:r>
              <a:rPr lang="en-US" altLang="ja-JP" sz="2600" dirty="0"/>
              <a:t>1994</a:t>
            </a:r>
            <a:r>
              <a:rPr lang="ja-JP" altLang="en-US" sz="2600" dirty="0"/>
              <a:t>：　松本サリン事件</a:t>
            </a:r>
            <a:r>
              <a:rPr lang="en-US" altLang="ja-JP" sz="2600" dirty="0"/>
              <a:t>《</a:t>
            </a:r>
            <a:r>
              <a:rPr lang="ja-JP" altLang="en-US" sz="2600" dirty="0"/>
              <a:t>誤報</a:t>
            </a:r>
            <a:r>
              <a:rPr lang="en-US" altLang="ja-JP" sz="2600" dirty="0"/>
              <a:t>》</a:t>
            </a:r>
          </a:p>
          <a:p>
            <a:pPr eaLnBrk="1" hangingPunct="1">
              <a:buFont typeface="Wingdings" pitchFamily="2" charset="2"/>
              <a:buNone/>
            </a:pPr>
            <a:r>
              <a:rPr lang="en-US" altLang="ja-JP" sz="2600" dirty="0"/>
              <a:t>2005</a:t>
            </a:r>
            <a:r>
              <a:rPr lang="ja-JP" altLang="en-US" sz="2600" dirty="0"/>
              <a:t>：　朝日長野支局捏造報道</a:t>
            </a:r>
            <a:endParaRPr lang="en-US" altLang="ja-JP" sz="2600" dirty="0"/>
          </a:p>
          <a:p>
            <a:pPr eaLnBrk="1" hangingPunct="1">
              <a:buFont typeface="Wingdings" pitchFamily="2" charset="2"/>
              <a:buNone/>
            </a:pPr>
            <a:r>
              <a:rPr lang="en-US" altLang="ja-JP" sz="2600" dirty="0"/>
              <a:t>2012:</a:t>
            </a:r>
            <a:r>
              <a:rPr lang="ja-JP" altLang="en-US" sz="2600" dirty="0"/>
              <a:t>　 読売 </a:t>
            </a:r>
            <a:r>
              <a:rPr lang="en-US" altLang="ja-JP" sz="2600" dirty="0" err="1"/>
              <a:t>iPS</a:t>
            </a:r>
            <a:r>
              <a:rPr lang="ja-JP" altLang="en-US" sz="2600" dirty="0"/>
              <a:t>細胞 誤報</a:t>
            </a:r>
            <a:endParaRPr lang="en-US" altLang="ja-JP" sz="2600" dirty="0"/>
          </a:p>
          <a:p>
            <a:pPr eaLnBrk="1" hangingPunct="1">
              <a:buFont typeface="Wingdings" pitchFamily="2" charset="2"/>
              <a:buNone/>
            </a:pPr>
            <a:r>
              <a:rPr lang="en-US" altLang="ja-JP" sz="2600" dirty="0"/>
              <a:t>2014</a:t>
            </a:r>
            <a:r>
              <a:rPr lang="ja-JP" altLang="en-US" sz="2600" dirty="0"/>
              <a:t>：   従軍慰安婦報道の取り消し</a:t>
            </a:r>
            <a:endParaRPr lang="en-US" altLang="ja-JP" sz="2600" dirty="0"/>
          </a:p>
          <a:p>
            <a:pPr eaLnBrk="1" hangingPunct="1">
              <a:buFont typeface="Wingdings" pitchFamily="2" charset="2"/>
              <a:buNone/>
            </a:pPr>
            <a:r>
              <a:rPr lang="en-US" altLang="ja-JP" sz="2600" dirty="0"/>
              <a:t>2014</a:t>
            </a:r>
            <a:r>
              <a:rPr lang="ja-JP" altLang="en-US" sz="2600" dirty="0"/>
              <a:t>：   福島原発事故「吉田調書」報道</a:t>
            </a:r>
            <a:endParaRPr lang="en-US" altLang="ja-JP" sz="2600" dirty="0"/>
          </a:p>
          <a:p>
            <a:pPr eaLnBrk="1" hangingPunct="1">
              <a:buFont typeface="Wingdings" pitchFamily="2" charset="2"/>
              <a:buNone/>
            </a:pPr>
            <a:endParaRPr lang="en-US" altLang="ja-JP" dirty="0"/>
          </a:p>
          <a:p>
            <a:pPr eaLnBrk="1" hangingPunct="1">
              <a:buFont typeface="Wingdings" pitchFamily="2" charset="2"/>
              <a:buNone/>
            </a:pPr>
            <a:r>
              <a:rPr lang="en-US" altLang="ja-JP" dirty="0"/>
              <a:t>  </a:t>
            </a:r>
            <a:endParaRPr lang="ja-JP" alt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idx="4294967295"/>
          </p:nvPr>
        </p:nvSpPr>
        <p:spPr/>
        <p:txBody>
          <a:bodyPr/>
          <a:lstStyle/>
          <a:p>
            <a:pPr eaLnBrk="1" hangingPunct="1"/>
            <a:r>
              <a:rPr lang="en-US" altLang="ja-JP"/>
              <a:t>3-2.</a:t>
            </a:r>
            <a:r>
              <a:rPr lang="ja-JP" altLang="en-US"/>
              <a:t>　参考文献</a:t>
            </a:r>
          </a:p>
        </p:txBody>
      </p:sp>
      <p:sp>
        <p:nvSpPr>
          <p:cNvPr id="19459" name="コンテンツ プレースホルダ 2"/>
          <p:cNvSpPr>
            <a:spLocks noGrp="1"/>
          </p:cNvSpPr>
          <p:nvPr>
            <p:ph idx="4294967295"/>
          </p:nvPr>
        </p:nvSpPr>
        <p:spPr/>
        <p:txBody>
          <a:bodyPr/>
          <a:lstStyle/>
          <a:p>
            <a:pPr marL="514350" indent="-514350" eaLnBrk="1" hangingPunct="1">
              <a:buFont typeface="Wingdings" pitchFamily="2" charset="2"/>
              <a:buNone/>
            </a:pPr>
            <a:r>
              <a:rPr lang="ja-JP" altLang="en-US" sz="1800" dirty="0"/>
              <a:t>城戸又一（編）</a:t>
            </a:r>
            <a:r>
              <a:rPr lang="en-US" altLang="ja-JP" sz="1800" dirty="0"/>
              <a:t>『</a:t>
            </a:r>
            <a:r>
              <a:rPr lang="ja-JP" altLang="en-US" sz="1800" dirty="0"/>
              <a:t>誤報</a:t>
            </a:r>
            <a:r>
              <a:rPr lang="en-US" altLang="ja-JP" sz="1800" dirty="0"/>
              <a:t>』</a:t>
            </a:r>
            <a:r>
              <a:rPr lang="ja-JP" altLang="en-US" sz="1800" dirty="0"/>
              <a:t>（日本評論社、</a:t>
            </a:r>
            <a:r>
              <a:rPr lang="en-US" altLang="ja-JP" sz="1800" dirty="0"/>
              <a:t>1957</a:t>
            </a:r>
            <a:r>
              <a:rPr lang="ja-JP" altLang="en-US" sz="1800" dirty="0"/>
              <a:t>年）			</a:t>
            </a:r>
          </a:p>
          <a:p>
            <a:pPr marL="514350" indent="-514350" eaLnBrk="1" hangingPunct="1">
              <a:buFont typeface="Wingdings" pitchFamily="2" charset="2"/>
              <a:buNone/>
            </a:pPr>
            <a:r>
              <a:rPr lang="ja-JP" altLang="en-US" sz="1800" dirty="0"/>
              <a:t>後藤文康</a:t>
            </a:r>
            <a:r>
              <a:rPr lang="en-US" altLang="ja-JP" sz="1800" dirty="0"/>
              <a:t>『</a:t>
            </a:r>
            <a:r>
              <a:rPr lang="ja-JP" altLang="en-US" sz="1800" dirty="0"/>
              <a:t>誤報と虚報</a:t>
            </a:r>
            <a:r>
              <a:rPr lang="en-US" altLang="ja-JP" sz="1800" dirty="0"/>
              <a:t>』</a:t>
            </a:r>
            <a:r>
              <a:rPr lang="ja-JP" altLang="en-US" sz="1800" dirty="0"/>
              <a:t>（岩波ブックレット</a:t>
            </a:r>
            <a:r>
              <a:rPr lang="en-US" altLang="ja-JP" sz="1800" dirty="0"/>
              <a:t>No.51</a:t>
            </a:r>
            <a:r>
              <a:rPr lang="ja-JP" altLang="en-US" sz="1800" dirty="0"/>
              <a:t>）</a:t>
            </a:r>
            <a:r>
              <a:rPr lang="en-US" altLang="ja-JP" sz="1800" dirty="0"/>
              <a:t>/『</a:t>
            </a:r>
            <a:r>
              <a:rPr lang="ja-JP" altLang="en-US" sz="1800" dirty="0"/>
              <a:t>誤報</a:t>
            </a:r>
            <a:r>
              <a:rPr lang="en-US" altLang="ja-JP" sz="1800" dirty="0"/>
              <a:t>』</a:t>
            </a:r>
            <a:r>
              <a:rPr lang="ja-JP" altLang="en-US" sz="1800" dirty="0"/>
              <a:t>（岩波新書</a:t>
            </a:r>
            <a:r>
              <a:rPr lang="en-US" altLang="ja-JP" sz="1800" dirty="0"/>
              <a:t>446</a:t>
            </a:r>
            <a:r>
              <a:rPr lang="ja-JP" altLang="en-US" sz="1800" dirty="0"/>
              <a:t>）</a:t>
            </a:r>
          </a:p>
          <a:p>
            <a:pPr marL="514350" indent="-514350" eaLnBrk="1" hangingPunct="1">
              <a:buFont typeface="Wingdings" pitchFamily="2" charset="2"/>
              <a:buNone/>
            </a:pPr>
            <a:r>
              <a:rPr lang="ja-JP" altLang="en-US" sz="1800" dirty="0"/>
              <a:t>神楽子治</a:t>
            </a:r>
            <a:r>
              <a:rPr lang="en-US" altLang="ja-JP" sz="1800" dirty="0"/>
              <a:t>『</a:t>
            </a:r>
            <a:r>
              <a:rPr lang="ja-JP" altLang="en-US" sz="1800" dirty="0"/>
              <a:t>新聞の“誤報”と読者</a:t>
            </a:r>
            <a:r>
              <a:rPr lang="en-US" altLang="ja-JP" sz="1800" dirty="0"/>
              <a:t>』</a:t>
            </a:r>
            <a:r>
              <a:rPr lang="ja-JP" altLang="en-US" sz="1800" dirty="0"/>
              <a:t>（三一書房、</a:t>
            </a:r>
            <a:r>
              <a:rPr lang="en-US" altLang="ja-JP" sz="1800" dirty="0"/>
              <a:t>1977</a:t>
            </a:r>
            <a:r>
              <a:rPr lang="ja-JP" altLang="en-US" sz="1800" dirty="0"/>
              <a:t>年）			</a:t>
            </a:r>
          </a:p>
          <a:p>
            <a:pPr marL="514350" indent="-514350" eaLnBrk="1" hangingPunct="1">
              <a:buFont typeface="Wingdings" pitchFamily="2" charset="2"/>
              <a:buNone/>
            </a:pPr>
            <a:r>
              <a:rPr lang="ja-JP" altLang="en-US" sz="1800" dirty="0"/>
              <a:t>山下恭弘</a:t>
            </a:r>
            <a:r>
              <a:rPr lang="en-US" altLang="ja-JP" sz="1800" dirty="0"/>
              <a:t>『</a:t>
            </a:r>
            <a:r>
              <a:rPr lang="ja-JP" altLang="en-US" sz="1800" dirty="0"/>
              <a:t>誤報・虚報の戦後史</a:t>
            </a:r>
            <a:r>
              <a:rPr lang="en-US" altLang="ja-JP" sz="1800" dirty="0"/>
              <a:t>』</a:t>
            </a:r>
            <a:r>
              <a:rPr lang="ja-JP" altLang="en-US" sz="1800" dirty="0"/>
              <a:t>（東京法経学院出版、</a:t>
            </a:r>
            <a:r>
              <a:rPr lang="en-US" altLang="ja-JP" sz="1800" dirty="0"/>
              <a:t>1987</a:t>
            </a:r>
            <a:r>
              <a:rPr lang="ja-JP" altLang="en-US" sz="1800" dirty="0"/>
              <a:t>年）		</a:t>
            </a:r>
          </a:p>
          <a:p>
            <a:pPr marL="514350" indent="-514350" eaLnBrk="1" hangingPunct="1">
              <a:buFont typeface="Wingdings" pitchFamily="2" charset="2"/>
              <a:buNone/>
            </a:pPr>
            <a:r>
              <a:rPr lang="ja-JP" altLang="en-US" sz="1800" dirty="0"/>
              <a:t>原寿雄</a:t>
            </a:r>
            <a:r>
              <a:rPr lang="en-US" altLang="ja-JP" sz="1800" dirty="0"/>
              <a:t>『</a:t>
            </a:r>
            <a:r>
              <a:rPr lang="ja-JP" altLang="en-US" sz="1800" dirty="0"/>
              <a:t>ジャーナリズムの思想</a:t>
            </a:r>
            <a:r>
              <a:rPr lang="en-US" altLang="ja-JP" sz="1800" dirty="0"/>
              <a:t>』</a:t>
            </a:r>
            <a:r>
              <a:rPr lang="ja-JP" altLang="en-US" sz="1800" dirty="0"/>
              <a:t>（岩波新書</a:t>
            </a:r>
            <a:r>
              <a:rPr lang="en-US" altLang="ja-JP" sz="1800" dirty="0"/>
              <a:t>494)			</a:t>
            </a:r>
          </a:p>
          <a:p>
            <a:pPr marL="514350" indent="-514350" eaLnBrk="1" hangingPunct="1">
              <a:buFont typeface="Wingdings" pitchFamily="2" charset="2"/>
              <a:buNone/>
            </a:pPr>
            <a:r>
              <a:rPr lang="ja-JP" altLang="en-US" sz="1800" dirty="0"/>
              <a:t>読売新聞社（編）</a:t>
            </a:r>
            <a:r>
              <a:rPr lang="en-US" altLang="ja-JP" sz="1800" dirty="0"/>
              <a:t>『</a:t>
            </a:r>
            <a:r>
              <a:rPr lang="ja-JP" altLang="en-US" sz="1800" dirty="0"/>
              <a:t>書かれる立場書く立場</a:t>
            </a:r>
            <a:r>
              <a:rPr lang="en-US" altLang="ja-JP" sz="1800" dirty="0"/>
              <a:t>』</a:t>
            </a:r>
            <a:r>
              <a:rPr lang="ja-JP" altLang="en-US" sz="1800" dirty="0"/>
              <a:t>（読売新聞社、</a:t>
            </a:r>
            <a:r>
              <a:rPr lang="en-US" altLang="ja-JP" sz="1800" dirty="0"/>
              <a:t>1982</a:t>
            </a:r>
            <a:r>
              <a:rPr lang="ja-JP" altLang="en-US" sz="1800" dirty="0"/>
              <a:t>年）		</a:t>
            </a:r>
          </a:p>
          <a:p>
            <a:pPr marL="514350" indent="-514350" eaLnBrk="1" hangingPunct="1">
              <a:buFont typeface="Wingdings" pitchFamily="2" charset="2"/>
              <a:buNone/>
            </a:pPr>
            <a:r>
              <a:rPr lang="en-US" altLang="ja-JP" sz="1800" dirty="0"/>
              <a:t>『</a:t>
            </a:r>
            <a:r>
              <a:rPr lang="ja-JP" altLang="en-US" sz="1800" dirty="0"/>
              <a:t>新・書かれる立場書く立場</a:t>
            </a:r>
            <a:r>
              <a:rPr lang="en-US" altLang="ja-JP" sz="1800" dirty="0"/>
              <a:t>』</a:t>
            </a:r>
            <a:r>
              <a:rPr lang="ja-JP" altLang="en-US" sz="1800" dirty="0"/>
              <a:t>（読売新聞社、</a:t>
            </a:r>
            <a:r>
              <a:rPr lang="en-US" altLang="ja-JP" sz="1800" dirty="0"/>
              <a:t>1995</a:t>
            </a:r>
            <a:r>
              <a:rPr lang="ja-JP" altLang="en-US" sz="1800" dirty="0"/>
              <a:t>年）			</a:t>
            </a:r>
          </a:p>
          <a:p>
            <a:pPr marL="514350" indent="-514350" eaLnBrk="1" hangingPunct="1">
              <a:buFont typeface="Wingdings" pitchFamily="2" charset="2"/>
              <a:buNone/>
            </a:pPr>
            <a:r>
              <a:rPr lang="ja-JP" altLang="en-US" sz="1800" dirty="0"/>
              <a:t>日本新聞協会</a:t>
            </a:r>
            <a:r>
              <a:rPr lang="en-US" altLang="ja-JP" sz="1800" dirty="0"/>
              <a:t>『</a:t>
            </a:r>
            <a:r>
              <a:rPr lang="ja-JP" altLang="en-US" sz="1800" dirty="0"/>
              <a:t>取材と報道</a:t>
            </a:r>
            <a:r>
              <a:rPr lang="en-US" altLang="ja-JP" sz="1800" dirty="0"/>
              <a:t>2002』	</a:t>
            </a:r>
          </a:p>
          <a:p>
            <a:pPr marL="514350" indent="-514350" eaLnBrk="1" hangingPunct="1">
              <a:buNone/>
            </a:pPr>
            <a:r>
              <a:rPr lang="en-US" altLang="ja-JP" sz="1800" dirty="0">
                <a:hlinkClick r:id="rId3"/>
              </a:rPr>
              <a:t>http://www.pressnet.or.jp/statement/report/</a:t>
            </a:r>
            <a:r>
              <a:rPr lang="en-US" altLang="ja-JP" sz="1800" dirty="0"/>
              <a:t>	</a:t>
            </a:r>
          </a:p>
          <a:p>
            <a:pPr marL="514350" indent="-514350" eaLnBrk="1" hangingPunct="1">
              <a:buFont typeface="Wingdings" pitchFamily="2" charset="2"/>
              <a:buNone/>
            </a:pPr>
            <a:r>
              <a:rPr lang="ja-JP" altLang="en-US" sz="1800" dirty="0"/>
              <a:t>松井茂記</a:t>
            </a:r>
            <a:r>
              <a:rPr lang="en-US" altLang="ja-JP" sz="1800" dirty="0"/>
              <a:t>『</a:t>
            </a:r>
            <a:r>
              <a:rPr lang="ja-JP" altLang="en-US" sz="1800" dirty="0"/>
              <a:t>マス・メディア法入門</a:t>
            </a:r>
            <a:r>
              <a:rPr lang="en-US" altLang="ja-JP" sz="1800" dirty="0"/>
              <a:t>』</a:t>
            </a:r>
            <a:r>
              <a:rPr lang="ja-JP" altLang="en-US" sz="1800" dirty="0"/>
              <a:t>（日本評論社、</a:t>
            </a:r>
            <a:r>
              <a:rPr lang="en-US" altLang="ja-JP" sz="1800" dirty="0"/>
              <a:t>1994</a:t>
            </a:r>
            <a:r>
              <a:rPr lang="ja-JP" altLang="en-US" sz="1800" dirty="0"/>
              <a:t>年）			</a:t>
            </a:r>
          </a:p>
          <a:p>
            <a:pPr marL="514350" indent="-514350" eaLnBrk="1" hangingPunct="1">
              <a:buFont typeface="Wingdings" pitchFamily="2" charset="2"/>
              <a:buNone/>
            </a:pPr>
            <a:r>
              <a:rPr lang="ja-JP" altLang="en-US" sz="1800" dirty="0"/>
              <a:t>村上孝止</a:t>
            </a:r>
            <a:r>
              <a:rPr lang="en-US" altLang="ja-JP" sz="1800" dirty="0"/>
              <a:t>『</a:t>
            </a:r>
            <a:r>
              <a:rPr lang="ja-JP" altLang="en-US" sz="1800" dirty="0"/>
              <a:t>プライバシーＶＳマスメディア</a:t>
            </a:r>
            <a:r>
              <a:rPr lang="en-US" altLang="ja-JP" sz="1800" dirty="0"/>
              <a:t>』</a:t>
            </a:r>
            <a:r>
              <a:rPr lang="ja-JP" altLang="en-US" sz="1800" dirty="0"/>
              <a:t>（学陽書房、</a:t>
            </a:r>
            <a:r>
              <a:rPr lang="en-US" altLang="ja-JP" sz="1800" dirty="0"/>
              <a:t>1996</a:t>
            </a:r>
            <a:r>
              <a:rPr lang="ja-JP" altLang="en-US" sz="1800" dirty="0"/>
              <a:t>年）		</a:t>
            </a:r>
          </a:p>
          <a:p>
            <a:pPr marL="514350" indent="-514350" eaLnBrk="1" hangingPunct="1">
              <a:buFont typeface="Wingdings" pitchFamily="2" charset="2"/>
              <a:buNone/>
            </a:pPr>
            <a:r>
              <a:rPr lang="ja-JP" altLang="en-US" sz="1800" dirty="0"/>
              <a:t>ほかに浅野健一／渡辺武達／清水英夫／奥平康弘／田嶋泰彦</a:t>
            </a:r>
          </a:p>
        </p:txBody>
      </p:sp>
      <p:sp>
        <p:nvSpPr>
          <p:cNvPr id="19460" name="スライド番号プレースホルダ 4"/>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F399456A-3AF2-467A-9768-9FDD82ED2867}" type="slidenum">
              <a:rPr kumimoji="0" lang="en-US" altLang="ja-JP" sz="1400" smtClean="0"/>
              <a:pPr algn="r" eaLnBrk="1" hangingPunct="1"/>
              <a:t>18</a:t>
            </a:fld>
            <a:endParaRPr kumimoji="0" lang="en-US" altLang="ja-JP"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7544" y="692696"/>
            <a:ext cx="8136904" cy="5736345"/>
          </a:xfrm>
        </p:spPr>
      </p:pic>
    </p:spTree>
    <p:extLst>
      <p:ext uri="{BB962C8B-B14F-4D97-AF65-F5344CB8AC3E}">
        <p14:creationId xmlns:p14="http://schemas.microsoft.com/office/powerpoint/2010/main" val="376654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6"/>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981753D9-8285-4945-A38C-1B6D034B7596}" type="slidenum">
              <a:rPr kumimoji="0" lang="en-US" altLang="ja-JP" sz="1400" smtClean="0"/>
              <a:pPr algn="r" eaLnBrk="1" hangingPunct="1"/>
              <a:t>3</a:t>
            </a:fld>
            <a:endParaRPr kumimoji="0" lang="en-US" altLang="ja-JP" sz="1400"/>
          </a:p>
        </p:txBody>
      </p:sp>
      <p:sp>
        <p:nvSpPr>
          <p:cNvPr id="4099" name="Rectangle 4"/>
          <p:cNvSpPr>
            <a:spLocks noGrp="1" noChangeArrowheads="1"/>
          </p:cNvSpPr>
          <p:nvPr>
            <p:ph type="title" idx="4294967295"/>
          </p:nvPr>
        </p:nvSpPr>
        <p:spPr/>
        <p:txBody>
          <a:bodyPr/>
          <a:lstStyle/>
          <a:p>
            <a:pPr eaLnBrk="1" hangingPunct="1"/>
            <a:r>
              <a:rPr lang="en-US" altLang="ja-JP"/>
              <a:t>GHQ:D.</a:t>
            </a:r>
            <a:r>
              <a:rPr lang="ja-JP" altLang="en-US"/>
              <a:t>マッカーサー</a:t>
            </a:r>
          </a:p>
        </p:txBody>
      </p:sp>
      <p:pic>
        <p:nvPicPr>
          <p:cNvPr id="35847" name="Picture 7" descr="MacArthu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116013" y="1844675"/>
            <a:ext cx="2990850" cy="4114800"/>
          </a:xfrm>
          <a:noFill/>
        </p:spPr>
      </p:pic>
      <p:pic>
        <p:nvPicPr>
          <p:cNvPr id="4101" name="Picture 10" descr="DMcArthu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100638" y="1916113"/>
            <a:ext cx="2867025" cy="378936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ppt_x"/>
                                          </p:val>
                                        </p:tav>
                                        <p:tav tm="100000">
                                          <p:val>
                                            <p:strVal val="#ppt_x"/>
                                          </p:val>
                                        </p:tav>
                                      </p:tavLst>
                                    </p:anim>
                                    <p:anim calcmode="lin" valueType="num">
                                      <p:cBhvr additive="base">
                                        <p:cTn id="8"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a:t>1945:08/15</a:t>
            </a:r>
            <a:r>
              <a:rPr lang="ja-JP" altLang="en-US"/>
              <a:t>～</a:t>
            </a:r>
            <a:r>
              <a:rPr lang="en-US" altLang="ja-JP"/>
              <a:t>09</a:t>
            </a:r>
          </a:p>
        </p:txBody>
      </p:sp>
      <p:sp>
        <p:nvSpPr>
          <p:cNvPr id="5123" name="Rectangle 3"/>
          <p:cNvSpPr>
            <a:spLocks noGrp="1" noChangeArrowheads="1"/>
          </p:cNvSpPr>
          <p:nvPr>
            <p:ph type="body" idx="1"/>
          </p:nvPr>
        </p:nvSpPr>
        <p:spPr>
          <a:xfrm>
            <a:off x="762000" y="1905000"/>
            <a:ext cx="7913688" cy="4038600"/>
          </a:xfrm>
        </p:spPr>
        <p:txBody>
          <a:bodyPr/>
          <a:lstStyle/>
          <a:p>
            <a:pPr eaLnBrk="1" hangingPunct="1">
              <a:lnSpc>
                <a:spcPct val="90000"/>
              </a:lnSpc>
            </a:pPr>
            <a:r>
              <a:rPr lang="en-US" altLang="ja-JP" sz="2800"/>
              <a:t>8</a:t>
            </a:r>
            <a:r>
              <a:rPr lang="ja-JP" altLang="en-US" sz="2800"/>
              <a:t>月</a:t>
            </a:r>
            <a:r>
              <a:rPr lang="en-US" altLang="ja-JP" sz="2800"/>
              <a:t>15</a:t>
            </a:r>
            <a:r>
              <a:rPr lang="ja-JP" altLang="en-US" sz="2800"/>
              <a:t>日＝ポツダム宣言受諾。日本の一番長い日。戦争責任、東京裁判</a:t>
            </a:r>
            <a:r>
              <a:rPr lang="en-US" altLang="ja-JP" sz="2800"/>
              <a:t>→</a:t>
            </a:r>
            <a:r>
              <a:rPr lang="en-US" altLang="ja-JP">
                <a:latin typeface="ＭＳ Ｐゴシック" pitchFamily="50" charset="-128"/>
              </a:rPr>
              <a:t>23</a:t>
            </a:r>
            <a:r>
              <a:rPr lang="ja-JP" altLang="en-US">
                <a:latin typeface="ＭＳ Ｐゴシック" pitchFamily="50" charset="-128"/>
              </a:rPr>
              <a:t>年</a:t>
            </a:r>
            <a:r>
              <a:rPr lang="en-US" altLang="ja-JP">
                <a:latin typeface="ＭＳ Ｐゴシック" pitchFamily="50" charset="-128"/>
              </a:rPr>
              <a:t>12</a:t>
            </a:r>
            <a:r>
              <a:rPr lang="ja-JP" altLang="en-US">
                <a:latin typeface="ＭＳ Ｐゴシック" pitchFamily="50" charset="-128"/>
              </a:rPr>
              <a:t>月</a:t>
            </a:r>
            <a:r>
              <a:rPr lang="en-US" altLang="ja-JP">
                <a:latin typeface="ＭＳ Ｐゴシック" pitchFamily="50" charset="-128"/>
              </a:rPr>
              <a:t>23</a:t>
            </a:r>
            <a:r>
              <a:rPr lang="ja-JP" altLang="en-US">
                <a:latin typeface="ＭＳ Ｐゴシック" pitchFamily="50" charset="-128"/>
              </a:rPr>
              <a:t>日</a:t>
            </a:r>
            <a:r>
              <a:rPr lang="en-US" altLang="ja-JP">
                <a:latin typeface="ＭＳ Ｐゴシック" pitchFamily="50" charset="-128"/>
              </a:rPr>
              <a:t>=</a:t>
            </a:r>
            <a:r>
              <a:rPr lang="ja-JP" altLang="en-US" sz="2800"/>
              <a:t>Ａ級戦犯東条英機ら処刑される </a:t>
            </a:r>
            <a:endParaRPr lang="en-US" altLang="ja-JP" sz="2800"/>
          </a:p>
          <a:p>
            <a:pPr eaLnBrk="1" hangingPunct="1">
              <a:lnSpc>
                <a:spcPct val="90000"/>
              </a:lnSpc>
            </a:pPr>
            <a:r>
              <a:rPr lang="en-US" altLang="ja-JP" sz="2800"/>
              <a:t>8</a:t>
            </a:r>
            <a:r>
              <a:rPr lang="ja-JP" altLang="en-US" sz="2800"/>
              <a:t>月</a:t>
            </a:r>
            <a:r>
              <a:rPr lang="en-US" altLang="ja-JP" sz="2800"/>
              <a:t>17</a:t>
            </a:r>
            <a:r>
              <a:rPr lang="ja-JP" altLang="en-US" sz="2800"/>
              <a:t>日＝満州帝国（</a:t>
            </a:r>
            <a:r>
              <a:rPr lang="en-US" altLang="ja-JP" sz="2800"/>
              <a:t>1932</a:t>
            </a:r>
            <a:r>
              <a:rPr lang="ja-JP" altLang="en-US" sz="2800"/>
              <a:t>年</a:t>
            </a:r>
            <a:r>
              <a:rPr lang="en-US" altLang="ja-JP" sz="2800"/>
              <a:t>2</a:t>
            </a:r>
            <a:r>
              <a:rPr lang="ja-JP" altLang="en-US" sz="2800"/>
              <a:t>月</a:t>
            </a:r>
            <a:r>
              <a:rPr lang="en-US" altLang="ja-JP" sz="2800"/>
              <a:t>18</a:t>
            </a:r>
            <a:r>
              <a:rPr lang="ja-JP" altLang="en-US" sz="2800"/>
              <a:t>日建国、日本の傀儡「偽満州」－リットン調査団－国際連盟脱退）の崩壊←</a:t>
            </a:r>
            <a:r>
              <a:rPr lang="en-US" altLang="ja-JP" sz="2800"/>
              <a:t>8</a:t>
            </a:r>
            <a:r>
              <a:rPr lang="ja-JP" altLang="en-US" sz="2800"/>
              <a:t>月</a:t>
            </a:r>
            <a:r>
              <a:rPr lang="en-US" altLang="ja-JP" sz="2800"/>
              <a:t>9</a:t>
            </a:r>
            <a:r>
              <a:rPr lang="ja-JP" altLang="en-US" sz="2800"/>
              <a:t>日ソ連の参戦</a:t>
            </a:r>
            <a:r>
              <a:rPr lang="ja-JP" altLang="en-US" sz="2400"/>
              <a:t>（日ソ不可侵条約）</a:t>
            </a:r>
          </a:p>
          <a:p>
            <a:pPr eaLnBrk="1" hangingPunct="1">
              <a:lnSpc>
                <a:spcPct val="90000"/>
              </a:lnSpc>
            </a:pPr>
            <a:r>
              <a:rPr lang="en-US" altLang="ja-JP" sz="2800"/>
              <a:t>8</a:t>
            </a:r>
            <a:r>
              <a:rPr lang="ja-JP" altLang="en-US" sz="2800"/>
              <a:t>月</a:t>
            </a:r>
            <a:r>
              <a:rPr lang="en-US" altLang="ja-JP" sz="2800"/>
              <a:t>30</a:t>
            </a:r>
            <a:r>
              <a:rPr lang="ja-JP" altLang="en-US" sz="2800"/>
              <a:t>日　マッカーサー、厚木に</a:t>
            </a:r>
          </a:p>
          <a:p>
            <a:pPr eaLnBrk="1" hangingPunct="1">
              <a:lnSpc>
                <a:spcPct val="90000"/>
              </a:lnSpc>
            </a:pPr>
            <a:r>
              <a:rPr lang="en-US" altLang="ja-JP" sz="2800"/>
              <a:t>9</a:t>
            </a:r>
            <a:r>
              <a:rPr lang="ja-JP" altLang="en-US" sz="2800"/>
              <a:t>月</a:t>
            </a:r>
            <a:r>
              <a:rPr lang="en-US" altLang="ja-JP" sz="2800"/>
              <a:t>2</a:t>
            </a:r>
            <a:r>
              <a:rPr lang="ja-JP" altLang="en-US" sz="2800"/>
              <a:t>日＝東京湾・戦艦ミズーリ号船上にて、日本が連合国側と降伏文書調印</a:t>
            </a:r>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F9715173-1216-47C4-9E1A-79D59CB110C6}" type="slidenum">
              <a:rPr kumimoji="0" lang="en-US" altLang="ja-JP" sz="1400" smtClean="0"/>
              <a:pPr algn="r" eaLnBrk="1" hangingPunct="1"/>
              <a:t>5</a:t>
            </a:fld>
            <a:endParaRPr kumimoji="0" lang="en-US" altLang="ja-JP" sz="1400"/>
          </a:p>
        </p:txBody>
      </p:sp>
      <p:sp>
        <p:nvSpPr>
          <p:cNvPr id="6147" name="Rectangle 2"/>
          <p:cNvSpPr>
            <a:spLocks noGrp="1" noChangeArrowheads="1"/>
          </p:cNvSpPr>
          <p:nvPr>
            <p:ph type="title" idx="4294967295"/>
          </p:nvPr>
        </p:nvSpPr>
        <p:spPr/>
        <p:txBody>
          <a:bodyPr/>
          <a:lstStyle/>
          <a:p>
            <a:pPr eaLnBrk="1" hangingPunct="1"/>
            <a:r>
              <a:rPr lang="en-US" altLang="ja-JP"/>
              <a:t>1. </a:t>
            </a:r>
            <a:r>
              <a:rPr lang="ja-JP" altLang="en-US">
                <a:latin typeface="ＭＳ Ｐゴシック" pitchFamily="50" charset="-128"/>
              </a:rPr>
              <a:t>戦後の新聞界</a:t>
            </a:r>
          </a:p>
        </p:txBody>
      </p:sp>
      <p:sp>
        <p:nvSpPr>
          <p:cNvPr id="6148" name="Rectangle 3" descr="Rectangle: Click to edit Master text styles&#10;Second level&#10;Third level&#10;Fourth level&#10;Fifth level"/>
          <p:cNvSpPr>
            <a:spLocks noGrp="1" noChangeArrowheads="1"/>
          </p:cNvSpPr>
          <p:nvPr>
            <p:ph type="body" idx="4294967295"/>
          </p:nvPr>
        </p:nvSpPr>
        <p:spPr>
          <a:xfrm>
            <a:off x="762000" y="1844824"/>
            <a:ext cx="7696200" cy="4098776"/>
          </a:xfrm>
        </p:spPr>
        <p:txBody>
          <a:bodyPr/>
          <a:lstStyle/>
          <a:p>
            <a:pPr eaLnBrk="1" hangingPunct="1">
              <a:lnSpc>
                <a:spcPct val="90000"/>
              </a:lnSpc>
              <a:buFont typeface="Wingdings" pitchFamily="2" charset="2"/>
              <a:buNone/>
            </a:pPr>
            <a:r>
              <a:rPr lang="en-US" altLang="ja-JP" sz="2200" dirty="0">
                <a:latin typeface="ＭＳ Ｐゴシック" pitchFamily="50" charset="-128"/>
              </a:rPr>
              <a:t>■</a:t>
            </a:r>
            <a:r>
              <a:rPr lang="ja-JP" altLang="en-US" sz="2200" dirty="0">
                <a:latin typeface="ＭＳ Ｐゴシック" pitchFamily="50" charset="-128"/>
              </a:rPr>
              <a:t>　占領下のジャーナリズム</a:t>
            </a:r>
            <a:r>
              <a:rPr lang="en-US" altLang="ja-JP" sz="2200" dirty="0">
                <a:latin typeface="ＭＳ Ｐゴシック" pitchFamily="50" charset="-128"/>
              </a:rPr>
              <a:t>-</a:t>
            </a:r>
            <a:r>
              <a:rPr lang="ja-JP" altLang="en-US" sz="1800" dirty="0">
                <a:latin typeface="ＭＳ Ｐゴシック" pitchFamily="50" charset="-128"/>
              </a:rPr>
              <a:t>民主化のための言論統制</a:t>
            </a:r>
          </a:p>
          <a:p>
            <a:pPr eaLnBrk="1" hangingPunct="1">
              <a:lnSpc>
                <a:spcPct val="90000"/>
              </a:lnSpc>
              <a:buFont typeface="Wingdings" pitchFamily="2" charset="2"/>
              <a:buNone/>
            </a:pPr>
            <a:r>
              <a:rPr lang="en-US" altLang="ja-JP" sz="2200" dirty="0">
                <a:latin typeface="ＭＳ Ｐゴシック" pitchFamily="50" charset="-128"/>
              </a:rPr>
              <a:t>①</a:t>
            </a:r>
            <a:r>
              <a:rPr lang="ja-JP" altLang="en-US" sz="2200" dirty="0">
                <a:latin typeface="ＭＳ Ｐゴシック" pitchFamily="50" charset="-128"/>
              </a:rPr>
              <a:t>敗戦　連合軍総司令部（</a:t>
            </a:r>
            <a:r>
              <a:rPr lang="en-US" altLang="ja-JP" sz="2200" dirty="0">
                <a:latin typeface="ＭＳ Ｐゴシック" pitchFamily="50" charset="-128"/>
              </a:rPr>
              <a:t>GHQ)</a:t>
            </a:r>
            <a:r>
              <a:rPr lang="ja-JP" altLang="en-US" sz="2200" dirty="0">
                <a:latin typeface="ＭＳ Ｐゴシック" pitchFamily="50" charset="-128"/>
              </a:rPr>
              <a:t>の進駐　</a:t>
            </a:r>
          </a:p>
          <a:p>
            <a:pPr lvl="1" eaLnBrk="1" hangingPunct="1">
              <a:lnSpc>
                <a:spcPct val="90000"/>
              </a:lnSpc>
              <a:buFont typeface="Wingdings" pitchFamily="2" charset="2"/>
              <a:buNone/>
            </a:pPr>
            <a:r>
              <a:rPr lang="ja-JP" altLang="en-US" sz="2000" dirty="0">
                <a:latin typeface="ＭＳ Ｐゴシック" pitchFamily="50" charset="-128"/>
              </a:rPr>
              <a:t>戦時法令の廃止　同盟通信の解散⇒共同、時事通信社</a:t>
            </a:r>
          </a:p>
          <a:p>
            <a:pPr lvl="1" eaLnBrk="1" hangingPunct="1">
              <a:lnSpc>
                <a:spcPct val="90000"/>
              </a:lnSpc>
              <a:buFont typeface="Wingdings" pitchFamily="2" charset="2"/>
              <a:buNone/>
            </a:pPr>
            <a:r>
              <a:rPr lang="en-US" altLang="ja-JP" sz="2000" dirty="0">
                <a:latin typeface="ＭＳ Ｐゴシック" pitchFamily="50" charset="-128"/>
              </a:rPr>
              <a:t>10</a:t>
            </a:r>
            <a:r>
              <a:rPr lang="ja-JP" altLang="en-US" sz="2000" dirty="0">
                <a:latin typeface="ＭＳ Ｐゴシック" pitchFamily="50" charset="-128"/>
              </a:rPr>
              <a:t>か条のプレスコード　新聞の事前検閲</a:t>
            </a:r>
          </a:p>
          <a:p>
            <a:pPr lvl="1" eaLnBrk="1" hangingPunct="1">
              <a:lnSpc>
                <a:spcPct val="90000"/>
              </a:lnSpc>
              <a:buFont typeface="Wingdings" pitchFamily="2" charset="2"/>
              <a:buNone/>
            </a:pPr>
            <a:r>
              <a:rPr lang="ja-JP" altLang="en-US" sz="2000" dirty="0">
                <a:latin typeface="ＭＳ Ｐゴシック" pitchFamily="50" charset="-128"/>
                <a:hlinkClick r:id="rId3" action="ppaction://hlinksldjump"/>
              </a:rPr>
              <a:t>天皇の戦争責任</a:t>
            </a:r>
            <a:endParaRPr lang="ja-JP" altLang="en-US" sz="2000" dirty="0">
              <a:latin typeface="ＭＳ Ｐゴシック" pitchFamily="50" charset="-128"/>
            </a:endParaRPr>
          </a:p>
          <a:p>
            <a:pPr eaLnBrk="1" hangingPunct="1">
              <a:lnSpc>
                <a:spcPct val="90000"/>
              </a:lnSpc>
              <a:buFont typeface="Wingdings" pitchFamily="2" charset="2"/>
              <a:buNone/>
            </a:pPr>
            <a:r>
              <a:rPr lang="en-US" altLang="ja-JP" sz="2200" dirty="0">
                <a:latin typeface="ＭＳ Ｐゴシック" pitchFamily="50" charset="-128"/>
              </a:rPr>
              <a:t>②</a:t>
            </a:r>
            <a:r>
              <a:rPr lang="ja-JP" altLang="en-US" sz="2200" dirty="0">
                <a:latin typeface="ＭＳ Ｐゴシック" pitchFamily="50" charset="-128"/>
              </a:rPr>
              <a:t>新聞の戦争責任　</a:t>
            </a:r>
          </a:p>
          <a:p>
            <a:pPr lvl="1" eaLnBrk="1" hangingPunct="1">
              <a:lnSpc>
                <a:spcPct val="90000"/>
              </a:lnSpc>
              <a:buFont typeface="Wingdings" pitchFamily="2" charset="2"/>
              <a:buNone/>
            </a:pPr>
            <a:r>
              <a:rPr lang="ja-JP" altLang="en-US" sz="2000" dirty="0">
                <a:latin typeface="ＭＳ Ｐゴシック" pitchFamily="50" charset="-128"/>
                <a:hlinkClick r:id="rId4" action="ppaction://hlinksldjump"/>
              </a:rPr>
              <a:t>「国民とともに立たん</a:t>
            </a:r>
            <a:r>
              <a:rPr lang="ja-JP" altLang="en-US" sz="2000" dirty="0">
                <a:latin typeface="ＭＳ Ｐゴシック" pitchFamily="50" charset="-128"/>
              </a:rPr>
              <a:t>」（朝日）</a:t>
            </a:r>
            <a:r>
              <a:rPr lang="en-US" altLang="ja-JP" sz="2000" dirty="0">
                <a:latin typeface="ＭＳ Ｐゴシック" pitchFamily="50" charset="-128"/>
                <a:hlinkClick r:id="rId5" action="ppaction://hlinksldjump"/>
              </a:rPr>
              <a:t>/『</a:t>
            </a:r>
            <a:r>
              <a:rPr lang="ja-JP" altLang="en-US" sz="2000" dirty="0">
                <a:latin typeface="ＭＳ Ｐゴシック" pitchFamily="50" charset="-128"/>
                <a:hlinkClick r:id="rId5" action="ppaction://hlinksldjump"/>
              </a:rPr>
              <a:t>たいまつ</a:t>
            </a:r>
            <a:r>
              <a:rPr lang="en-US" altLang="ja-JP" sz="2000" dirty="0">
                <a:latin typeface="ＭＳ Ｐゴシック" pitchFamily="50" charset="-128"/>
                <a:hlinkClick r:id="rId5" action="ppaction://hlinksldjump"/>
              </a:rPr>
              <a:t>』</a:t>
            </a:r>
            <a:r>
              <a:rPr lang="ja-JP" altLang="en-US" sz="2000" dirty="0">
                <a:latin typeface="ＭＳ Ｐゴシック" pitchFamily="50" charset="-128"/>
                <a:hlinkClick r:id="rId5" action="ppaction://hlinksldjump"/>
              </a:rPr>
              <a:t>　むの</a:t>
            </a:r>
            <a:r>
              <a:rPr lang="ja-JP" altLang="en-US" sz="2000" dirty="0" err="1">
                <a:latin typeface="ＭＳ Ｐゴシック" pitchFamily="50" charset="-128"/>
                <a:hlinkClick r:id="rId5" action="ppaction://hlinksldjump"/>
              </a:rPr>
              <a:t>たけじ</a:t>
            </a:r>
            <a:endParaRPr lang="ja-JP" altLang="en-US" sz="2000" dirty="0">
              <a:latin typeface="ＭＳ Ｐゴシック" pitchFamily="50" charset="-128"/>
            </a:endParaRPr>
          </a:p>
          <a:p>
            <a:pPr eaLnBrk="1" hangingPunct="1">
              <a:lnSpc>
                <a:spcPct val="90000"/>
              </a:lnSpc>
              <a:buFont typeface="Wingdings" pitchFamily="2" charset="2"/>
              <a:buNone/>
            </a:pPr>
            <a:r>
              <a:rPr lang="en-US" altLang="ja-JP" sz="2200" dirty="0">
                <a:latin typeface="ＭＳ Ｐゴシック" pitchFamily="50" charset="-128"/>
              </a:rPr>
              <a:t>③</a:t>
            </a:r>
            <a:r>
              <a:rPr lang="ja-JP" altLang="en-US" sz="2200" dirty="0">
                <a:latin typeface="ＭＳ Ｐゴシック" pitchFamily="50" charset="-128"/>
              </a:rPr>
              <a:t>新聞倫理綱領（</a:t>
            </a:r>
            <a:r>
              <a:rPr lang="en-US" altLang="ja-JP" sz="2200" dirty="0">
                <a:latin typeface="ＭＳ Ｐゴシック" pitchFamily="50" charset="-128"/>
              </a:rPr>
              <a:t>1946)⇒</a:t>
            </a:r>
            <a:r>
              <a:rPr lang="ja-JP" altLang="en-US" sz="2200" dirty="0">
                <a:latin typeface="ＭＳ Ｐゴシック" pitchFamily="50" charset="-128"/>
                <a:hlinkClick r:id="rId6"/>
              </a:rPr>
              <a:t>新新聞倫理綱領</a:t>
            </a:r>
            <a:r>
              <a:rPr lang="en-US" altLang="ja-JP" sz="2200" dirty="0">
                <a:latin typeface="ＭＳ Ｐゴシック" pitchFamily="50" charset="-128"/>
                <a:hlinkClick r:id="rId6"/>
              </a:rPr>
              <a:t>(2000/6)</a:t>
            </a:r>
            <a:endParaRPr lang="en-US" altLang="ja-JP" sz="2200" dirty="0">
              <a:latin typeface="ＭＳ Ｐゴシック" pitchFamily="50" charset="-128"/>
            </a:endParaRPr>
          </a:p>
          <a:p>
            <a:pPr eaLnBrk="1" hangingPunct="1">
              <a:lnSpc>
                <a:spcPct val="90000"/>
              </a:lnSpc>
              <a:buFont typeface="Wingdings" pitchFamily="2" charset="2"/>
              <a:buNone/>
            </a:pPr>
            <a:r>
              <a:rPr lang="ja-JP" altLang="en-US" sz="2200" dirty="0">
                <a:latin typeface="ＭＳ Ｐゴシック" pitchFamily="50" charset="-128"/>
              </a:rPr>
              <a:t>　　参考：</a:t>
            </a:r>
            <a:r>
              <a:rPr lang="ja-JP" altLang="en-US" sz="2200" dirty="0">
                <a:latin typeface="ＭＳ Ｐゴシック" pitchFamily="50" charset="-128"/>
                <a:hlinkClick r:id="rId7"/>
              </a:rPr>
              <a:t>朝日新聞記者行動基準</a:t>
            </a:r>
            <a:r>
              <a:rPr lang="en-US" altLang="ja-JP" sz="2200" dirty="0">
                <a:latin typeface="ＭＳ Ｐゴシック" pitchFamily="50" charset="-128"/>
              </a:rPr>
              <a:t>(2006</a:t>
            </a:r>
            <a:r>
              <a:rPr lang="ja-JP" altLang="en-US" sz="2200" dirty="0">
                <a:latin typeface="ＭＳ Ｐゴシック" pitchFamily="50" charset="-128"/>
              </a:rPr>
              <a:t>）</a:t>
            </a:r>
            <a:endParaRPr lang="en-US" altLang="ja-JP" sz="2200" dirty="0">
              <a:latin typeface="ＭＳ Ｐゴシック" pitchFamily="50" charset="-128"/>
            </a:endParaRPr>
          </a:p>
          <a:p>
            <a:pPr eaLnBrk="1" hangingPunct="1">
              <a:lnSpc>
                <a:spcPct val="90000"/>
              </a:lnSpc>
              <a:buFont typeface="Wingdings" pitchFamily="2" charset="2"/>
              <a:buNone/>
            </a:pPr>
            <a:r>
              <a:rPr lang="en-US" altLang="ja-JP" sz="2200" dirty="0">
                <a:latin typeface="ＭＳ Ｐゴシック" pitchFamily="50" charset="-128"/>
              </a:rPr>
              <a:t>④</a:t>
            </a:r>
            <a:r>
              <a:rPr lang="ja-JP" altLang="en-US" sz="2200" dirty="0">
                <a:latin typeface="ＭＳ Ｐゴシック" pitchFamily="50" charset="-128"/>
              </a:rPr>
              <a:t>三大争議＝読売、北海道、西日本</a:t>
            </a:r>
          </a:p>
          <a:p>
            <a:pPr eaLnBrk="1" hangingPunct="1">
              <a:lnSpc>
                <a:spcPct val="90000"/>
              </a:lnSpc>
              <a:buFont typeface="Wingdings" pitchFamily="2" charset="2"/>
              <a:buNone/>
            </a:pPr>
            <a:r>
              <a:rPr lang="en-US" altLang="ja-JP" sz="2200" dirty="0">
                <a:latin typeface="ＭＳ Ｐゴシック" pitchFamily="50" charset="-128"/>
              </a:rPr>
              <a:t>⑤1947</a:t>
            </a:r>
            <a:r>
              <a:rPr lang="ja-JP" altLang="en-US" sz="2200" dirty="0">
                <a:latin typeface="ＭＳ Ｐゴシック" pitchFamily="50" charset="-128"/>
              </a:rPr>
              <a:t>年　ゼネスト中止　「編集権」声明</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a:t>「国民とともに立たん」朝日</a:t>
            </a:r>
            <a:r>
              <a:rPr lang="en-US" altLang="ja-JP"/>
              <a:t>:45/11/07</a:t>
            </a:r>
          </a:p>
        </p:txBody>
      </p:sp>
      <p:sp>
        <p:nvSpPr>
          <p:cNvPr id="7171" name="Rectangle 5"/>
          <p:cNvSpPr>
            <a:spLocks noGrp="1" noChangeArrowheads="1"/>
          </p:cNvSpPr>
          <p:nvPr>
            <p:ph type="body" sz="half" idx="1"/>
          </p:nvPr>
        </p:nvSpPr>
        <p:spPr/>
        <p:txBody>
          <a:bodyPr/>
          <a:lstStyle/>
          <a:p>
            <a:pPr eaLnBrk="1" hangingPunct="1">
              <a:buFont typeface="Wingdings" pitchFamily="2" charset="2"/>
              <a:buNone/>
            </a:pPr>
            <a:r>
              <a:rPr lang="en-US" altLang="ja-JP" sz="1800"/>
              <a:t>11/05  </a:t>
            </a:r>
            <a:r>
              <a:rPr lang="ja-JP" altLang="en-US" sz="1800"/>
              <a:t>朝日：戦争責任明確化のため、社長以下幹部が辞任 </a:t>
            </a:r>
          </a:p>
          <a:p>
            <a:pPr eaLnBrk="1" hangingPunct="1">
              <a:buFont typeface="Wingdings" pitchFamily="2" charset="2"/>
              <a:buNone/>
            </a:pPr>
            <a:r>
              <a:rPr lang="en-US" altLang="ja-JP" sz="1800"/>
              <a:t>11/07  </a:t>
            </a:r>
            <a:r>
              <a:rPr lang="ja-JP" altLang="en-US" sz="1800"/>
              <a:t>朝日：森恭三「国民とともに立たん」</a:t>
            </a:r>
          </a:p>
          <a:p>
            <a:pPr eaLnBrk="1" hangingPunct="1">
              <a:buFont typeface="Wingdings" pitchFamily="2" charset="2"/>
              <a:buNone/>
            </a:pPr>
            <a:r>
              <a:rPr lang="ja-JP" altLang="en-US" sz="1800">
                <a:hlinkClick r:id="rId3"/>
              </a:rPr>
              <a:t>むのたけじ</a:t>
            </a:r>
            <a:endParaRPr lang="ja-JP" altLang="en-US" sz="1800"/>
          </a:p>
        </p:txBody>
      </p:sp>
      <p:pic>
        <p:nvPicPr>
          <p:cNvPr id="7172" name="Picture 7" descr="19451107朝日国民と共に立たん"/>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08625" y="1844675"/>
            <a:ext cx="1919288" cy="410686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762000" y="533400"/>
            <a:ext cx="7696200" cy="592138"/>
          </a:xfrm>
        </p:spPr>
        <p:txBody>
          <a:bodyPr/>
          <a:lstStyle/>
          <a:p>
            <a:pPr eaLnBrk="1" hangingPunct="1"/>
            <a:endParaRPr lang="ja-JP" altLang="en-US" sz="2900"/>
          </a:p>
        </p:txBody>
      </p:sp>
      <p:sp>
        <p:nvSpPr>
          <p:cNvPr id="8195" name="Rectangle 8"/>
          <p:cNvSpPr>
            <a:spLocks noGrp="1" noChangeArrowheads="1"/>
          </p:cNvSpPr>
          <p:nvPr>
            <p:ph type="body" idx="1"/>
          </p:nvPr>
        </p:nvSpPr>
        <p:spPr>
          <a:xfrm>
            <a:off x="762000" y="1341438"/>
            <a:ext cx="7696200" cy="4602162"/>
          </a:xfrm>
        </p:spPr>
        <p:txBody>
          <a:bodyPr/>
          <a:lstStyle/>
          <a:p>
            <a:pPr eaLnBrk="1" hangingPunct="1"/>
            <a:r>
              <a:rPr lang="ja-JP" altLang="en-US" sz="2000"/>
              <a:t>宣言</a:t>
            </a:r>
            <a:r>
              <a:rPr lang="en-US" altLang="ja-JP" sz="2000"/>
              <a:t>/</a:t>
            </a:r>
            <a:r>
              <a:rPr lang="ja-JP" altLang="en-US" sz="2000"/>
              <a:t>國民と共に立たん</a:t>
            </a:r>
            <a:r>
              <a:rPr lang="en-US" altLang="ja-JP" sz="2000"/>
              <a:t>/</a:t>
            </a:r>
            <a:r>
              <a:rPr lang="ja-JP" altLang="en-US" sz="2000"/>
              <a:t>本社、新陣容で「建設」へ</a:t>
            </a:r>
          </a:p>
          <a:p>
            <a:pPr eaLnBrk="1" hangingPunct="1"/>
            <a:r>
              <a:rPr lang="ja-JP" altLang="en-US" sz="2000"/>
              <a:t> 支那事変勃発以来、大東亞戰争終結にいたるまで、朝日新聞の果たしたる重要なる役割にかんがみ、我等こゝに責任を國民の前に明らかにするとともに、新たなる機構と陣容とをもつて、新日本建設に全力を傾倒せんことを期するものである</a:t>
            </a:r>
            <a:r>
              <a:rPr lang="en-US" altLang="ja-JP" sz="2000"/>
              <a:t>/</a:t>
            </a:r>
            <a:r>
              <a:rPr lang="ja-JP" altLang="en-US" sz="2000">
                <a:solidFill>
                  <a:srgbClr val="FE2E18"/>
                </a:solidFill>
              </a:rPr>
              <a:t>今回村山社長、上野取締役会長以下全重役、および編集総長、同局長、論説両主幹が総辞職する</a:t>
            </a:r>
            <a:r>
              <a:rPr lang="ja-JP" altLang="en-US" sz="2000"/>
              <a:t>に至つたのは、開戰より戰時中を通じ、幾多の制約があつたとはいへ、</a:t>
            </a:r>
            <a:r>
              <a:rPr lang="ja-JP" altLang="en-US" sz="2000">
                <a:solidFill>
                  <a:srgbClr val="FE2E18"/>
                </a:solidFill>
              </a:rPr>
              <a:t>眞実の報道、厳正なる批判の重責を十分に果たしえず、またこの制約打破に微力、ついに敗戦にいたり、國民をして事態の進展に無知なるまゝ今日の窮境に陥らしめた罪を天下に謝せんがためである</a:t>
            </a:r>
            <a:r>
              <a:rPr lang="en-US" altLang="ja-JP" sz="2000"/>
              <a:t>/</a:t>
            </a:r>
            <a:r>
              <a:rPr lang="ja-JP" altLang="en-US" sz="2000"/>
              <a:t>今後の朝日新聞は、全従業員の総意を基調として運營さるべく、</a:t>
            </a:r>
            <a:r>
              <a:rPr lang="ja-JP" altLang="en-US" sz="2000">
                <a:solidFill>
                  <a:srgbClr val="FE2E18"/>
                </a:solidFill>
              </a:rPr>
              <a:t>常に</a:t>
            </a:r>
            <a:r>
              <a:rPr lang="ja-JP" altLang="en-US" sz="2000" b="1">
                <a:solidFill>
                  <a:srgbClr val="FE2E18"/>
                </a:solidFill>
              </a:rPr>
              <a:t>國民とともに立ち</a:t>
            </a:r>
            <a:r>
              <a:rPr lang="ja-JP" altLang="en-US" sz="2000">
                <a:solidFill>
                  <a:srgbClr val="FE2E18"/>
                </a:solidFill>
              </a:rPr>
              <a:t>、その聲を聲とするであらう</a:t>
            </a:r>
            <a:r>
              <a:rPr lang="ja-JP" altLang="en-US" sz="2000"/>
              <a:t>、いまや狂瀾怒涛の秋、日本民主主義の確立途上來るべき諸々の困難に対し、朝日新聞はあくまで國民の機関たることをこゝに宣言するものである</a:t>
            </a:r>
            <a:r>
              <a:rPr lang="en-US" altLang="ja-JP" sz="2000"/>
              <a:t>/</a:t>
            </a:r>
            <a:r>
              <a:rPr lang="ja-JP" altLang="en-US" sz="2000"/>
              <a:t>朝日新聞社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週刊読書人</a:t>
            </a:r>
            <a:r>
              <a:rPr lang="en-US" altLang="ja-JP"/>
              <a:t>08</a:t>
            </a:r>
            <a:r>
              <a:rPr lang="ja-JP" altLang="en-US"/>
              <a:t>年マスコミ回顧から</a:t>
            </a:r>
          </a:p>
        </p:txBody>
      </p:sp>
      <p:sp>
        <p:nvSpPr>
          <p:cNvPr id="9219" name="Rectangle 3"/>
          <p:cNvSpPr>
            <a:spLocks noGrp="1" noChangeArrowheads="1"/>
          </p:cNvSpPr>
          <p:nvPr>
            <p:ph type="body" idx="1"/>
          </p:nvPr>
        </p:nvSpPr>
        <p:spPr/>
        <p:txBody>
          <a:bodyPr/>
          <a:lstStyle/>
          <a:p>
            <a:pPr eaLnBrk="1" hangingPunct="1"/>
            <a:r>
              <a:rPr lang="ja-JP" altLang="en-US" sz="2700"/>
              <a:t>上杉隆</a:t>
            </a:r>
            <a:r>
              <a:rPr lang="en-US" altLang="ja-JP" sz="2700"/>
              <a:t>『</a:t>
            </a:r>
            <a:r>
              <a:rPr lang="ja-JP" altLang="en-US" sz="2700"/>
              <a:t>ジャーナリズム崩壊</a:t>
            </a:r>
            <a:r>
              <a:rPr lang="en-US" altLang="ja-JP" sz="2700"/>
              <a:t>』</a:t>
            </a:r>
            <a:r>
              <a:rPr lang="ja-JP" altLang="en-US" sz="2700"/>
              <a:t>（幻冬舎）が売れた。同書に描かれているジャーナリズムの実態と批判は一般読者受けするかも知れないが、必ずしも全て著者の主張に賛同するわけにもいかない。俎上にあがる問題点もこれまで指摘されてきた枠で論じている。</a:t>
            </a:r>
            <a:r>
              <a:rPr lang="ja-JP" altLang="en-US" sz="2700" b="1">
                <a:solidFill>
                  <a:srgbClr val="FE2E18"/>
                </a:solidFill>
              </a:rPr>
              <a:t>むしろ、</a:t>
            </a:r>
            <a:r>
              <a:rPr lang="en-US" altLang="ja-JP" sz="2700" b="1">
                <a:solidFill>
                  <a:srgbClr val="FE2E18"/>
                </a:solidFill>
              </a:rPr>
              <a:t>『</a:t>
            </a:r>
            <a:r>
              <a:rPr lang="ja-JP" altLang="en-US" sz="2700" b="1">
                <a:solidFill>
                  <a:srgbClr val="FE2E18"/>
                </a:solidFill>
              </a:rPr>
              <a:t>戦争絶滅へ、人間復活へ　九三歳・ジャーナリスト</a:t>
            </a:r>
            <a:r>
              <a:rPr lang="en-US" altLang="ja-JP" sz="2700" b="1">
                <a:solidFill>
                  <a:srgbClr val="FE2E18"/>
                </a:solidFill>
              </a:rPr>
              <a:t>』</a:t>
            </a:r>
            <a:r>
              <a:rPr lang="ja-JP" altLang="en-US" sz="2700" b="1">
                <a:solidFill>
                  <a:srgbClr val="FE2E18"/>
                </a:solidFill>
              </a:rPr>
              <a:t>（岩波新書）を「遺言みたいなもの」として上梓したむの・たけじの反戦、平和の訴えがより強く響くのではないだろうか。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altLang="ja-JP"/>
              <a:t>1-1. </a:t>
            </a:r>
            <a:r>
              <a:rPr lang="ja-JP" altLang="en-US"/>
              <a:t>昭和天皇の戦争責任</a:t>
            </a:r>
            <a:r>
              <a:rPr lang="en-US" altLang="ja-JP"/>
              <a:t>:20/9/27</a:t>
            </a:r>
            <a:endParaRPr lang="ja-JP" altLang="en-US"/>
          </a:p>
        </p:txBody>
      </p:sp>
      <p:sp>
        <p:nvSpPr>
          <p:cNvPr id="10243" name="Rectangle 3"/>
          <p:cNvSpPr>
            <a:spLocks noGrp="1" noChangeArrowheads="1"/>
          </p:cNvSpPr>
          <p:nvPr>
            <p:ph type="body" sz="half" idx="1"/>
          </p:nvPr>
        </p:nvSpPr>
        <p:spPr>
          <a:xfrm>
            <a:off x="539750" y="1905000"/>
            <a:ext cx="4608513" cy="4038600"/>
          </a:xfrm>
        </p:spPr>
        <p:txBody>
          <a:bodyPr/>
          <a:lstStyle/>
          <a:p>
            <a:pPr lvl="1" eaLnBrk="1" hangingPunct="1">
              <a:lnSpc>
                <a:spcPct val="80000"/>
              </a:lnSpc>
            </a:pPr>
            <a:r>
              <a:rPr lang="ja-JP" altLang="en-US" sz="2000"/>
              <a:t>天皇とマッカーサー会見</a:t>
            </a:r>
          </a:p>
          <a:p>
            <a:pPr lvl="1" eaLnBrk="1" hangingPunct="1">
              <a:lnSpc>
                <a:spcPct val="80000"/>
              </a:lnSpc>
            </a:pPr>
            <a:r>
              <a:rPr lang="ja-JP" altLang="en-US" sz="2000"/>
              <a:t>「戦争の全責任を負う」「勇気に満ちた感動」</a:t>
            </a:r>
          </a:p>
          <a:p>
            <a:pPr lvl="2" eaLnBrk="1" hangingPunct="1">
              <a:lnSpc>
                <a:spcPct val="80000"/>
              </a:lnSpc>
              <a:buFont typeface="Wingdings" pitchFamily="2" charset="2"/>
              <a:buNone/>
            </a:pPr>
            <a:r>
              <a:rPr lang="en-US" altLang="ja-JP" sz="2000"/>
              <a:t>2</a:t>
            </a:r>
            <a:r>
              <a:rPr lang="ja-JP" altLang="en-US" sz="2000"/>
              <a:t>つの記録：外務省、宮内庁</a:t>
            </a:r>
          </a:p>
          <a:p>
            <a:pPr lvl="1" eaLnBrk="1" hangingPunct="1">
              <a:lnSpc>
                <a:spcPct val="80000"/>
              </a:lnSpc>
            </a:pPr>
            <a:r>
              <a:rPr lang="ja-JP" altLang="en-US" sz="2000"/>
              <a:t>半世紀後の公開：「責任発言なし」（外務省）</a:t>
            </a:r>
          </a:p>
          <a:p>
            <a:pPr lvl="3" eaLnBrk="1" hangingPunct="1">
              <a:lnSpc>
                <a:spcPct val="80000"/>
              </a:lnSpc>
              <a:buFont typeface="Wingdings" pitchFamily="2" charset="2"/>
              <a:buNone/>
            </a:pPr>
            <a:r>
              <a:rPr lang="ja-JP" altLang="en-US"/>
              <a:t>通訳、児島</a:t>
            </a:r>
            <a:r>
              <a:rPr lang="en-US" altLang="ja-JP"/>
              <a:t>『</a:t>
            </a:r>
            <a:r>
              <a:rPr lang="ja-JP" altLang="en-US"/>
              <a:t>文芸春秋</a:t>
            </a:r>
            <a:r>
              <a:rPr lang="en-US" altLang="ja-JP"/>
              <a:t>』75/11</a:t>
            </a:r>
            <a:r>
              <a:rPr lang="ja-JP" altLang="en-US"/>
              <a:t>　裏づけ</a:t>
            </a:r>
          </a:p>
          <a:p>
            <a:pPr lvl="1" eaLnBrk="1" hangingPunct="1">
              <a:lnSpc>
                <a:spcPct val="80000"/>
              </a:lnSpc>
              <a:buFont typeface="Wingdings" pitchFamily="2" charset="2"/>
              <a:buNone/>
            </a:pPr>
            <a:r>
              <a:rPr lang="ja-JP" altLang="en-US" sz="2000"/>
              <a:t>「あまりの重大さを顧慮し記録から削除」</a:t>
            </a:r>
          </a:p>
          <a:p>
            <a:pPr lvl="2" eaLnBrk="1" hangingPunct="1">
              <a:lnSpc>
                <a:spcPct val="80000"/>
              </a:lnSpc>
              <a:buFont typeface="Wingdings" pitchFamily="2" charset="2"/>
              <a:buNone/>
            </a:pPr>
            <a:r>
              <a:rPr lang="ja-JP" altLang="en-US" sz="2000"/>
              <a:t>元帥の回想録、米側資料</a:t>
            </a:r>
          </a:p>
          <a:p>
            <a:pPr lvl="2" eaLnBrk="1" hangingPunct="1">
              <a:lnSpc>
                <a:spcPct val="80000"/>
              </a:lnSpc>
              <a:buFont typeface="Wingdings" pitchFamily="2" charset="2"/>
              <a:buNone/>
            </a:pPr>
            <a:r>
              <a:rPr lang="ja-JP" altLang="en-US" sz="2000"/>
              <a:t>消えた記録</a:t>
            </a:r>
          </a:p>
          <a:p>
            <a:pPr lvl="1" eaLnBrk="1" hangingPunct="1">
              <a:lnSpc>
                <a:spcPct val="80000"/>
              </a:lnSpc>
              <a:buFont typeface="Wingdings" pitchFamily="2" charset="2"/>
              <a:buChar char="ü"/>
            </a:pPr>
            <a:r>
              <a:rPr lang="ja-JP" altLang="en-US" sz="2000"/>
              <a:t>情報公開の問題点</a:t>
            </a:r>
          </a:p>
          <a:p>
            <a:pPr lvl="2" eaLnBrk="1" hangingPunct="1">
              <a:lnSpc>
                <a:spcPct val="80000"/>
              </a:lnSpc>
              <a:buFont typeface="Wingdings" pitchFamily="2" charset="2"/>
              <a:buNone/>
            </a:pPr>
            <a:r>
              <a:rPr lang="ja-JP" altLang="en-US" sz="2000"/>
              <a:t>極秘扱い</a:t>
            </a:r>
            <a:r>
              <a:rPr lang="en-US" altLang="ja-JP" sz="2000"/>
              <a:t>/</a:t>
            </a:r>
            <a:r>
              <a:rPr lang="ja-JP" altLang="en-US" sz="2000"/>
              <a:t>非公開</a:t>
            </a:r>
            <a:endParaRPr lang="ja-JP" altLang="en-US" sz="1800"/>
          </a:p>
        </p:txBody>
      </p:sp>
      <p:pic>
        <p:nvPicPr>
          <p:cNvPr id="32773" name="Picture 5" descr="emeror&amp;macarthu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2205038"/>
            <a:ext cx="2555875" cy="34131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1257</TotalTime>
  <Words>876</Words>
  <Application>Microsoft Office PowerPoint</Application>
  <PresentationFormat>画面に合わせる (4:3)</PresentationFormat>
  <Paragraphs>119</Paragraphs>
  <Slides>18</Slides>
  <Notes>17</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Studio</vt:lpstr>
      <vt:lpstr>ジャーナリズム史Ⅱ　2017 第7回</vt:lpstr>
      <vt:lpstr>PowerPoint プレゼンテーション</vt:lpstr>
      <vt:lpstr>GHQ:D.マッカーサー</vt:lpstr>
      <vt:lpstr>1945:08/15～09</vt:lpstr>
      <vt:lpstr>1. 戦後の新聞界</vt:lpstr>
      <vt:lpstr>「国民とともに立たん」朝日:45/11/07</vt:lpstr>
      <vt:lpstr>PowerPoint プレゼンテーション</vt:lpstr>
      <vt:lpstr>週刊読書人08年マスコミ回顧から</vt:lpstr>
      <vt:lpstr>1-1. 昭和天皇の戦争責任:20/9/27</vt:lpstr>
      <vt:lpstr>PowerPoint プレゼンテーション</vt:lpstr>
      <vt:lpstr>2．混迷・競争の時代</vt:lpstr>
      <vt:lpstr>2-1.記者の証言拒否</vt:lpstr>
      <vt:lpstr>東京高裁；ＮＨＫ記者の証言拒否「正当」　取材源秘匿、高裁認める（０６年３月１７日） </vt:lpstr>
      <vt:lpstr>☆取材源の秘匿（ひとく）:松山大学/田村</vt:lpstr>
      <vt:lpstr>3. 誤報（戦後の）三大誤報(&gt;_&lt;)</vt:lpstr>
      <vt:lpstr>3-1. 誤報の原因</vt:lpstr>
      <vt:lpstr>誤報※1980：（米）「ジミーの世界」WP </vt:lpstr>
      <vt:lpstr>3-2.　参考文献</vt:lpstr>
    </vt:vector>
  </TitlesOfParts>
  <Company>上智大学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ジャーナリズム史第7－８回</dc:title>
  <dc:creator>鈴木雄雅</dc:creator>
  <cp:lastModifiedBy>s-yuga  TOSHIBA-1</cp:lastModifiedBy>
  <cp:revision>130</cp:revision>
  <cp:lastPrinted>2013-11-04T15:04:16Z</cp:lastPrinted>
  <dcterms:created xsi:type="dcterms:W3CDTF">2000-10-24T00:16:13Z</dcterms:created>
  <dcterms:modified xsi:type="dcterms:W3CDTF">2017-11-20T08:09:54Z</dcterms:modified>
</cp:coreProperties>
</file>