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461" r:id="rId2"/>
    <p:sldId id="462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9" autoAdjust="0"/>
    <p:restoredTop sz="94622" autoAdjust="0"/>
  </p:normalViewPr>
  <p:slideViewPr>
    <p:cSldViewPr>
      <p:cViewPr varScale="1">
        <p:scale>
          <a:sx n="48" d="100"/>
          <a:sy n="48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9C4219D-FF03-49AF-881C-F003C94B52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238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1EA1C7C-78C1-4ADD-944B-788A2E687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1C92F2C-6428-4FF0-8E26-4D04C763E110}" type="slidenum">
              <a:rPr lang="en-US" altLang="ja-JP" smtClean="0">
                <a:latin typeface="Times New Roman" pitchFamily="18" charset="0"/>
              </a:rPr>
              <a:pPr eaLnBrk="1" hangingPunct="1"/>
              <a:t>20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47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47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7DCE-EDBA-4C71-81BE-2BD0C7C37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055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50DBB-DE2E-4240-935C-6B6F30D592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04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E95-F28F-48D1-A604-BC42EF2768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67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45A4-8C73-410D-80C0-81508C8B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227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CDEF-A39D-45A3-B3E7-CB54BF83FB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99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5D28-30AC-45BD-8568-3CD54E2CDA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71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CC93-D1C0-4F56-9DA7-0EB68286AE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52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C1EB-CDDC-4C97-81FC-50780CC803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315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017A-98F6-4FF8-9286-2732D73D9F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563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24BB7-DFE1-4E3D-B98B-31AE112523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2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562E-2229-4EED-BFEF-BC231B7A3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6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EC8E-CAB0-4AE2-A4F8-738CF3E11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34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0672-4E9D-462B-852A-58B567396A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178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439E-08BA-4AFB-8C1C-C7DE28F1C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89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F2F0-B017-470F-92E1-921F07EE49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80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25AC0-FE9C-479B-ADD1-F1CA5A1057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3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8FCFD34-BB6C-4AAA-AA2D-3A085BA390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6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lec15.html#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.lib.keio.ac.jp/dg_kul/incunabula_abou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  <p:sp>
        <p:nvSpPr>
          <p:cNvPr id="19459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C4E73ECE-A117-47DD-ABBB-CF43DBF46F05}" type="slidenum">
              <a:rPr kumimoji="0" lang="en-US" altLang="ja-JP" smtClean="0">
                <a:latin typeface="Arial Black" pitchFamily="34" charset="0"/>
              </a:rPr>
              <a:pPr eaLnBrk="1" hangingPunct="1"/>
              <a:t>1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00213"/>
            <a:ext cx="7489825" cy="2514600"/>
          </a:xfrm>
        </p:spPr>
        <p:txBody>
          <a:bodyPr/>
          <a:lstStyle/>
          <a:p>
            <a:pPr eaLnBrk="1" hangingPunct="1"/>
            <a:r>
              <a:rPr lang="ja-JP" altLang="en-US" sz="5400" dirty="0" smtClean="0"/>
              <a:t>ジャーナリズム史</a:t>
            </a:r>
            <a:r>
              <a:rPr lang="en-US" altLang="ja-JP" sz="5400" dirty="0" smtClean="0"/>
              <a:t>Ⅰ</a:t>
            </a:r>
            <a:br>
              <a:rPr lang="en-US" altLang="ja-JP" sz="5400" dirty="0" smtClean="0"/>
            </a:br>
            <a:r>
              <a:rPr lang="en-US" altLang="ja-JP" sz="3800" dirty="0" smtClean="0"/>
              <a:t>2017-3~4</a:t>
            </a:r>
            <a:r>
              <a:rPr lang="ja-JP" altLang="en-US" sz="4800" dirty="0" smtClean="0"/>
              <a:t>　</a:t>
            </a:r>
            <a:r>
              <a:rPr lang="ja-JP" altLang="en-US" sz="3800" dirty="0" smtClean="0"/>
              <a:t>歴史を考える</a:t>
            </a:r>
            <a:r>
              <a:rPr lang="en-US" altLang="ja-JP" sz="3800" dirty="0" smtClean="0"/>
              <a:t>-3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4724400"/>
            <a:ext cx="4495800" cy="1600200"/>
          </a:xfrm>
        </p:spPr>
        <p:txBody>
          <a:bodyPr/>
          <a:lstStyle/>
          <a:p>
            <a:pPr eaLnBrk="1" hangingPunct="1"/>
            <a:r>
              <a:rPr lang="ja-JP" altLang="en-US" sz="2800" b="1" dirty="0" smtClean="0"/>
              <a:t>現代マス・メディア、マス･コミュニケーションの成立の歴史をたどる  </a:t>
            </a:r>
            <a:r>
              <a:rPr lang="ja-JP" altLang="en-US" sz="2800" b="1" dirty="0" smtClean="0">
                <a:hlinkClick r:id="rId3"/>
              </a:rPr>
              <a:t>参考文献</a:t>
            </a:r>
            <a:endParaRPr lang="ja-JP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320C81CC-344C-4868-AFF9-50B0A852E3AB}" type="slidenum">
              <a:rPr kumimoji="0" lang="en-US" altLang="ja-JP" sz="1200">
                <a:latin typeface="Arial Black" pitchFamily="34" charset="0"/>
              </a:rPr>
              <a:pPr algn="r" eaLnBrk="1" hangingPunct="1"/>
              <a:t>10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ニュースの収集地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イタリア：ベネチア、フィレンツェ</a:t>
            </a:r>
          </a:p>
          <a:p>
            <a:pPr eaLnBrk="1" hangingPunct="1"/>
            <a:r>
              <a:rPr lang="ja-JP" altLang="en-US" smtClean="0"/>
              <a:t>ドイツ：ニュールンベルグ，アウグスブルク，シュトラセブルク，ライプチヒ</a:t>
            </a:r>
          </a:p>
          <a:p>
            <a:pPr eaLnBrk="1" hangingPunct="1"/>
            <a:r>
              <a:rPr lang="ja-JP" altLang="en-US" smtClean="0"/>
              <a:t>ベルギー：ブリュッセル</a:t>
            </a:r>
          </a:p>
          <a:p>
            <a:pPr eaLnBrk="1" hangingPunct="1"/>
            <a:r>
              <a:rPr lang="ja-JP" altLang="en-US" smtClean="0"/>
              <a:t>オランダ：アムステルダム</a:t>
            </a:r>
          </a:p>
          <a:p>
            <a:pPr eaLnBrk="1" hangingPunct="1"/>
            <a:r>
              <a:rPr lang="ja-JP" altLang="en-US" smtClean="0"/>
              <a:t>パリ、ロンドンなど</a:t>
            </a:r>
          </a:p>
        </p:txBody>
      </p:sp>
      <p:sp>
        <p:nvSpPr>
          <p:cNvPr id="2765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BCDFA250-6C77-4DE9-821D-59C1872B7F65}" type="slidenum">
              <a:rPr kumimoji="0" lang="en-US" altLang="ja-JP" smtClean="0">
                <a:latin typeface="Arial Black" pitchFamily="34" charset="0"/>
              </a:rPr>
              <a:pPr eaLnBrk="1" hangingPunct="1"/>
              <a:t>10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7654" name="フッター プレースホルダ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フッター プレースホルダ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kumimoji="0" lang="en-US" altLang="ja-JP" sz="1200"/>
          </a:p>
        </p:txBody>
      </p:sp>
      <p:sp>
        <p:nvSpPr>
          <p:cNvPr id="28675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2CE0B1DD-7929-4351-80D8-5A5C4FDBAAB0}" type="slidenum">
              <a:rPr kumimoji="0" lang="en-US" altLang="ja-JP" sz="1200">
                <a:latin typeface="Arial Black" pitchFamily="34" charset="0"/>
              </a:rPr>
              <a:pPr algn="r" eaLnBrk="1" hangingPunct="1"/>
              <a:t>11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8676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549275"/>
            <a:ext cx="7480300" cy="1136650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8677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9138"/>
            <a:ext cx="8229600" cy="3878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ja-JP" altLang="en-US" sz="4400" smtClean="0"/>
              <a:t>Ｑ．当時のニュースの収集地に共通する特性は？</a:t>
            </a:r>
          </a:p>
          <a:p>
            <a:pPr eaLnBrk="1" hangingPunct="1">
              <a:buFont typeface="Wingdings" pitchFamily="2" charset="2"/>
              <a:buNone/>
            </a:pPr>
            <a:endParaRPr lang="ja-JP" altLang="en-US" sz="4400" smtClean="0"/>
          </a:p>
          <a:p>
            <a:pPr eaLnBrk="1" hangingPunct="1">
              <a:buFont typeface="Wingdings" pitchFamily="2" charset="2"/>
              <a:buNone/>
            </a:pPr>
            <a:r>
              <a:rPr lang="ja-JP" altLang="en-US" sz="4400" smtClean="0"/>
              <a:t>Ｑ．「近代新聞」の定義、特性は？</a:t>
            </a:r>
          </a:p>
        </p:txBody>
      </p:sp>
      <p:sp>
        <p:nvSpPr>
          <p:cNvPr id="28678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830271C-3CBE-4EE3-AFFC-AA3C1B5EED99}" type="slidenum">
              <a:rPr kumimoji="0" lang="en-US" altLang="ja-JP" smtClean="0">
                <a:latin typeface="Arial Black" pitchFamily="34" charset="0"/>
              </a:rPr>
              <a:pPr eaLnBrk="1" hangingPunct="1"/>
              <a:t>11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8679" name="フッター プレースホルダ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97455A5-25EE-4223-B01D-4C80A8478EBC}" type="slidenum">
              <a:rPr kumimoji="0" lang="en-US" altLang="ja-JP" smtClean="0">
                <a:latin typeface="Arial Black" pitchFamily="34" charset="0"/>
              </a:rPr>
              <a:pPr eaLnBrk="1" hangingPunct="1"/>
              <a:t>12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　週刊新聞の発生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1609</a:t>
            </a:r>
            <a:r>
              <a:rPr lang="ja-JP" altLang="en-US" smtClean="0"/>
              <a:t>年　</a:t>
            </a:r>
            <a:r>
              <a:rPr lang="en-US" altLang="ja-JP" smtClean="0"/>
              <a:t>Aviso (Avisa)Relation oder Zeitung</a:t>
            </a:r>
          </a:p>
          <a:p>
            <a:pPr eaLnBrk="1" hangingPunct="1"/>
            <a:r>
              <a:rPr lang="en-US" altLang="ja-JP" smtClean="0"/>
              <a:t>1618</a:t>
            </a:r>
            <a:r>
              <a:rPr lang="ja-JP" altLang="en-US" smtClean="0"/>
              <a:t>年　Ｃｏｒｏｎｔｏ→Ｃｏｒａｎｔｏ，Ｃｏｒｏｎｔｏ，Ｃｏｕｒａｎｔ（ｏ）など</a:t>
            </a:r>
            <a:r>
              <a:rPr lang="en-US" altLang="ja-JP" smtClean="0"/>
              <a:t>: current of  news</a:t>
            </a:r>
            <a:r>
              <a:rPr lang="ja-JP" altLang="en-US" smtClean="0"/>
              <a:t>　</a:t>
            </a:r>
          </a:p>
          <a:p>
            <a:pPr eaLnBrk="1" hangingPunct="1"/>
            <a:r>
              <a:rPr lang="en-US" altLang="ja-JP" smtClean="0"/>
              <a:t>1622</a:t>
            </a:r>
            <a:r>
              <a:rPr lang="ja-JP" altLang="en-US" smtClean="0"/>
              <a:t>年　</a:t>
            </a:r>
            <a:r>
              <a:rPr lang="en-US" altLang="ja-JP" smtClean="0"/>
              <a:t>London Weekly News</a:t>
            </a:r>
          </a:p>
          <a:p>
            <a:pPr eaLnBrk="1" hangingPunct="1"/>
            <a:r>
              <a:rPr lang="en-US" altLang="ja-JP" smtClean="0"/>
              <a:t>1631</a:t>
            </a:r>
            <a:r>
              <a:rPr lang="ja-JP" altLang="en-US" smtClean="0"/>
              <a:t>年　</a:t>
            </a:r>
            <a:r>
              <a:rPr lang="en-US" altLang="ja-JP" smtClean="0"/>
              <a:t>Le Gazette</a:t>
            </a:r>
          </a:p>
        </p:txBody>
      </p:sp>
    </p:spTree>
    <p:extLst>
      <p:ext uri="{BB962C8B-B14F-4D97-AF65-F5344CB8AC3E}">
        <p14:creationId xmlns:p14="http://schemas.microsoft.com/office/powerpoint/2010/main" val="33513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83C901E-5B27-4550-A918-69D02AD766C7}" type="slidenum">
              <a:rPr kumimoji="0" lang="en-US" altLang="ja-JP" smtClean="0">
                <a:latin typeface="Arial Black" pitchFamily="34" charset="0"/>
              </a:rPr>
              <a:pPr eaLnBrk="1" hangingPunct="1"/>
              <a:t>13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４　日刊新聞の登場（１７－１８世紀）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225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1650</a:t>
            </a:r>
            <a:r>
              <a:rPr lang="ja-JP" altLang="en-US" sz="2400" smtClean="0"/>
              <a:t>年</a:t>
            </a:r>
            <a:r>
              <a:rPr lang="en-US" altLang="ja-JP" sz="2400" smtClean="0"/>
              <a:t>7.1 </a:t>
            </a:r>
            <a:r>
              <a:rPr lang="ja-JP" altLang="en-US" sz="2400" smtClean="0"/>
              <a:t>　</a:t>
            </a:r>
            <a:r>
              <a:rPr lang="en-US" altLang="ja-JP" sz="2400" smtClean="0"/>
              <a:t>Einkommenden Zeitungen…</a:t>
            </a:r>
            <a:r>
              <a:rPr lang="ja-JP" altLang="en-US" sz="2400" smtClean="0"/>
              <a:t>ライプチヒ“次代新聞”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（</a:t>
            </a:r>
            <a:r>
              <a:rPr lang="en-US" altLang="ja-JP" sz="2400" smtClean="0"/>
              <a:t>1690</a:t>
            </a:r>
            <a:r>
              <a:rPr lang="ja-JP" altLang="en-US" sz="2400" smtClean="0"/>
              <a:t>年</a:t>
            </a:r>
            <a:r>
              <a:rPr lang="en-US" altLang="ja-JP" sz="2400" smtClean="0"/>
              <a:t>9.25</a:t>
            </a:r>
            <a:r>
              <a:rPr lang="ja-JP" altLang="en-US" sz="2400" smtClean="0"/>
              <a:t>　</a:t>
            </a:r>
            <a:r>
              <a:rPr lang="en-US" altLang="ja-JP" sz="2400" smtClean="0"/>
              <a:t>Publick Occurrences</a:t>
            </a:r>
            <a:r>
              <a:rPr lang="ja-JP" altLang="en-US" sz="2400" smtClean="0"/>
              <a:t>　　アメリカ植民地）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1702</a:t>
            </a:r>
            <a:r>
              <a:rPr lang="ja-JP" altLang="en-US" sz="2400" smtClean="0"/>
              <a:t>年</a:t>
            </a:r>
            <a:r>
              <a:rPr lang="en-US" altLang="ja-JP" sz="2400" smtClean="0"/>
              <a:t>3.11</a:t>
            </a:r>
            <a:r>
              <a:rPr lang="ja-JP" altLang="en-US" sz="2400" smtClean="0"/>
              <a:t>　</a:t>
            </a:r>
            <a:r>
              <a:rPr lang="en-US" altLang="ja-JP" sz="2400" smtClean="0"/>
              <a:t>Daily</a:t>
            </a:r>
            <a:r>
              <a:rPr lang="ja-JP" altLang="en-US" sz="2400" smtClean="0"/>
              <a:t>　</a:t>
            </a:r>
            <a:r>
              <a:rPr lang="en-US" altLang="ja-JP" sz="2400" smtClean="0"/>
              <a:t>Courant</a:t>
            </a:r>
            <a:r>
              <a:rPr lang="ja-JP" altLang="en-US" sz="2400" smtClean="0"/>
              <a:t>　　　　　　　　　　　　　　　　</a:t>
            </a:r>
            <a:r>
              <a:rPr lang="en-US" altLang="ja-JP" sz="2400" smtClean="0"/>
              <a:t>…</a:t>
            </a:r>
            <a:r>
              <a:rPr lang="ja-JP" altLang="en-US" sz="2400" smtClean="0"/>
              <a:t>イギリス</a:t>
            </a:r>
          </a:p>
        </p:txBody>
      </p:sp>
      <p:pic>
        <p:nvPicPr>
          <p:cNvPr id="4101" name="Picture 7" descr="Publick Occurences16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5575" y="2125663"/>
            <a:ext cx="2444750" cy="3206750"/>
          </a:xfrm>
          <a:noFill/>
        </p:spPr>
      </p:pic>
    </p:spTree>
    <p:extLst>
      <p:ext uri="{BB962C8B-B14F-4D97-AF65-F5344CB8AC3E}">
        <p14:creationId xmlns:p14="http://schemas.microsoft.com/office/powerpoint/2010/main" val="7760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DBDE7F8-9875-4ADD-A14F-182CDC6E6F08}" type="slidenum">
              <a:rPr kumimoji="0" lang="en-US" altLang="ja-JP" smtClean="0">
                <a:latin typeface="Arial Black" pitchFamily="34" charset="0"/>
              </a:rPr>
              <a:pPr eaLnBrk="1" hangingPunct="1"/>
              <a:t>14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2250" cy="38862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1777</a:t>
            </a:r>
            <a:r>
              <a:rPr lang="ja-JP" altLang="en-US" sz="2800" smtClean="0"/>
              <a:t>年</a:t>
            </a:r>
            <a:r>
              <a:rPr lang="en-US" altLang="ja-JP" sz="2800" smtClean="0"/>
              <a:t>1.1</a:t>
            </a:r>
            <a:r>
              <a:rPr lang="ja-JP" altLang="en-US" sz="2800" smtClean="0"/>
              <a:t>　</a:t>
            </a:r>
            <a:r>
              <a:rPr lang="en-US" altLang="ja-JP" sz="2800" smtClean="0"/>
              <a:t>Le Journal de Paris</a:t>
            </a:r>
            <a:r>
              <a:rPr lang="ja-JP" altLang="en-US" sz="2800" smtClean="0"/>
              <a:t>　　　　　　</a:t>
            </a:r>
            <a:r>
              <a:rPr lang="en-US" altLang="ja-JP" sz="2800" smtClean="0"/>
              <a:t>…</a:t>
            </a:r>
            <a:r>
              <a:rPr lang="ja-JP" altLang="en-US" sz="2800" smtClean="0"/>
              <a:t>フランス</a:t>
            </a:r>
          </a:p>
          <a:p>
            <a:pPr eaLnBrk="1" hangingPunct="1"/>
            <a:r>
              <a:rPr lang="en-US" altLang="ja-JP" sz="2800" smtClean="0"/>
              <a:t>1800</a:t>
            </a:r>
            <a:r>
              <a:rPr lang="ja-JP" altLang="en-US" sz="2800" smtClean="0"/>
              <a:t>年　　　</a:t>
            </a:r>
            <a:r>
              <a:rPr lang="en-US" altLang="ja-JP" sz="2800" smtClean="0"/>
              <a:t>Sankt Peterburgski Vedomoti…</a:t>
            </a:r>
            <a:r>
              <a:rPr lang="ja-JP" altLang="en-US" sz="2800" smtClean="0"/>
              <a:t>ソ連　　</a:t>
            </a:r>
          </a:p>
          <a:p>
            <a:pPr eaLnBrk="1" hangingPunct="1"/>
            <a:r>
              <a:rPr lang="en-US" altLang="ja-JP" sz="2800" smtClean="0"/>
              <a:t>1871</a:t>
            </a:r>
            <a:r>
              <a:rPr lang="ja-JP" altLang="en-US" sz="2800" smtClean="0"/>
              <a:t>年</a:t>
            </a:r>
            <a:r>
              <a:rPr lang="en-US" altLang="ja-JP" sz="2800" smtClean="0"/>
              <a:t>1.</a:t>
            </a:r>
            <a:r>
              <a:rPr lang="ja-JP" altLang="en-US" sz="2800" smtClean="0"/>
              <a:t>　　</a:t>
            </a:r>
            <a:r>
              <a:rPr lang="en-US" altLang="ja-JP" sz="2800" smtClean="0"/>
              <a:t>『</a:t>
            </a:r>
            <a:r>
              <a:rPr lang="ja-JP" altLang="en-US" sz="2800" smtClean="0"/>
              <a:t>横浜毎日新聞</a:t>
            </a:r>
            <a:r>
              <a:rPr lang="en-US" altLang="ja-JP" sz="2800" smtClean="0"/>
              <a:t>』</a:t>
            </a:r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</p:txBody>
      </p:sp>
      <p:pic>
        <p:nvPicPr>
          <p:cNvPr id="5125" name="Picture 6" descr="082_1_02(横浜毎日）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2190750"/>
            <a:ext cx="2740025" cy="3433763"/>
          </a:xfrm>
          <a:noFill/>
        </p:spPr>
      </p:pic>
    </p:spTree>
    <p:extLst>
      <p:ext uri="{BB962C8B-B14F-4D97-AF65-F5344CB8AC3E}">
        <p14:creationId xmlns:p14="http://schemas.microsoft.com/office/powerpoint/2010/main" val="12160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0486F5C-90DB-4941-90B9-FB700CC71B93}" type="slidenum">
              <a:rPr kumimoji="0" lang="en-US" altLang="ja-JP" smtClean="0">
                <a:latin typeface="Arial Black" pitchFamily="34" charset="0"/>
              </a:rPr>
              <a:pPr eaLnBrk="1" hangingPunct="1"/>
              <a:t>15</a:t>
            </a:fld>
            <a:endParaRPr kumimoji="0" lang="en-US" altLang="ja-JP" smtClean="0">
              <a:latin typeface="Arial Black" pitchFamily="34" charset="0"/>
            </a:endParaRPr>
          </a:p>
        </p:txBody>
      </p:sp>
      <p:pic>
        <p:nvPicPr>
          <p:cNvPr id="6147" name="Picture 4" descr="PrintingFactory18s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8088" y="457200"/>
            <a:ext cx="4186237" cy="5410200"/>
          </a:xfrm>
          <a:noFill/>
        </p:spPr>
      </p:pic>
    </p:spTree>
    <p:extLst>
      <p:ext uri="{BB962C8B-B14F-4D97-AF65-F5344CB8AC3E}">
        <p14:creationId xmlns:p14="http://schemas.microsoft.com/office/powerpoint/2010/main" val="2457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フッター プレースホルダ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mtClean="0"/>
              <a:t>ジャーナリズム史Ⅰ</a:t>
            </a:r>
          </a:p>
        </p:txBody>
      </p:sp>
      <p:sp>
        <p:nvSpPr>
          <p:cNvPr id="7171" name="スライド番号プレースホル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4CEFAC5-0EF9-44E1-832A-062E7168018E}" type="slidenum">
              <a:rPr kumimoji="0" lang="en-US" altLang="ja-JP" smtClean="0">
                <a:latin typeface="Arial Black" pitchFamily="34" charset="0"/>
              </a:rPr>
              <a:pPr eaLnBrk="1" hangingPunct="1"/>
              <a:t>16</a:t>
            </a:fld>
            <a:endParaRPr kumimoji="0" lang="en-US" altLang="ja-JP" smtClean="0">
              <a:latin typeface="Arial Black" pitchFamily="34" charset="0"/>
            </a:endParaRPr>
          </a:p>
        </p:txBody>
      </p:sp>
      <p:pic>
        <p:nvPicPr>
          <p:cNvPr id="7172" name="Picture 2052" descr="ColumbianPress1835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0788" y="457200"/>
            <a:ext cx="4160837" cy="5410200"/>
          </a:xfrm>
          <a:noFill/>
        </p:spPr>
      </p:pic>
    </p:spTree>
    <p:extLst>
      <p:ext uri="{BB962C8B-B14F-4D97-AF65-F5344CB8AC3E}">
        <p14:creationId xmlns:p14="http://schemas.microsoft.com/office/powerpoint/2010/main" val="24430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F2793C0-5B8F-48A4-85C5-1A6446224DDF}" type="slidenum">
              <a:rPr kumimoji="0" lang="en-US" altLang="ja-JP" smtClean="0">
                <a:latin typeface="Arial Black" pitchFamily="34" charset="0"/>
              </a:rPr>
              <a:pPr eaLnBrk="1" hangingPunct="1"/>
              <a:t>17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819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62950" cy="13716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５</a:t>
            </a:r>
            <a:r>
              <a:rPr lang="en-US" altLang="ja-JP" sz="4000" smtClean="0"/>
              <a:t>.</a:t>
            </a:r>
            <a:r>
              <a:rPr lang="ja-JP" altLang="en-US" sz="4000" smtClean="0"/>
              <a:t>１８世紀</a:t>
            </a:r>
            <a:r>
              <a:rPr lang="en-US" altLang="ja-JP" sz="4000" smtClean="0"/>
              <a:t>:</a:t>
            </a:r>
            <a:r>
              <a:rPr lang="ja-JP" altLang="en-US" sz="4000" smtClean="0"/>
              <a:t>ヨーロッパ大衆社会の出現</a:t>
            </a:r>
          </a:p>
        </p:txBody>
      </p:sp>
      <p:sp>
        <p:nvSpPr>
          <p:cNvPr id="8196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Mass  communication, mass media</a:t>
            </a:r>
          </a:p>
          <a:p>
            <a:pPr eaLnBrk="1" hangingPunct="1"/>
            <a:r>
              <a:rPr lang="ja-JP" altLang="en-US" smtClean="0"/>
              <a:t>ヨーロッパ各地に新聞が現れる－－大衆社会出現の前夜</a:t>
            </a:r>
          </a:p>
          <a:p>
            <a:pPr eaLnBrk="1" hangingPunct="1"/>
            <a:r>
              <a:rPr lang="ja-JP" altLang="en-US" smtClean="0"/>
              <a:t>英国新聞界の発達</a:t>
            </a:r>
          </a:p>
          <a:p>
            <a:pPr eaLnBrk="1" hangingPunct="1"/>
            <a:endParaRPr lang="ja-JP" altLang="en-US" smtClean="0"/>
          </a:p>
          <a:p>
            <a:pPr eaLnBrk="1" hangingPunct="1"/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7546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3FE7D87-5884-4AC4-B406-BBE63094F22E}" type="slidenum">
              <a:rPr kumimoji="0" lang="en-US" altLang="ja-JP" smtClean="0">
                <a:latin typeface="Arial Black" pitchFamily="34" charset="0"/>
              </a:rPr>
              <a:pPr eaLnBrk="1" hangingPunct="1"/>
              <a:t>18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６</a:t>
            </a:r>
            <a:r>
              <a:rPr lang="en-US" altLang="ja-JP" smtClean="0"/>
              <a:t>.19</a:t>
            </a:r>
            <a:r>
              <a:rPr lang="ja-JP" altLang="en-US" smtClean="0"/>
              <a:t>世紀</a:t>
            </a:r>
            <a:r>
              <a:rPr lang="en-US" altLang="ja-JP" smtClean="0"/>
              <a:t>:</a:t>
            </a:r>
            <a:r>
              <a:rPr lang="ja-JP" altLang="en-US" smtClean="0"/>
              <a:t>大衆社会の出現</a:t>
            </a:r>
            <a:r>
              <a:rPr lang="en-US" altLang="ja-JP" smtClean="0"/>
              <a:t>-1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35975" cy="3886200"/>
          </a:xfrm>
        </p:spPr>
        <p:txBody>
          <a:bodyPr/>
          <a:lstStyle/>
          <a:p>
            <a:pPr eaLnBrk="1" hangingPunct="1"/>
            <a:r>
              <a:rPr lang="ja-JP" altLang="en-US" smtClean="0"/>
              <a:t>大衆新聞の発達－イギリス、ドイツ、フランス</a:t>
            </a:r>
          </a:p>
          <a:p>
            <a:pPr eaLnBrk="1" hangingPunct="1"/>
            <a:r>
              <a:rPr lang="ja-JP" altLang="en-US" smtClean="0"/>
              <a:t>大衆社会の出現－－科学、技術の発展、産業経済の高度化、人口の都市化、教育の普及</a:t>
            </a:r>
          </a:p>
          <a:p>
            <a:pPr eaLnBrk="1" hangingPunct="1"/>
            <a:r>
              <a:rPr lang="ja-JP" altLang="en-US" smtClean="0"/>
              <a:t>ステロ印刷、蒸気印刷機の開発　・船舶にかわる陸の交通路の発達</a:t>
            </a:r>
          </a:p>
        </p:txBody>
      </p:sp>
    </p:spTree>
    <p:extLst>
      <p:ext uri="{BB962C8B-B14F-4D97-AF65-F5344CB8AC3E}">
        <p14:creationId xmlns:p14="http://schemas.microsoft.com/office/powerpoint/2010/main" val="21398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2E110E9-CBBE-43DE-A2AF-0A2A22E9EA61}" type="slidenum">
              <a:rPr kumimoji="0" lang="en-US" altLang="ja-JP" smtClean="0">
                <a:latin typeface="Arial Black" pitchFamily="34" charset="0"/>
              </a:rPr>
              <a:pPr eaLnBrk="1" hangingPunct="1"/>
              <a:t>19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６</a:t>
            </a:r>
            <a:r>
              <a:rPr lang="en-US" altLang="ja-JP" smtClean="0"/>
              <a:t>.19</a:t>
            </a:r>
            <a:r>
              <a:rPr lang="ja-JP" altLang="en-US" smtClean="0"/>
              <a:t>世紀</a:t>
            </a:r>
            <a:r>
              <a:rPr lang="en-US" altLang="ja-JP" smtClean="0"/>
              <a:t>:</a:t>
            </a:r>
            <a:r>
              <a:rPr lang="ja-JP" altLang="en-US" smtClean="0"/>
              <a:t>大衆社会の出現</a:t>
            </a:r>
            <a:r>
              <a:rPr lang="en-US" altLang="ja-JP" smtClean="0"/>
              <a:t>-2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2386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ja-JP" altLang="en-US" dirty="0" smtClean="0"/>
              <a:t>＜近代新聞</a:t>
            </a:r>
            <a:r>
              <a:rPr lang="en-US" altLang="ja-JP" dirty="0" smtClean="0"/>
              <a:t>…</a:t>
            </a:r>
            <a:r>
              <a:rPr lang="ja-JP" altLang="en-US" dirty="0" smtClean="0"/>
              <a:t>近代社会に転化する過渡期に出現＞</a:t>
            </a:r>
          </a:p>
          <a:p>
            <a:pPr eaLnBrk="1" hangingPunct="1">
              <a:defRPr/>
            </a:pPr>
            <a:r>
              <a:rPr lang="ja-JP" altLang="en-US" dirty="0" smtClean="0"/>
              <a:t>政論新聞　</a:t>
            </a:r>
          </a:p>
          <a:p>
            <a:pPr eaLnBrk="1" hangingPunct="1">
              <a:defRPr/>
            </a:pPr>
            <a:r>
              <a:rPr lang="ja-JP" altLang="en-US" dirty="0" smtClean="0"/>
              <a:t>大衆新聞</a:t>
            </a:r>
          </a:p>
          <a:p>
            <a:pPr eaLnBrk="1" hangingPunct="1">
              <a:defRPr/>
            </a:pPr>
            <a:r>
              <a:rPr lang="ja-JP" altLang="en-US" dirty="0" smtClean="0"/>
              <a:t>大衆報道新聞＝ニュースを大衆に売る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報道機能</a:t>
            </a:r>
            <a:r>
              <a:rPr lang="en-US" altLang="ja-JP" b="1" dirty="0" smtClean="0">
                <a:solidFill>
                  <a:srgbClr val="FF0000"/>
                </a:solidFill>
              </a:rPr>
              <a:t>―</a:t>
            </a:r>
            <a:r>
              <a:rPr lang="ja-JP" altLang="en-US" b="1" dirty="0" smtClean="0">
                <a:solidFill>
                  <a:srgbClr val="FF0000"/>
                </a:solidFill>
              </a:rPr>
              <a:t>速報性、詳報性、解説性</a:t>
            </a:r>
            <a:r>
              <a:rPr lang="en-US" altLang="ja-JP" dirty="0" smtClean="0"/>
              <a:t>―journalism</a:t>
            </a:r>
            <a:br>
              <a:rPr lang="en-US" altLang="ja-JP" dirty="0" smtClean="0"/>
            </a:br>
            <a:r>
              <a:rPr lang="ja-JP" altLang="en-US" dirty="0" smtClean="0"/>
              <a:t>・評論機能　</a:t>
            </a:r>
            <a:r>
              <a:rPr lang="en-US" altLang="ja-JP" dirty="0" smtClean="0"/>
              <a:t>editorial</a:t>
            </a:r>
            <a:br>
              <a:rPr lang="en-US" altLang="ja-JP" dirty="0" smtClean="0"/>
            </a:br>
            <a:r>
              <a:rPr lang="ja-JP" altLang="en-US" dirty="0" smtClean="0"/>
              <a:t>・教育機能　</a:t>
            </a:r>
            <a:r>
              <a:rPr lang="en-US" altLang="ja-JP" dirty="0" smtClean="0"/>
              <a:t>educational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NIE</a:t>
            </a:r>
            <a:br>
              <a:rPr lang="en-US" altLang="ja-JP" dirty="0" smtClean="0"/>
            </a:br>
            <a:r>
              <a:rPr lang="ja-JP" altLang="en-US" dirty="0" smtClean="0"/>
              <a:t>　　　　　</a:t>
            </a:r>
            <a:r>
              <a:rPr lang="ja-JP" altLang="en-US" sz="2800" dirty="0" smtClean="0"/>
              <a:t>娯楽機能　</a:t>
            </a:r>
            <a:r>
              <a:rPr lang="en-US" altLang="ja-JP" sz="2800" dirty="0" smtClean="0"/>
              <a:t>entertainment</a:t>
            </a:r>
            <a:br>
              <a:rPr lang="en-US" altLang="ja-JP" sz="2800" dirty="0" smtClean="0"/>
            </a:br>
            <a:r>
              <a:rPr lang="ja-JP" altLang="en-US" sz="2800" smtClean="0"/>
              <a:t>　　　　　 広告</a:t>
            </a:r>
            <a:r>
              <a:rPr lang="ja-JP" altLang="en-US" sz="2800" dirty="0" smtClean="0"/>
              <a:t>機能　</a:t>
            </a:r>
            <a:r>
              <a:rPr lang="en-US" altLang="ja-JP" sz="2800" dirty="0" smtClean="0"/>
              <a:t>advertising (</a:t>
            </a:r>
            <a:r>
              <a:rPr lang="ja-JP" altLang="en-US" sz="2800" dirty="0" smtClean="0"/>
              <a:t>経営収入）</a:t>
            </a:r>
          </a:p>
          <a:p>
            <a:pPr eaLnBrk="1" hangingPunct="1">
              <a:defRPr/>
            </a:pPr>
            <a:endParaRPr lang="ja-JP" altLang="en-US" dirty="0" smtClean="0"/>
          </a:p>
          <a:p>
            <a:pPr eaLnBrk="1" hangingPunct="1">
              <a:defRPr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04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340768"/>
            <a:ext cx="2840712" cy="4124869"/>
          </a:xfr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D017A-98F6-4FF8-9286-2732D73D9FE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4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r>
              <a:rPr kumimoji="0" lang="en-US" altLang="ja-JP" smtClean="0">
                <a:latin typeface="Arial Black" pitchFamily="34" charset="0"/>
              </a:rPr>
              <a:t>外国ジャーナリズムⅡa</a:t>
            </a:r>
          </a:p>
        </p:txBody>
      </p:sp>
      <p:sp>
        <p:nvSpPr>
          <p:cNvPr id="11267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/>
            <a:fld id="{FE653824-B02F-4A12-919B-A98082922546}" type="slidenum">
              <a:rPr kumimoji="0" lang="en-US" altLang="ja-JP" smtClean="0"/>
              <a:pPr algn="l" eaLnBrk="1" hangingPunct="1"/>
              <a:t>20</a:t>
            </a:fld>
            <a:endParaRPr kumimoji="0" lang="en-US" altLang="ja-JP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7772400" cy="649288"/>
          </a:xfrm>
        </p:spPr>
        <p:txBody>
          <a:bodyPr/>
          <a:lstStyle/>
          <a:p>
            <a:r>
              <a:rPr kumimoji="0" lang="en-US" altLang="ja-JP" sz="4000" i="1" smtClean="0">
                <a:latin typeface="ＭＳ Ｐゴシック" pitchFamily="50" charset="-128"/>
              </a:rPr>
              <a:t> 3.</a:t>
            </a:r>
            <a:r>
              <a:rPr kumimoji="0" lang="ja-JP" altLang="en-US" sz="4000" i="1" smtClean="0">
                <a:latin typeface="ＭＳ Ｐゴシック" pitchFamily="50" charset="-128"/>
              </a:rPr>
              <a:t>フランス革命（</a:t>
            </a:r>
            <a:r>
              <a:rPr kumimoji="0" lang="en-US" altLang="ja-JP" sz="4000" i="1" smtClean="0">
                <a:latin typeface="ＭＳ Ｐゴシック" pitchFamily="50" charset="-128"/>
              </a:rPr>
              <a:t>1787-99)</a:t>
            </a:r>
            <a:r>
              <a:rPr kumimoji="0" lang="ja-JP" altLang="en-US" sz="4000" i="1" smtClean="0">
                <a:latin typeface="ＭＳ Ｐゴシック" pitchFamily="50" charset="-128"/>
              </a:rPr>
              <a:t>と新聞</a:t>
            </a:r>
            <a:endParaRPr kumimoji="0" lang="ja-JP" altLang="en-US" sz="4000" i="1" smtClean="0"/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8207375" cy="43227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ja-JP" sz="2800" smtClean="0"/>
              <a:t>1789.8.26</a:t>
            </a:r>
            <a:r>
              <a:rPr kumimoji="0" lang="ja-JP" altLang="en-US" sz="2800" smtClean="0">
                <a:latin typeface="ＭＳ Ｐゴシック" pitchFamily="50" charset="-128"/>
              </a:rPr>
              <a:t>　人権宣言発布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800" smtClean="0">
                <a:latin typeface="ＭＳ Ｐゴシック" pitchFamily="50" charset="-128"/>
              </a:rPr>
              <a:t>「人権および市民の権利宣言」第</a:t>
            </a:r>
            <a:r>
              <a:rPr kumimoji="0" lang="en-US" altLang="ja-JP" sz="2800" smtClean="0">
                <a:latin typeface="ＭＳ Ｐゴシック" pitchFamily="50" charset="-128"/>
              </a:rPr>
              <a:t>11</a:t>
            </a:r>
            <a:r>
              <a:rPr kumimoji="0" lang="ja-JP" altLang="en-US" sz="2800" smtClean="0">
                <a:latin typeface="ＭＳ Ｐゴシック" pitchFamily="50" charset="-128"/>
              </a:rPr>
              <a:t>条を議会が採択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ja-JP" altLang="en-US" sz="2800" smtClean="0">
                <a:latin typeface="ＭＳ Ｐゴシック" pitchFamily="50" charset="-128"/>
              </a:rPr>
              <a:t>  →検閲とすべての事前検閲許可制の廃止</a:t>
            </a:r>
            <a:br>
              <a:rPr kumimoji="0" lang="ja-JP" altLang="en-US" sz="2800" smtClean="0">
                <a:latin typeface="ＭＳ Ｐゴシック" pitchFamily="50" charset="-128"/>
              </a:rPr>
            </a:br>
            <a:r>
              <a:rPr kumimoji="0" lang="ja-JP" altLang="en-US" sz="2800" smtClean="0">
                <a:latin typeface="ＭＳ Ｐゴシック" pitchFamily="50" charset="-128"/>
              </a:rPr>
              <a:t>　★第</a:t>
            </a:r>
            <a:r>
              <a:rPr kumimoji="0" lang="en-US" altLang="ja-JP" sz="2800" smtClean="0">
                <a:latin typeface="ＭＳ Ｐゴシック" pitchFamily="50" charset="-128"/>
              </a:rPr>
              <a:t>11</a:t>
            </a:r>
            <a:r>
              <a:rPr kumimoji="0" lang="ja-JP" altLang="en-US" sz="2800" smtClean="0">
                <a:latin typeface="ＭＳ Ｐゴシック" pitchFamily="50" charset="-128"/>
              </a:rPr>
              <a:t>条「思想および意見の自由な伝達は、人の最も貴重な権利のひとつである。従ってすべての人民は、自由な発言に対し、記述し、印刷することができる。</a:t>
            </a:r>
            <a:r>
              <a:rPr kumimoji="0" lang="ja-JP" altLang="en-US" sz="2800" b="1" smtClean="0">
                <a:solidFill>
                  <a:srgbClr val="FF0000"/>
                </a:solidFill>
                <a:latin typeface="ＭＳ Ｐゴシック" pitchFamily="50" charset="-128"/>
              </a:rPr>
              <a:t>ただし、法律により規定された場合におけるこの自由の濫用については、責任を追わなければならない</a:t>
            </a:r>
            <a:r>
              <a:rPr kumimoji="0" lang="ja-JP" altLang="en-US" sz="2800" smtClean="0">
                <a:latin typeface="ＭＳ Ｐゴシック" pitchFamily="50" charset="-128"/>
              </a:rPr>
              <a:t>」⇒</a:t>
            </a:r>
            <a:r>
              <a:rPr kumimoji="0" lang="ja-JP" altLang="en-US" sz="2800" smtClean="0">
                <a:solidFill>
                  <a:srgbClr val="FF0000"/>
                </a:solidFill>
                <a:latin typeface="ＭＳ Ｐゴシック" pitchFamily="50" charset="-128"/>
              </a:rPr>
              <a:t>これにより、「プレスの自由」という概念が飛び交う</a:t>
            </a:r>
            <a:endParaRPr kumimoji="0" lang="ja-JP" altLang="en-US" sz="2800" smtClean="0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3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番号プレースホルダ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1993491C-A21A-4E11-95BF-10A4BC962C0A}" type="slidenum">
              <a:rPr kumimoji="0" lang="en-US" altLang="ja-JP" sz="1200">
                <a:latin typeface="Arial Black" pitchFamily="34" charset="0"/>
              </a:rPr>
              <a:pPr algn="r" eaLnBrk="1" hangingPunct="1"/>
              <a:t>3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グーテンベルク以後</a:t>
            </a:r>
            <a:br>
              <a:rPr lang="ja-JP" altLang="en-US" sz="4000" smtClean="0"/>
            </a:br>
            <a:r>
              <a:rPr lang="ja-JP" altLang="en-US" sz="2400" smtClean="0"/>
              <a:t>グーテンベルク以降の近代コミュニケーション</a:t>
            </a:r>
            <a:br>
              <a:rPr lang="ja-JP" altLang="en-US" sz="2400" smtClean="0"/>
            </a:br>
            <a:r>
              <a:rPr lang="ja-JP" altLang="en-US" sz="2400" smtClean="0"/>
              <a:t>の成立過程を考察する</a:t>
            </a:r>
          </a:p>
        </p:txBody>
      </p:sp>
      <p:graphicFrame>
        <p:nvGraphicFramePr>
          <p:cNvPr id="2048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38250" y="2484438"/>
          <a:ext cx="247015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HotShots ｲﾒｰｼﾞ ﾄﾞｷｭﾒﾝﾄ" r:id="rId4" imgW="2285714" imgH="3048426" progId="HotShots_IMAGE.Document">
                  <p:embed/>
                </p:oleObj>
              </mc:Choice>
              <mc:Fallback>
                <p:oleObj name="HotShots ｲﾒｰｼﾞ ﾄﾞｷｭﾒﾝﾄ" r:id="rId4" imgW="2285714" imgH="3048426" progId="HotShots_IMAGE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484438"/>
                        <a:ext cx="247015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Picture 5" descr="juku_230-0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0000" y="2600325"/>
            <a:ext cx="2519363" cy="2522538"/>
          </a:xfrm>
          <a:noFill/>
        </p:spPr>
      </p:pic>
      <p:sp>
        <p:nvSpPr>
          <p:cNvPr id="20486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52958D8-52A8-4D6C-B544-B01B4BBFC83C}" type="slidenum">
              <a:rPr kumimoji="0" lang="en-US" altLang="ja-JP" smtClean="0">
                <a:latin typeface="Arial Black" pitchFamily="34" charset="0"/>
              </a:rPr>
              <a:pPr eaLnBrk="1" hangingPunct="1"/>
              <a:t>3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0487" name="フッター プレースホルダ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フッター プレースホルダ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kumimoji="0" lang="en-US" altLang="ja-JP" sz="1200"/>
              <a:t>ジャーナリズム史Ⅰ(2009)</a:t>
            </a:r>
          </a:p>
        </p:txBody>
      </p:sp>
      <p:sp>
        <p:nvSpPr>
          <p:cNvPr id="21507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9F068CA8-5DD8-451E-9A41-B068AA1A7D08}" type="slidenum">
              <a:rPr kumimoji="0" lang="en-US" altLang="ja-JP" sz="1200">
                <a:latin typeface="Arial Black" pitchFamily="34" charset="0"/>
              </a:rPr>
              <a:pPr algn="r" eaLnBrk="1" hangingPunct="1"/>
              <a:t>4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　グーテンベルク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</a:t>
            </a:r>
            <a:r>
              <a:rPr lang="en-US" altLang="ja-JP" smtClean="0"/>
              <a:t>Johann Gensfleisch zum Gutenberg (1394/99-1468?) </a:t>
            </a:r>
          </a:p>
          <a:p>
            <a:pPr eaLnBrk="1" hangingPunct="1"/>
            <a:r>
              <a:rPr lang="ja-JP" altLang="en-US" smtClean="0"/>
              <a:t>活版印刷術を発明</a:t>
            </a:r>
            <a:r>
              <a:rPr lang="ja-JP" altLang="en-US" smtClean="0">
                <a:hlinkClick r:id="rId3"/>
              </a:rPr>
              <a:t>→</a:t>
            </a:r>
            <a:r>
              <a:rPr lang="en-US" altLang="ja-JP" smtClean="0">
                <a:hlinkClick r:id="rId3"/>
              </a:rPr>
              <a:t>『42</a:t>
            </a:r>
            <a:r>
              <a:rPr lang="ja-JP" altLang="en-US" smtClean="0">
                <a:hlinkClick r:id="rId3"/>
              </a:rPr>
              <a:t>行聖書</a:t>
            </a:r>
            <a:r>
              <a:rPr lang="en-US" altLang="ja-JP" smtClean="0">
                <a:hlinkClick r:id="rId3"/>
              </a:rPr>
              <a:t>』</a:t>
            </a:r>
            <a:r>
              <a:rPr lang="ja-JP" altLang="en-US" smtClean="0"/>
              <a:t>印刷・出版（</a:t>
            </a:r>
            <a:r>
              <a:rPr lang="en-US" altLang="ja-JP" smtClean="0"/>
              <a:t>1450</a:t>
            </a:r>
            <a:r>
              <a:rPr lang="ja-JP" altLang="en-US" smtClean="0"/>
              <a:t>年前後）</a:t>
            </a:r>
          </a:p>
          <a:p>
            <a:pPr eaLnBrk="1" hangingPunct="1"/>
            <a:r>
              <a:rPr lang="ja-JP" altLang="en-US" smtClean="0"/>
              <a:t>　印刷技術、製本、本のヨーロッパ普及に貢献</a:t>
            </a:r>
          </a:p>
          <a:p>
            <a:pPr eaLnBrk="1" hangingPunct="1"/>
            <a:r>
              <a:rPr lang="ja-JP" altLang="en-US" smtClean="0"/>
              <a:t>印刷人という新しい職業を生む</a:t>
            </a:r>
          </a:p>
        </p:txBody>
      </p:sp>
      <p:sp>
        <p:nvSpPr>
          <p:cNvPr id="21510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8A80CCC-BC0D-4D52-ADC9-910F2B730C79}" type="slidenum">
              <a:rPr kumimoji="0" lang="en-US" altLang="ja-JP" smtClean="0">
                <a:latin typeface="Arial Black" pitchFamily="34" charset="0"/>
              </a:rPr>
              <a:pPr eaLnBrk="1" hangingPunct="1"/>
              <a:t>4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1511" name="フッター プレースホルダ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フッター プレースホルダ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kumimoji="0" lang="en-US" altLang="ja-JP" sz="1200"/>
              <a:t>ジャーナリズム史Ⅰ(2009)</a:t>
            </a:r>
          </a:p>
        </p:txBody>
      </p:sp>
      <p:sp>
        <p:nvSpPr>
          <p:cNvPr id="22531" name="スライド番号プレースホルダ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2DDEF65B-E6C0-403E-BA3E-858442A0C5BC}" type="slidenum">
              <a:rPr kumimoji="0" lang="en-US" altLang="ja-JP" sz="1200">
                <a:latin typeface="Arial Black" pitchFamily="34" charset="0"/>
              </a:rPr>
              <a:pPr algn="r" eaLnBrk="1" hangingPunct="1"/>
              <a:t>5</a:t>
            </a:fld>
            <a:endParaRPr kumimoji="0" lang="en-US" altLang="ja-JP" sz="1200">
              <a:latin typeface="Arial Black" pitchFamily="34" charset="0"/>
            </a:endParaRP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622300" y="795338"/>
          <a:ext cx="740568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HotShots ｲﾒｰｼﾞ ﾄﾞｷｭﾒﾝﾄ" r:id="rId4" imgW="3048426" imgH="2285714" progId="HotShots_IMAGE.Document">
                  <p:embed/>
                </p:oleObj>
              </mc:Choice>
              <mc:Fallback>
                <p:oleObj name="HotShots ｲﾒｰｼﾞ ﾄﾞｷｭﾒﾝﾄ" r:id="rId4" imgW="3048426" imgH="2285714" progId="HotShots_IMAGE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795338"/>
                        <a:ext cx="7405688" cy="507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7EAE871-CC05-4B2A-879C-D995A1F0EC7D}" type="slidenum">
              <a:rPr kumimoji="0" lang="en-US" altLang="ja-JP" smtClean="0">
                <a:latin typeface="Arial Black" pitchFamily="34" charset="0"/>
              </a:rPr>
              <a:pPr eaLnBrk="1" hangingPunct="1"/>
              <a:t>5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2534" name="フッター プレースホルダ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フッター プレースホルダ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kumimoji="0" lang="en-US" altLang="ja-JP" sz="1200"/>
          </a:p>
        </p:txBody>
      </p:sp>
      <p:sp>
        <p:nvSpPr>
          <p:cNvPr id="23555" name="スライド番号プレースホルダ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2D26E395-9036-44D7-AC26-C50DDBC744E5}" type="slidenum">
              <a:rPr kumimoji="0" lang="en-US" altLang="ja-JP" sz="1200">
                <a:latin typeface="Arial Black" pitchFamily="34" charset="0"/>
              </a:rPr>
              <a:pPr algn="r" eaLnBrk="1" hangingPunct="1"/>
              <a:t>6</a:t>
            </a:fld>
            <a:endParaRPr kumimoji="0" lang="en-US" altLang="ja-JP" sz="1200">
              <a:latin typeface="Arial Black" pitchFamily="34" charset="0"/>
            </a:endParaRPr>
          </a:p>
        </p:txBody>
      </p:sp>
      <p:pic>
        <p:nvPicPr>
          <p:cNvPr id="23556" name="Picture 6" descr="Gutenberg-スキャンされた画像-0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125538"/>
            <a:ext cx="4327525" cy="5102225"/>
          </a:xfrm>
          <a:noFill/>
        </p:spPr>
      </p:pic>
      <p:sp>
        <p:nvSpPr>
          <p:cNvPr id="23557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262D0EF-7445-49F4-8850-43AE7F25B84F}" type="slidenum">
              <a:rPr kumimoji="0" lang="en-US" altLang="ja-JP" smtClean="0">
                <a:latin typeface="Arial Black" pitchFamily="34" charset="0"/>
              </a:rPr>
              <a:pPr eaLnBrk="1" hangingPunct="1"/>
              <a:t>6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3558" name="フッター プレースホルダ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47354F2E-A863-428C-85F2-F78DE2FAFED1}" type="slidenum">
              <a:rPr kumimoji="0" lang="en-US" altLang="ja-JP" sz="1200">
                <a:latin typeface="Arial Black" pitchFamily="34" charset="0"/>
              </a:rPr>
              <a:pPr algn="r" eaLnBrk="1" hangingPunct="1"/>
              <a:t>7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57200"/>
            <a:ext cx="7773987" cy="18288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２　手書き新聞</a:t>
            </a:r>
            <a:r>
              <a:rPr lang="ja-JP" altLang="en-US" sz="2800" smtClean="0"/>
              <a:t>（</a:t>
            </a:r>
            <a:r>
              <a:rPr lang="en-US" altLang="ja-JP" sz="2800" smtClean="0"/>
              <a:t>manuscript, hand writing)</a:t>
            </a:r>
            <a:r>
              <a:rPr lang="ja-JP" altLang="en-US" sz="2800" smtClean="0"/>
              <a:t>・</a:t>
            </a:r>
            <a:r>
              <a:rPr lang="ja-JP" altLang="en-US" sz="4000" smtClean="0"/>
              <a:t>ニュースシート・ニュース通信：</a:t>
            </a:r>
            <a:r>
              <a:rPr lang="en-US" altLang="ja-JP" sz="4000" smtClean="0"/>
              <a:t>15-16</a:t>
            </a:r>
            <a:r>
              <a:rPr lang="ja-JP" altLang="en-US" sz="4000" smtClean="0"/>
              <a:t>世紀</a:t>
            </a:r>
            <a:endParaRPr lang="ja-JP" alt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2300" y="2328863"/>
            <a:ext cx="7488238" cy="3467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ja-JP" altLang="en-US" smtClean="0"/>
              <a:t>　＜背景＞　</a:t>
            </a:r>
          </a:p>
          <a:p>
            <a:pPr eaLnBrk="1" hangingPunct="1"/>
            <a:r>
              <a:rPr lang="ja-JP" altLang="en-US" smtClean="0"/>
              <a:t>ａ．</a:t>
            </a:r>
            <a:r>
              <a:rPr lang="en-US" altLang="ja-JP" smtClean="0"/>
              <a:t>15</a:t>
            </a:r>
            <a:r>
              <a:rPr lang="ja-JP" altLang="en-US" smtClean="0"/>
              <a:t>世紀　東ローマ帝国の没落／ヨーロッパにおける庶民運動の高まり</a:t>
            </a:r>
          </a:p>
          <a:p>
            <a:pPr eaLnBrk="1" hangingPunct="1"/>
            <a:r>
              <a:rPr lang="ja-JP" altLang="en-US" smtClean="0"/>
              <a:t>ｂ．金融・投機・貿易に携わる豪商の台頭→（情報収集）の必要性</a:t>
            </a:r>
          </a:p>
        </p:txBody>
      </p:sp>
      <p:sp>
        <p:nvSpPr>
          <p:cNvPr id="24581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D9BCC9A-92FC-4253-842C-57064E5C0EA2}" type="slidenum">
              <a:rPr kumimoji="0" lang="en-US" altLang="ja-JP" smtClean="0">
                <a:latin typeface="Arial Black" pitchFamily="34" charset="0"/>
              </a:rPr>
              <a:pPr eaLnBrk="1" hangingPunct="1"/>
              <a:t>7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4582" name="フッター プレースホルダ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フッター プレースホルダ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kumimoji="0" lang="en-US" altLang="ja-JP" sz="1200"/>
              <a:t>ジャーナリズム史Ⅰ(2009)</a:t>
            </a:r>
          </a:p>
        </p:txBody>
      </p:sp>
      <p:sp>
        <p:nvSpPr>
          <p:cNvPr id="25603" name="スライド番号プレースホルダ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5C698168-4981-40A2-87A3-C2DDF6EC2075}" type="slidenum">
              <a:rPr kumimoji="0" lang="en-US" altLang="ja-JP" sz="1200">
                <a:latin typeface="Arial Black" pitchFamily="34" charset="0"/>
              </a:rPr>
              <a:pPr algn="r" eaLnBrk="1" hangingPunct="1"/>
              <a:t>8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z="4000" smtClean="0"/>
              <a:t>2-1.Newsletter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4032250" cy="3886200"/>
          </a:xfrm>
        </p:spPr>
        <p:txBody>
          <a:bodyPr/>
          <a:lstStyle/>
          <a:p>
            <a:pPr eaLnBrk="1" hangingPunct="1"/>
            <a:r>
              <a:rPr lang="ja-JP" altLang="en-US" sz="2400" smtClean="0"/>
              <a:t>アウグスブルグのフッガー（</a:t>
            </a:r>
            <a:r>
              <a:rPr lang="en-US" altLang="ja-JP" sz="2400" smtClean="0"/>
              <a:t>Fuggar</a:t>
            </a:r>
            <a:r>
              <a:rPr lang="ja-JP" altLang="en-US" sz="2400" smtClean="0"/>
              <a:t>）家</a:t>
            </a:r>
            <a:endParaRPr lang="ja-JP" altLang="en-US" sz="2800" smtClean="0"/>
          </a:p>
          <a:p>
            <a:pPr eaLnBrk="1" hangingPunct="1"/>
            <a:r>
              <a:rPr lang="en-US" altLang="ja-JP" sz="2800" smtClean="0"/>
              <a:t>Fuggar Zeitung</a:t>
            </a:r>
            <a:r>
              <a:rPr lang="ja-JP" altLang="en-US" sz="2800" smtClean="0"/>
              <a:t>ニュースレター）を編集、発行</a:t>
            </a:r>
          </a:p>
        </p:txBody>
      </p:sp>
      <p:sp>
        <p:nvSpPr>
          <p:cNvPr id="2560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54550" y="1981200"/>
            <a:ext cx="3690938" cy="38862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ロスチャイルド　</a:t>
            </a:r>
            <a:r>
              <a:rPr lang="en-US" altLang="ja-JP" sz="2800" smtClean="0"/>
              <a:t>Meyer Amchel Rothschild (1743-1812)</a:t>
            </a:r>
          </a:p>
          <a:p>
            <a:pPr eaLnBrk="1" hangingPunct="1"/>
            <a:r>
              <a:rPr lang="ja-JP" altLang="en-US" sz="2800" smtClean="0"/>
              <a:t>金融帝国－情報を金儲けとする。トルン・タキシス家に近付く</a:t>
            </a:r>
          </a:p>
          <a:p>
            <a:pPr eaLnBrk="1" hangingPunct="1"/>
            <a:endParaRPr lang="en-US" altLang="ja-JP" sz="2800" smtClean="0"/>
          </a:p>
        </p:txBody>
      </p:sp>
      <p:sp>
        <p:nvSpPr>
          <p:cNvPr id="25607" name="スライド番号プレースホルダ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B1318AE-FC40-40F9-AD08-AD64F164910F}" type="slidenum">
              <a:rPr kumimoji="0" lang="en-US" altLang="ja-JP" smtClean="0">
                <a:latin typeface="Arial Black" pitchFamily="34" charset="0"/>
              </a:rPr>
              <a:pPr eaLnBrk="1" hangingPunct="1"/>
              <a:t>8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5608" name="フッター プレースホルダ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A6CEA12A-658E-4678-BE23-1BA582F79BD7}" type="slidenum">
              <a:rPr kumimoji="0" lang="en-US" altLang="ja-JP" sz="1200">
                <a:latin typeface="Arial Black" pitchFamily="34" charset="0"/>
              </a:rPr>
              <a:pPr algn="r" eaLnBrk="1" hangingPunct="1"/>
              <a:t>9</a:t>
            </a:fld>
            <a:endParaRPr kumimoji="0" lang="en-US" altLang="ja-JP" sz="1200">
              <a:latin typeface="Arial Black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通信社の発展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4032250" cy="388620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Havas,Reuter,Wolff</a:t>
            </a:r>
          </a:p>
          <a:p>
            <a:pPr eaLnBrk="1" hangingPunct="1"/>
            <a:r>
              <a:rPr lang="ja-JP" altLang="en-US" sz="2800" smtClean="0"/>
              <a:t>アバス、ロイター、ウォルフ</a:t>
            </a:r>
          </a:p>
          <a:p>
            <a:pPr eaLnBrk="1" hangingPunct="1"/>
            <a:r>
              <a:rPr lang="en-US" altLang="ja-JP" sz="2800" smtClean="0"/>
              <a:t>AFP,Reuter,DNB</a:t>
            </a:r>
          </a:p>
          <a:p>
            <a:pPr eaLnBrk="1" hangingPunct="1"/>
            <a:r>
              <a:rPr lang="en-US" altLang="ja-JP" sz="2800" smtClean="0"/>
              <a:t>AFP,AP,UPI,Tass, </a:t>
            </a:r>
            <a:r>
              <a:rPr lang="ja-JP" altLang="en-US" sz="2800" smtClean="0"/>
              <a:t>新華社</a:t>
            </a:r>
          </a:p>
        </p:txBody>
      </p:sp>
      <p:pic>
        <p:nvPicPr>
          <p:cNvPr id="26629" name="Picture 5" descr="PJReuter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192338"/>
            <a:ext cx="2684463" cy="3206750"/>
          </a:xfrm>
          <a:noFill/>
        </p:spPr>
      </p:pic>
      <p:sp>
        <p:nvSpPr>
          <p:cNvPr id="26630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05E5E82-BEAA-4914-9CEA-FC4EBE5F5DAD}" type="slidenum">
              <a:rPr kumimoji="0" lang="en-US" altLang="ja-JP" smtClean="0">
                <a:latin typeface="Arial Black" pitchFamily="34" charset="0"/>
              </a:rPr>
              <a:pPr eaLnBrk="1" hangingPunct="1"/>
              <a:t>9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6631" name="フッター プレースホルダ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1107</TotalTime>
  <Words>302</Words>
  <Application>Microsoft Office PowerPoint</Application>
  <PresentationFormat>画面に合わせる (4:3)</PresentationFormat>
  <Paragraphs>107</Paragraphs>
  <Slides>20</Slides>
  <Notes>19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Pixel</vt:lpstr>
      <vt:lpstr>HotShots ｲﾒｰｼﾞ ﾄﾞｷｭﾒﾝﾄ</vt:lpstr>
      <vt:lpstr>ジャーナリズム史Ⅰ 2017-3~4　歴史を考える-3</vt:lpstr>
      <vt:lpstr>PowerPoint プレゼンテーション</vt:lpstr>
      <vt:lpstr>グーテンベルク以後 グーテンベルク以降の近代コミュニケーション の成立過程を考察する</vt:lpstr>
      <vt:lpstr>１　グーテンベルク</vt:lpstr>
      <vt:lpstr>PowerPoint プレゼンテーション</vt:lpstr>
      <vt:lpstr>PowerPoint プレゼンテーション</vt:lpstr>
      <vt:lpstr>２　手書き新聞（manuscript, hand writing)・ニュースシート・ニュース通信：15-16世紀</vt:lpstr>
      <vt:lpstr>2-1.Newsletter</vt:lpstr>
      <vt:lpstr>　通信社の発展</vt:lpstr>
      <vt:lpstr>　ニュースの収集地</vt:lpstr>
      <vt:lpstr>PowerPoint プレゼンテーション</vt:lpstr>
      <vt:lpstr>３　週刊新聞の発生</vt:lpstr>
      <vt:lpstr>４　日刊新聞の登場（１７－１８世紀）</vt:lpstr>
      <vt:lpstr>PowerPoint プレゼンテーション</vt:lpstr>
      <vt:lpstr>PowerPoint プレゼンテーション</vt:lpstr>
      <vt:lpstr>PowerPoint プレゼンテーション</vt:lpstr>
      <vt:lpstr>５.１８世紀:ヨーロッパ大衆社会の出現</vt:lpstr>
      <vt:lpstr>６.19世紀:大衆社会の出現-1</vt:lpstr>
      <vt:lpstr>６.19世紀:大衆社会の出現-2</vt:lpstr>
      <vt:lpstr> 3.フランス革命（1787-99)と新聞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　ス　・　メ　デ　ィ　ア　史　（　１　）　（　２　）</dc:title>
  <dc:creator>鈴木雄雅</dc:creator>
  <cp:lastModifiedBy>s-yuga  TOSHIBA-1</cp:lastModifiedBy>
  <cp:revision>81</cp:revision>
  <cp:lastPrinted>2015-05-11T23:01:27Z</cp:lastPrinted>
  <dcterms:created xsi:type="dcterms:W3CDTF">1999-04-21T14:06:24Z</dcterms:created>
  <dcterms:modified xsi:type="dcterms:W3CDTF">2017-05-08T13:42:31Z</dcterms:modified>
</cp:coreProperties>
</file>