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450" r:id="rId2"/>
    <p:sldId id="463" r:id="rId3"/>
    <p:sldId id="464" r:id="rId4"/>
    <p:sldId id="465" r:id="rId5"/>
    <p:sldId id="471" r:id="rId6"/>
    <p:sldId id="472" r:id="rId7"/>
    <p:sldId id="473" r:id="rId8"/>
    <p:sldId id="474" r:id="rId9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22" autoAdjust="0"/>
  </p:normalViewPr>
  <p:slideViewPr>
    <p:cSldViewPr>
      <p:cViewPr varScale="1">
        <p:scale>
          <a:sx n="56" d="100"/>
          <a:sy n="56" d="100"/>
        </p:scale>
        <p:origin x="-12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1" d="100"/>
          <a:sy n="31" d="100"/>
        </p:scale>
        <p:origin x="-1206" y="-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7063"/>
            <a:ext cx="298608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3D78897-90FC-4317-BAB9-269D808714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4597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60913"/>
            <a:ext cx="5049837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8650"/>
            <a:ext cx="2986088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84F6B9F-6BC5-4FF5-A341-5FA274D657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0738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pitchFamily="50" charset="-128"/>
                  </a:defRPr>
                </a:lvl9pPr>
              </a:lstStyle>
              <a:p>
                <a:pPr eaLnBrk="1" hangingPunct="1"/>
                <a:endParaRPr kumimoji="0" lang="ja-JP" altLang="ja-JP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4782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24782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D10FE-8B7A-4979-B1E7-238D0BD657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60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E5B6E-62EC-435D-909F-157FD1D5A7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02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F28D4-DBFA-4B7A-BF18-86FAE23CA6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14837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19E4D-667D-4CBF-B3F6-A71F092CDA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8190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11D76-D2A2-47FA-9C1E-56EFD6108E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4493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2AB-B7E8-4288-B1BE-F64AA9F7FF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0172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662DE-F09C-4F25-80A4-3DF8CFF285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5766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3E055-2074-41CC-A987-CEB836B507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521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04D52-F1FF-44A1-AC1A-6E6FDF694F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335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D9510-00DB-4869-A715-5DE1D9B786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069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D2F7A-8B4D-4A57-97CF-A45E5A8F1D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71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0BF56-EF7D-4EDD-98D4-62420CB0F0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520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0B632-56AA-4C2C-8E9C-44B60437E1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CB752-0EDC-418D-8E9F-3AD4FFAD56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5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05CD8-6672-494D-82F0-4064A8696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176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7F6B1-54BE-4D33-B51A-8A00880142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63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r>
              <a:rPr lang="en-US" altLang="ja-JP"/>
              <a:t>ジャーナリズム史Ⅰ(2009)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 Black" pitchFamily="34" charset="0"/>
              </a:defRPr>
            </a:lvl1pPr>
          </a:lstStyle>
          <a:p>
            <a:pPr>
              <a:defRPr/>
            </a:pPr>
            <a:fld id="{C463F1B6-2CB9-4C9C-BE49-A6448FC4FB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algn="ctr"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eaLnBrk="1" hangingPunct="1"/>
              <a:endParaRPr kumimoji="0" lang="ja-JP" altLang="ja-JP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4680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JHlec17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web.cc.sophia.ac.jp/s-yuga/file/materials07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io.ac.jp/staind/230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file/materials07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7%94%BB%E5%83%8F:Eniac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.wikipedia.org/wiki/%E7%94%BB%E5%83%8F:ArthurClarke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7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mtClean="0"/>
              <a:t>ジャーナリズム史Ⅰ</a:t>
            </a:r>
          </a:p>
        </p:txBody>
      </p:sp>
      <p:sp>
        <p:nvSpPr>
          <p:cNvPr id="12291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3EBC6B4-61A7-4678-A3E8-E1FBAAB336DA}" type="slidenum">
              <a:rPr kumimoji="0" lang="en-US" altLang="ja-JP" smtClean="0">
                <a:latin typeface="Arial Black" pitchFamily="34" charset="0"/>
              </a:rPr>
              <a:pPr eaLnBrk="1" hangingPunct="1"/>
              <a:t>1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z="5400" dirty="0" smtClean="0"/>
              <a:t>ジャーナリズム史</a:t>
            </a:r>
            <a:r>
              <a:rPr lang="en-US" altLang="ja-JP" sz="5400" dirty="0" smtClean="0"/>
              <a:t>Ⅰ</a:t>
            </a:r>
            <a:r>
              <a:rPr lang="en-US" altLang="ja-JP" sz="5400" smtClean="0"/>
              <a:t/>
            </a:r>
            <a:br>
              <a:rPr lang="en-US" altLang="ja-JP" sz="5400" smtClean="0"/>
            </a:br>
            <a:r>
              <a:rPr lang="ja-JP" altLang="en-US" sz="3800" smtClean="0"/>
              <a:t>歴史</a:t>
            </a:r>
            <a:r>
              <a:rPr lang="ja-JP" altLang="en-US" sz="3800" dirty="0" smtClean="0"/>
              <a:t>を考える</a:t>
            </a:r>
            <a:r>
              <a:rPr lang="en-US" altLang="ja-JP" sz="3800" dirty="0" smtClean="0"/>
              <a:t>-3</a:t>
            </a:r>
            <a:endParaRPr lang="ja-JP" altLang="en-US" sz="3800" dirty="0" smtClean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200" b="1" dirty="0" smtClean="0"/>
              <a:t>現代マス・メディア、マス･コミュニケーションの成立の歴史をたどる  参考文献   </a:t>
            </a:r>
            <a:r>
              <a:rPr lang="ja-JP" altLang="en-US" sz="3200" b="1" dirty="0" smtClean="0">
                <a:hlinkClick r:id="rId3"/>
              </a:rPr>
              <a:t>授業頁</a:t>
            </a:r>
            <a:r>
              <a:rPr lang="ja-JP" altLang="en-US" sz="3200" b="1" dirty="0" smtClean="0"/>
              <a:t>   </a:t>
            </a:r>
            <a:r>
              <a:rPr lang="ja-JP" altLang="en-US" sz="3200" b="1" dirty="0" smtClean="0">
                <a:hlinkClick r:id="rId4"/>
              </a:rPr>
              <a:t>授業資料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1371600"/>
          </a:xfrm>
        </p:spPr>
        <p:txBody>
          <a:bodyPr/>
          <a:lstStyle/>
          <a:p>
            <a:r>
              <a:rPr lang="ja-JP" altLang="en-US" sz="4000" smtClean="0"/>
              <a:t>コミュニケーション史からみた時代区分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ja-JP" altLang="en-US" smtClean="0"/>
              <a:t>筆記コミュニケーションの時代</a:t>
            </a:r>
            <a:r>
              <a:rPr lang="en-US" altLang="ja-JP" smtClean="0"/>
              <a:t>: oral,chirographia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ja-JP" altLang="en-US" smtClean="0"/>
              <a:t>印刷コミュニケーションの時代：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ja-JP" altLang="en-US" smtClean="0"/>
              <a:t>　　　</a:t>
            </a:r>
            <a:r>
              <a:rPr lang="en-US" altLang="ja-JP" smtClean="0"/>
              <a:t>typographic→</a:t>
            </a:r>
            <a:r>
              <a:rPr lang="ja-JP" altLang="en-US" sz="2000" smtClean="0"/>
              <a:t>グーテンベルグ</a:t>
            </a:r>
            <a:r>
              <a:rPr lang="ja-JP" altLang="en-US" sz="2400" smtClean="0"/>
              <a:t>：　</a:t>
            </a:r>
            <a:r>
              <a:rPr lang="ja-JP" altLang="en-US" sz="2000" smtClean="0">
                <a:hlinkClick r:id="rId3"/>
              </a:rPr>
              <a:t>慶応大学図書館</a:t>
            </a:r>
            <a:endParaRPr lang="ja-JP" altLang="en-US" sz="200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ja-JP" altLang="en-US" smtClean="0"/>
              <a:t>電気通信の時代</a:t>
            </a:r>
            <a:r>
              <a:rPr lang="en-US" altLang="ja-JP" smtClean="0"/>
              <a:t>:electronic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ja-JP" altLang="en-US" smtClean="0"/>
              <a:t>インタラクティブ・コミュニケーションの時代</a:t>
            </a:r>
          </a:p>
          <a:p>
            <a:pPr marL="990600" lvl="1" indent="-533400">
              <a:lnSpc>
                <a:spcPct val="90000"/>
              </a:lnSpc>
            </a:pPr>
            <a:r>
              <a:rPr lang="ja-JP" altLang="en-US" smtClean="0"/>
              <a:t>身体の拡張：マクルーハン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mtClean="0"/>
              <a:t>ジャーナリズム史Ⅰ(2009)</a:t>
            </a:r>
          </a:p>
        </p:txBody>
      </p:sp>
      <p:sp>
        <p:nvSpPr>
          <p:cNvPr id="14339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C584B79F-DCEE-4EB0-8B98-C46CCF3F1A68}" type="slidenum">
              <a:rPr kumimoji="0" lang="en-US" altLang="ja-JP" smtClean="0">
                <a:latin typeface="Arial Black" pitchFamily="34" charset="0"/>
              </a:rPr>
              <a:pPr eaLnBrk="1" hangingPunct="1"/>
              <a:t>3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７　電気通信メディアの出現　　　　　</a:t>
            </a:r>
            <a:br>
              <a:rPr lang="ja-JP" altLang="en-US" smtClean="0"/>
            </a:br>
            <a:r>
              <a:rPr lang="ja-JP" altLang="en-US" smtClean="0"/>
              <a:t>　　　</a:t>
            </a:r>
            <a:r>
              <a:rPr lang="en-US" altLang="ja-JP" smtClean="0"/>
              <a:t>telecommunications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1835</a:t>
            </a:r>
            <a:r>
              <a:rPr lang="ja-JP" altLang="en-US" dirty="0" smtClean="0"/>
              <a:t>年　仏　　アバス通信社設立</a:t>
            </a:r>
          </a:p>
          <a:p>
            <a:pPr eaLnBrk="1" hangingPunct="1">
              <a:defRPr/>
            </a:pPr>
            <a:r>
              <a:rPr lang="en-US" altLang="ja-JP" dirty="0" smtClean="0"/>
              <a:t>1839</a:t>
            </a:r>
            <a:r>
              <a:rPr lang="ja-JP" altLang="en-US" dirty="0" smtClean="0"/>
              <a:t>年　仏　　ダゲレオタイプ（写真）</a:t>
            </a:r>
          </a:p>
          <a:p>
            <a:pPr eaLnBrk="1" hangingPunct="1">
              <a:defRPr/>
            </a:pPr>
            <a:r>
              <a:rPr lang="en-US" altLang="ja-JP" dirty="0" smtClean="0"/>
              <a:t>1836</a:t>
            </a:r>
            <a:r>
              <a:rPr lang="ja-JP" altLang="en-US" dirty="0" smtClean="0"/>
              <a:t>～</a:t>
            </a:r>
            <a:r>
              <a:rPr lang="en-US" altLang="ja-JP" dirty="0" smtClean="0"/>
              <a:t>44</a:t>
            </a:r>
            <a:r>
              <a:rPr lang="ja-JP" altLang="en-US" dirty="0" smtClean="0"/>
              <a:t>年　米　　Ｓ．モールスによる電信の発明・開発</a:t>
            </a:r>
          </a:p>
          <a:p>
            <a:pPr eaLnBrk="1" hangingPunct="1">
              <a:defRPr/>
            </a:pPr>
            <a:r>
              <a:rPr lang="en-US" altLang="ja-JP" dirty="0" smtClean="0"/>
              <a:t>1867</a:t>
            </a:r>
            <a:r>
              <a:rPr lang="ja-JP" altLang="en-US" dirty="0" smtClean="0"/>
              <a:t>年　最初の大西洋海底電信敷設</a:t>
            </a:r>
          </a:p>
          <a:p>
            <a:pPr eaLnBrk="1" hangingPunct="1"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1870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年　世界三分割協定</a:t>
            </a:r>
            <a:r>
              <a:rPr lang="ja-JP" altLang="en-US" dirty="0" smtClean="0"/>
              <a:t>（ニュースの植民地化始まる）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en-US" altLang="ja-JP" smtClean="0"/>
              <a:t>ジャーナリズム史Ⅰ(2009)</a:t>
            </a:r>
          </a:p>
        </p:txBody>
      </p:sp>
      <p:sp>
        <p:nvSpPr>
          <p:cNvPr id="15363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960C2217-6E5F-4C4A-92BA-B6EEB7E585D2}" type="slidenum">
              <a:rPr kumimoji="0" lang="en-US" altLang="ja-JP" smtClean="0">
                <a:latin typeface="Arial Black" pitchFamily="34" charset="0"/>
              </a:rPr>
              <a:pPr eaLnBrk="1" hangingPunct="1"/>
              <a:t>4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1536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7-2 </a:t>
            </a:r>
            <a:r>
              <a:rPr lang="ja-JP" altLang="en-US" sz="3600" smtClean="0"/>
              <a:t>伝書鳩・海底電信・有線／無線通信の時代へ＞</a:t>
            </a:r>
          </a:p>
        </p:txBody>
      </p:sp>
      <p:sp>
        <p:nvSpPr>
          <p:cNvPr id="153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35975" cy="3886200"/>
          </a:xfrm>
        </p:spPr>
        <p:txBody>
          <a:bodyPr/>
          <a:lstStyle/>
          <a:p>
            <a:pPr eaLnBrk="1" hangingPunct="1"/>
            <a:r>
              <a:rPr lang="en-US" altLang="ja-JP" sz="2400" smtClean="0"/>
              <a:t>1871</a:t>
            </a:r>
            <a:r>
              <a:rPr lang="ja-JP" altLang="en-US" sz="2400" smtClean="0"/>
              <a:t>年 </a:t>
            </a:r>
            <a:r>
              <a:rPr lang="en-US" altLang="ja-JP" sz="2400" smtClean="0"/>
              <a:t>: </a:t>
            </a:r>
            <a:r>
              <a:rPr lang="ja-JP" altLang="en-US" sz="2400" smtClean="0"/>
              <a:t>大北電信会社（デンマーク資本）による長崎</a:t>
            </a:r>
            <a:r>
              <a:rPr lang="en-US" altLang="ja-JP" sz="2400" smtClean="0"/>
              <a:t>〜</a:t>
            </a:r>
            <a:r>
              <a:rPr lang="ja-JP" altLang="en-US" sz="2400" smtClean="0"/>
              <a:t>上海、長崎</a:t>
            </a:r>
            <a:r>
              <a:rPr lang="en-US" altLang="ja-JP" sz="2400" smtClean="0"/>
              <a:t>〜</a:t>
            </a:r>
            <a:r>
              <a:rPr lang="ja-JP" altLang="en-US" sz="2400" smtClean="0"/>
              <a:t>ウラジオストク間の海底電信線敷設。 </a:t>
            </a:r>
            <a:endParaRPr lang="en-US" altLang="ja-JP" sz="2400" smtClean="0"/>
          </a:p>
          <a:p>
            <a:pPr eaLnBrk="1" hangingPunct="1"/>
            <a:r>
              <a:rPr lang="en-US" altLang="ja-JP" smtClean="0"/>
              <a:t>1877</a:t>
            </a:r>
            <a:r>
              <a:rPr lang="ja-JP" altLang="en-US" smtClean="0"/>
              <a:t>年　米　　エジソン、蓄音機を発明</a:t>
            </a:r>
          </a:p>
          <a:p>
            <a:pPr eaLnBrk="1" hangingPunct="1"/>
            <a:r>
              <a:rPr lang="en-US" altLang="ja-JP" smtClean="0"/>
              <a:t>1889</a:t>
            </a:r>
            <a:r>
              <a:rPr lang="ja-JP" altLang="en-US" smtClean="0"/>
              <a:t>年　　　　　</a:t>
            </a:r>
            <a:r>
              <a:rPr lang="en-US" altLang="ja-JP" smtClean="0"/>
              <a:t>〃</a:t>
            </a:r>
            <a:r>
              <a:rPr lang="ja-JP" altLang="en-US" smtClean="0"/>
              <a:t>　　映写機を発明</a:t>
            </a:r>
          </a:p>
          <a:p>
            <a:pPr eaLnBrk="1" hangingPunct="1"/>
            <a:r>
              <a:rPr lang="en-US" altLang="ja-JP" smtClean="0"/>
              <a:t>1895</a:t>
            </a:r>
            <a:r>
              <a:rPr lang="ja-JP" altLang="en-US" smtClean="0"/>
              <a:t>年　伊　Ｇ．マルコーニ、無線電信を発明</a:t>
            </a:r>
          </a:p>
          <a:p>
            <a:pPr eaLnBrk="1" hangingPunct="1"/>
            <a:r>
              <a:rPr lang="en-US" altLang="ja-JP" smtClean="0"/>
              <a:t>1902</a:t>
            </a:r>
            <a:r>
              <a:rPr lang="ja-JP" altLang="en-US" smtClean="0"/>
              <a:t>年全英連絡網（</a:t>
            </a:r>
            <a:r>
              <a:rPr lang="en-US" altLang="ja-JP" smtClean="0"/>
              <a:t>All-Red Route)</a:t>
            </a:r>
            <a:r>
              <a:rPr lang="ja-JP" altLang="en-US" smtClean="0"/>
              <a:t>完成</a:t>
            </a:r>
          </a:p>
          <a:p>
            <a:pPr eaLnBrk="1" hangingPunct="1"/>
            <a:r>
              <a:rPr lang="en-US" altLang="ja-JP" smtClean="0"/>
              <a:t>1904</a:t>
            </a:r>
            <a:r>
              <a:rPr lang="ja-JP" altLang="en-US" smtClean="0"/>
              <a:t>年　伝送写真発明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E501DC27-84FE-4407-B3E9-3D65D1403989}" type="slidenum">
              <a:rPr kumimoji="0" lang="en-US" altLang="ja-JP" smtClean="0">
                <a:latin typeface="Arial Black" pitchFamily="34" charset="0"/>
              </a:rPr>
              <a:pPr eaLnBrk="1" hangingPunct="1"/>
              <a:t>5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008062"/>
          </a:xfrm>
        </p:spPr>
        <p:txBody>
          <a:bodyPr/>
          <a:lstStyle/>
          <a:p>
            <a:pPr eaLnBrk="1" hangingPunct="1"/>
            <a:r>
              <a:rPr lang="en-US" altLang="ja-JP" smtClean="0"/>
              <a:t>8.</a:t>
            </a:r>
            <a:r>
              <a:rPr lang="ja-JP" altLang="en-US" smtClean="0">
                <a:hlinkClick r:id="rId3"/>
              </a:rPr>
              <a:t>放送の時代へ</a:t>
            </a:r>
            <a:endParaRPr lang="ja-JP" alt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167187"/>
          </a:xfrm>
        </p:spPr>
        <p:txBody>
          <a:bodyPr/>
          <a:lstStyle/>
          <a:p>
            <a:pPr eaLnBrk="1" hangingPunct="1"/>
            <a:r>
              <a:rPr lang="en-US" altLang="ja-JP" smtClean="0"/>
              <a:t>1906</a:t>
            </a:r>
            <a:r>
              <a:rPr lang="ja-JP" altLang="en-US" smtClean="0"/>
              <a:t>年　ラジオ</a:t>
            </a:r>
          </a:p>
          <a:p>
            <a:pPr eaLnBrk="1" hangingPunct="1"/>
            <a:r>
              <a:rPr lang="en-US" altLang="ja-JP" smtClean="0"/>
              <a:t>1920</a:t>
            </a:r>
            <a:r>
              <a:rPr lang="ja-JP" altLang="en-US" smtClean="0"/>
              <a:t>年代　　ラジオの定時放送始まる　米ピッツバーグ（    ？      ）局</a:t>
            </a:r>
          </a:p>
          <a:p>
            <a:pPr eaLnBrk="1" hangingPunct="1"/>
            <a:r>
              <a:rPr lang="en-US" altLang="ja-JP" smtClean="0"/>
              <a:t>1920</a:t>
            </a:r>
            <a:r>
              <a:rPr lang="ja-JP" altLang="en-US" smtClean="0"/>
              <a:t>～</a:t>
            </a:r>
            <a:r>
              <a:rPr lang="en-US" altLang="ja-JP" smtClean="0"/>
              <a:t>30</a:t>
            </a:r>
            <a:r>
              <a:rPr lang="ja-JP" altLang="en-US" smtClean="0"/>
              <a:t>年代　　各国でＴＶ実験放送盛ん　日本＝（　　？　　　）「イ」の字（</a:t>
            </a:r>
            <a:r>
              <a:rPr lang="en-US" altLang="ja-JP" smtClean="0"/>
              <a:t>1926</a:t>
            </a:r>
            <a:r>
              <a:rPr lang="ja-JP" altLang="en-US" smtClean="0"/>
              <a:t>）</a:t>
            </a:r>
          </a:p>
          <a:p>
            <a:pPr eaLnBrk="1" hangingPunct="1"/>
            <a:r>
              <a:rPr lang="ja-JP" altLang="en-US" smtClean="0"/>
              <a:t>第二次大戦後　　各国でＴＶの定時放送始まる。</a:t>
            </a:r>
            <a:r>
              <a:rPr lang="en-US" altLang="ja-JP" smtClean="0"/>
              <a:t>1950</a:t>
            </a:r>
            <a:r>
              <a:rPr lang="ja-JP" altLang="en-US" smtClean="0"/>
              <a:t>：</a:t>
            </a:r>
            <a:r>
              <a:rPr lang="en-US" altLang="ja-JP" smtClean="0"/>
              <a:t>5</a:t>
            </a:r>
            <a:r>
              <a:rPr lang="ja-JP" altLang="en-US" smtClean="0"/>
              <a:t>，  </a:t>
            </a:r>
            <a:r>
              <a:rPr lang="en-US" altLang="ja-JP" smtClean="0"/>
              <a:t>1970s</a:t>
            </a:r>
            <a:r>
              <a:rPr lang="ja-JP" altLang="en-US" smtClean="0"/>
              <a:t>：</a:t>
            </a:r>
            <a:r>
              <a:rPr lang="en-US" altLang="ja-JP" smtClean="0"/>
              <a:t>138</a:t>
            </a:r>
            <a:r>
              <a:rPr lang="ja-JP" altLang="en-US" smtClean="0"/>
              <a:t>ヶ国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en-US" altLang="ja-JP" smtClean="0"/>
          </a:p>
        </p:txBody>
      </p:sp>
      <p:sp>
        <p:nvSpPr>
          <p:cNvPr id="23555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02C1B8A1-267F-4160-9E4F-33FBF73AF130}" type="slidenum">
              <a:rPr kumimoji="0" lang="en-US" altLang="ja-JP" smtClean="0">
                <a:latin typeface="Arial Black" pitchFamily="34" charset="0"/>
              </a:rPr>
              <a:pPr eaLnBrk="1" hangingPunct="1"/>
              <a:t>6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9.</a:t>
            </a:r>
            <a:r>
              <a:rPr lang="ja-JP" altLang="en-US" smtClean="0"/>
              <a:t>ニューメディア時代の到来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z="2800" smtClean="0"/>
              <a:t>1950</a:t>
            </a:r>
            <a:r>
              <a:rPr lang="ja-JP" altLang="en-US" sz="2800" smtClean="0"/>
              <a:t>～</a:t>
            </a:r>
            <a:r>
              <a:rPr lang="en-US" altLang="ja-JP" sz="2800" smtClean="0"/>
              <a:t>60</a:t>
            </a:r>
            <a:r>
              <a:rPr lang="ja-JP" altLang="en-US" sz="2800" smtClean="0"/>
              <a:t>年代　衛星による中継　ＣＡＴＶ</a:t>
            </a:r>
          </a:p>
          <a:p>
            <a:pPr eaLnBrk="1" hangingPunct="1"/>
            <a:r>
              <a:rPr lang="en-US" altLang="ja-JP" sz="2800" smtClean="0"/>
              <a:t>1970</a:t>
            </a:r>
            <a:r>
              <a:rPr lang="ja-JP" altLang="en-US" sz="2800" smtClean="0"/>
              <a:t>年代　文字放送・多重放送の開発</a:t>
            </a:r>
          </a:p>
          <a:p>
            <a:pPr eaLnBrk="1" hangingPunct="1"/>
            <a:r>
              <a:rPr lang="ja-JP" altLang="en-US" sz="2800" smtClean="0"/>
              <a:t>ホットからＣＴＳへの新聞編集・印刷工程の開発</a:t>
            </a:r>
          </a:p>
          <a:p>
            <a:pPr eaLnBrk="1" hangingPunct="1"/>
            <a:r>
              <a:rPr lang="en-US" altLang="ja-JP" sz="2800" smtClean="0"/>
              <a:t>1980</a:t>
            </a:r>
            <a:r>
              <a:rPr lang="ja-JP" altLang="en-US" sz="2800" smtClean="0"/>
              <a:t>年代　放送・通信衛星の開発、実用化</a:t>
            </a:r>
          </a:p>
          <a:p>
            <a:pPr eaLnBrk="1" hangingPunct="1"/>
            <a:r>
              <a:rPr lang="ja-JP" altLang="en-US" sz="2800" smtClean="0"/>
              <a:t>新聞のファクシミリ印刷、現地印刷</a:t>
            </a:r>
          </a:p>
          <a:p>
            <a:pPr eaLnBrk="1" hangingPunct="1"/>
            <a:r>
              <a:rPr lang="ja-JP" altLang="en-US" sz="2800" smtClean="0"/>
              <a:t>多チャンネル、情報通信、映像、ニュースの収集・配信（ＥＮＧ）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10.Computers &amp; Satellites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ja-JP" altLang="en-US" smtClean="0"/>
              <a:t>鉄道</a:t>
            </a:r>
          </a:p>
          <a:p>
            <a:r>
              <a:rPr lang="ja-JP" altLang="en-US" smtClean="0"/>
              <a:t>郵便</a:t>
            </a:r>
          </a:p>
          <a:p>
            <a:r>
              <a:rPr lang="ja-JP" altLang="en-US" smtClean="0"/>
              <a:t>電信：有線</a:t>
            </a:r>
            <a:r>
              <a:rPr lang="en-US" altLang="ja-JP" smtClean="0"/>
              <a:t>→</a:t>
            </a:r>
            <a:r>
              <a:rPr lang="ja-JP" altLang="en-US" smtClean="0"/>
              <a:t>無線</a:t>
            </a:r>
          </a:p>
          <a:p>
            <a:r>
              <a:rPr lang="ja-JP" altLang="en-US" smtClean="0"/>
              <a:t>電話：有線</a:t>
            </a:r>
            <a:r>
              <a:rPr lang="en-US" altLang="ja-JP" smtClean="0"/>
              <a:t>→</a:t>
            </a:r>
            <a:r>
              <a:rPr lang="ja-JP" altLang="en-US" smtClean="0"/>
              <a:t>無線</a:t>
            </a:r>
          </a:p>
          <a:p>
            <a:r>
              <a:rPr lang="ja-JP" altLang="en-US" smtClean="0"/>
              <a:t>ラジオ</a:t>
            </a:r>
          </a:p>
          <a:p>
            <a:r>
              <a:rPr lang="ja-JP" altLang="en-US" smtClean="0"/>
              <a:t>カメラ・映画</a:t>
            </a:r>
          </a:p>
          <a:p>
            <a:r>
              <a:rPr lang="ja-JP" altLang="en-US" smtClean="0"/>
              <a:t>テレビ</a:t>
            </a:r>
          </a:p>
          <a:p>
            <a:r>
              <a:rPr lang="ja-JP" altLang="en-US" smtClean="0"/>
              <a:t>蓄音機・録音機</a:t>
            </a:r>
          </a:p>
          <a:p>
            <a:pPr>
              <a:buFont typeface="Wingdings" pitchFamily="2" charset="2"/>
              <a:buNone/>
            </a:pPr>
            <a:endParaRPr lang="ja-JP" altLang="en-US" smtClean="0"/>
          </a:p>
        </p:txBody>
      </p:sp>
      <p:sp>
        <p:nvSpPr>
          <p:cNvPr id="24580" name="Rectangle 1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ja-JP" smtClean="0"/>
              <a:t>ENIAC</a:t>
            </a:r>
          </a:p>
        </p:txBody>
      </p:sp>
      <p:pic>
        <p:nvPicPr>
          <p:cNvPr id="24581" name="Picture 11" descr="ENIAC">
            <a:hlinkClick r:id="rId3" tooltip="ENIAC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924175"/>
            <a:ext cx="3810000" cy="29083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フッター プレースホルダ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endParaRPr kumimoji="0" lang="en-US" altLang="ja-JP" smtClean="0"/>
          </a:p>
        </p:txBody>
      </p:sp>
      <p:sp>
        <p:nvSpPr>
          <p:cNvPr id="25603" name="スライド番号プレースホルダ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5B861279-BC5B-46D1-B5DE-8CCC5DF7F311}" type="slidenum">
              <a:rPr kumimoji="0" lang="en-US" altLang="ja-JP" smtClean="0">
                <a:latin typeface="Arial Black" pitchFamily="34" charset="0"/>
              </a:rPr>
              <a:pPr eaLnBrk="1" hangingPunct="1"/>
              <a:t>8</a:t>
            </a:fld>
            <a:endParaRPr kumimoji="0" lang="en-US" altLang="ja-JP" smtClean="0">
              <a:latin typeface="Arial Black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11.</a:t>
            </a:r>
            <a:r>
              <a:rPr lang="ja-JP" altLang="en-US" sz="4000" smtClean="0"/>
              <a:t>衛星の時代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628775"/>
            <a:ext cx="4171950" cy="4238625"/>
          </a:xfrm>
        </p:spPr>
        <p:txBody>
          <a:bodyPr/>
          <a:lstStyle/>
          <a:p>
            <a:pPr eaLnBrk="1" hangingPunct="1"/>
            <a:r>
              <a:rPr lang="ja-JP" altLang="en-US" sz="2400" smtClean="0"/>
              <a:t>衛星の実用化は多回路＝マス・メディア、電話、電気通信、ビジネス、銀行、商業、</a:t>
            </a:r>
          </a:p>
          <a:p>
            <a:pPr eaLnBrk="1" hangingPunct="1"/>
            <a:r>
              <a:rPr lang="ja-JP" altLang="en-US" sz="2400" smtClean="0"/>
              <a:t>農業、鉱業、航空、海運、気象、娯楽＝で汎用可能</a:t>
            </a:r>
          </a:p>
          <a:p>
            <a:pPr eaLnBrk="1" hangingPunct="1"/>
            <a:r>
              <a:rPr lang="en-US" altLang="ja-JP" sz="2400" smtClean="0"/>
              <a:t>1957-79</a:t>
            </a:r>
            <a:r>
              <a:rPr lang="ja-JP" altLang="en-US" sz="2400" smtClean="0"/>
              <a:t>年までに</a:t>
            </a:r>
            <a:r>
              <a:rPr lang="en-US" altLang="ja-JP" sz="2400" smtClean="0"/>
              <a:t>2,100</a:t>
            </a:r>
            <a:r>
              <a:rPr lang="ja-JP" altLang="en-US" sz="2400" smtClean="0"/>
              <a:t>の衛星が打ち上げられた。海事衛星、軍事衛星</a:t>
            </a:r>
          </a:p>
          <a:p>
            <a:r>
              <a:rPr lang="ja-JP" altLang="en-US" sz="1600" b="1" smtClean="0"/>
              <a:t>アーサー・</a:t>
            </a:r>
            <a:r>
              <a:rPr lang="en-US" altLang="ja-JP" sz="1600" b="1" smtClean="0"/>
              <a:t>C</a:t>
            </a:r>
            <a:r>
              <a:rPr lang="ja-JP" altLang="en-US" sz="1600" b="1" smtClean="0"/>
              <a:t>・クラーク（</a:t>
            </a:r>
            <a:r>
              <a:rPr lang="en-US" altLang="ja-JP" sz="1600" b="1" smtClean="0"/>
              <a:t>Arthur C. Clarke</a:t>
            </a:r>
            <a:r>
              <a:rPr lang="ja-JP" altLang="en-US" sz="1600" b="1" smtClean="0"/>
              <a:t>）　通信衛星の発明者</a:t>
            </a:r>
          </a:p>
          <a:p>
            <a:pPr eaLnBrk="1" hangingPunct="1"/>
            <a:endParaRPr lang="ja-JP" altLang="en-US" sz="2400" smtClean="0"/>
          </a:p>
        </p:txBody>
      </p:sp>
      <p:pic>
        <p:nvPicPr>
          <p:cNvPr id="25606" name="Picture 9" descr="アーサー・C・クラーク">
            <a:hlinkClick r:id="rId3" tooltip="アーサー・C・クラーク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1597025"/>
            <a:ext cx="3887787" cy="3455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960</TotalTime>
  <Words>181</Words>
  <Application>Microsoft Office PowerPoint</Application>
  <PresentationFormat>画面に合わせる (4:3)</PresentationFormat>
  <Paragraphs>58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Pixel</vt:lpstr>
      <vt:lpstr>ジャーナリズム史Ⅰ 歴史を考える-3</vt:lpstr>
      <vt:lpstr>コミュニケーション史からみた時代区分</vt:lpstr>
      <vt:lpstr>７　電気通信メディアの出現　　　　　 　　　telecommunications</vt:lpstr>
      <vt:lpstr>7-2 伝書鳩・海底電信・有線／無線通信の時代へ＞</vt:lpstr>
      <vt:lpstr>8.放送の時代へ</vt:lpstr>
      <vt:lpstr>9.ニューメディア時代の到来</vt:lpstr>
      <vt:lpstr>10.Computers &amp; Satellites</vt:lpstr>
      <vt:lpstr>11.衛星の時代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　ス　・　メ　デ　ィ　ア　史　（　１　）　（　２　）</dc:title>
  <dc:creator>鈴木雄雅</dc:creator>
  <cp:lastModifiedBy>s-yuga  TOSHIBA-1</cp:lastModifiedBy>
  <cp:revision>87</cp:revision>
  <cp:lastPrinted>2015-05-18T14:28:01Z</cp:lastPrinted>
  <dcterms:created xsi:type="dcterms:W3CDTF">1999-04-21T14:06:24Z</dcterms:created>
  <dcterms:modified xsi:type="dcterms:W3CDTF">2017-05-22T13:02:24Z</dcterms:modified>
</cp:coreProperties>
</file>