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9"/>
  </p:notesMasterIdLst>
  <p:handoutMasterIdLst>
    <p:handoutMasterId r:id="rId20"/>
  </p:handoutMasterIdLst>
  <p:sldIdLst>
    <p:sldId id="318" r:id="rId2"/>
    <p:sldId id="322" r:id="rId3"/>
    <p:sldId id="327" r:id="rId4"/>
    <p:sldId id="260" r:id="rId5"/>
    <p:sldId id="341" r:id="rId6"/>
    <p:sldId id="324" r:id="rId7"/>
    <p:sldId id="314" r:id="rId8"/>
    <p:sldId id="317" r:id="rId9"/>
    <p:sldId id="262" r:id="rId10"/>
    <p:sldId id="339" r:id="rId11"/>
    <p:sldId id="309" r:id="rId12"/>
    <p:sldId id="310" r:id="rId13"/>
    <p:sldId id="302" r:id="rId14"/>
    <p:sldId id="312" r:id="rId15"/>
    <p:sldId id="344" r:id="rId16"/>
    <p:sldId id="345" r:id="rId17"/>
    <p:sldId id="331" r:id="rId18"/>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BF7"/>
    <a:srgbClr val="FEFEF4"/>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5" autoAdjust="0"/>
    <p:restoredTop sz="94747" autoAdjust="0"/>
  </p:normalViewPr>
  <p:slideViewPr>
    <p:cSldViewPr>
      <p:cViewPr varScale="1">
        <p:scale>
          <a:sx n="54" d="100"/>
          <a:sy n="54" d="100"/>
        </p:scale>
        <p:origin x="93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8" d="100"/>
        <a:sy n="118" d="100"/>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1" name="Rectangle 3"/>
          <p:cNvSpPr>
            <a:spLocks noGrp="1" noChangeArrowheads="1"/>
          </p:cNvSpPr>
          <p:nvPr>
            <p:ph type="dt" sz="quarter" idx="1"/>
          </p:nvPr>
        </p:nvSpPr>
        <p:spPr bwMode="auto">
          <a:xfrm>
            <a:off x="3902075"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140292" name="Rectangle 4"/>
          <p:cNvSpPr>
            <a:spLocks noGrp="1" noChangeArrowheads="1"/>
          </p:cNvSpPr>
          <p:nvPr>
            <p:ph type="ftr" sz="quarter" idx="2"/>
          </p:nvPr>
        </p:nvSpPr>
        <p:spPr bwMode="auto">
          <a:xfrm>
            <a:off x="0"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3" name="Rectangle 5"/>
          <p:cNvSpPr>
            <a:spLocks noGrp="1" noChangeArrowheads="1"/>
          </p:cNvSpPr>
          <p:nvPr>
            <p:ph type="sldNum" sz="quarter" idx="3"/>
          </p:nvPr>
        </p:nvSpPr>
        <p:spPr bwMode="auto">
          <a:xfrm>
            <a:off x="3902075"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6196081D-7106-498A-902C-9AE11C67AD74}" type="slidenum">
              <a:rPr lang="en-US" altLang="ja-JP"/>
              <a:pPr>
                <a:defRPr/>
              </a:pPr>
              <a:t>‹#›</a:t>
            </a:fld>
            <a:endParaRPr lang="en-US" altLang="ja-JP" dirty="0"/>
          </a:p>
        </p:txBody>
      </p:sp>
    </p:spTree>
    <p:extLst>
      <p:ext uri="{BB962C8B-B14F-4D97-AF65-F5344CB8AC3E}">
        <p14:creationId xmlns:p14="http://schemas.microsoft.com/office/powerpoint/2010/main" val="1766904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39" name="Rectangle 3"/>
          <p:cNvSpPr>
            <a:spLocks noGrp="1" noChangeArrowheads="1"/>
          </p:cNvSpPr>
          <p:nvPr>
            <p:ph type="dt" idx="1"/>
          </p:nvPr>
        </p:nvSpPr>
        <p:spPr bwMode="auto">
          <a:xfrm>
            <a:off x="3903663"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25604"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19163" y="4759325"/>
            <a:ext cx="5049837"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0"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43" name="Rectangle 7"/>
          <p:cNvSpPr>
            <a:spLocks noGrp="1" noChangeArrowheads="1"/>
          </p:cNvSpPr>
          <p:nvPr>
            <p:ph type="sldNum" sz="quarter" idx="5"/>
          </p:nvPr>
        </p:nvSpPr>
        <p:spPr bwMode="auto">
          <a:xfrm>
            <a:off x="3903663"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1BD2574A-A63E-491A-BA5C-B60956F96B08}" type="slidenum">
              <a:rPr lang="en-US" altLang="ja-JP"/>
              <a:pPr>
                <a:defRPr/>
              </a:pPr>
              <a:t>‹#›</a:t>
            </a:fld>
            <a:endParaRPr lang="en-US" altLang="ja-JP" dirty="0"/>
          </a:p>
        </p:txBody>
      </p:sp>
    </p:spTree>
    <p:extLst>
      <p:ext uri="{BB962C8B-B14F-4D97-AF65-F5344CB8AC3E}">
        <p14:creationId xmlns:p14="http://schemas.microsoft.com/office/powerpoint/2010/main" val="4084600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3A2C209-C47F-4AD6-8739-61676B5D9228}" type="slidenum">
              <a:rPr lang="en-US" altLang="ja-JP" smtClean="0">
                <a:latin typeface="Times New Roman" pitchFamily="18" charset="0"/>
              </a:rPr>
              <a:pPr eaLnBrk="1" hangingPunct="1"/>
              <a:t>1</a:t>
            </a:fld>
            <a:endParaRPr lang="en-US" altLang="ja-JP" dirty="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8797415-8E08-4E0F-BC16-6B7FB3EAA854}" type="slidenum">
              <a:rPr lang="en-US" altLang="ja-JP" smtClean="0">
                <a:latin typeface="Times New Roman" pitchFamily="18" charset="0"/>
              </a:rPr>
              <a:pPr eaLnBrk="1" hangingPunct="1"/>
              <a:t>10</a:t>
            </a:fld>
            <a:endParaRPr lang="en-US" altLang="ja-JP" dirty="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43E2671-0A8A-4A3F-ABBE-F1EC1F9929AB}" type="slidenum">
              <a:rPr lang="en-US" altLang="ja-JP" smtClean="0">
                <a:latin typeface="Times New Roman" pitchFamily="18" charset="0"/>
              </a:rPr>
              <a:pPr eaLnBrk="1" hangingPunct="1"/>
              <a:t>11</a:t>
            </a:fld>
            <a:endParaRPr lang="en-US" altLang="ja-JP" dirty="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035CE98-C7F2-4F78-BA26-D3374CA2AA42}" type="slidenum">
              <a:rPr lang="en-US" altLang="ja-JP" smtClean="0">
                <a:latin typeface="Times New Roman" pitchFamily="18" charset="0"/>
              </a:rPr>
              <a:pPr eaLnBrk="1" hangingPunct="1"/>
              <a:t>12</a:t>
            </a:fld>
            <a:endParaRPr lang="en-US" altLang="ja-JP" dirty="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0FF9D98-40C6-4447-A05C-E9DC0FB614F8}" type="slidenum">
              <a:rPr lang="en-US" altLang="ja-JP" smtClean="0">
                <a:latin typeface="Times New Roman" pitchFamily="18" charset="0"/>
              </a:rPr>
              <a:pPr eaLnBrk="1" hangingPunct="1"/>
              <a:t>13</a:t>
            </a:fld>
            <a:endParaRPr lang="en-US" altLang="ja-JP" dirty="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1616D1B-C2C7-4067-9267-E19BA7D9E27E}" type="slidenum">
              <a:rPr lang="en-US" altLang="ja-JP" smtClean="0">
                <a:latin typeface="Times New Roman" pitchFamily="18" charset="0"/>
              </a:rPr>
              <a:pPr eaLnBrk="1" hangingPunct="1"/>
              <a:t>14</a:t>
            </a:fld>
            <a:endParaRPr lang="en-US" altLang="ja-JP" dirty="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4C4F700-13C2-4DAE-996F-252CCBD861A1}" type="slidenum">
              <a:rPr lang="en-US" altLang="ja-JP" smtClean="0">
                <a:latin typeface="Times New Roman" pitchFamily="18" charset="0"/>
              </a:rPr>
              <a:pPr eaLnBrk="1" hangingPunct="1"/>
              <a:t>17</a:t>
            </a:fld>
            <a:endParaRPr lang="en-US" altLang="ja-JP" dirty="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26EFA76-F0A7-4AF4-A93A-42C527E39D1D}" type="slidenum">
              <a:rPr lang="en-US" altLang="ja-JP" smtClean="0">
                <a:latin typeface="Times New Roman" pitchFamily="18" charset="0"/>
              </a:rPr>
              <a:pPr eaLnBrk="1" hangingPunct="1"/>
              <a:t>2</a:t>
            </a:fld>
            <a:endParaRPr lang="en-US" altLang="ja-JP" dirty="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856266D-D1DB-4D42-A0B4-4C1F17DC66A7}" type="slidenum">
              <a:rPr lang="en-US" altLang="ja-JP" smtClean="0">
                <a:latin typeface="Times New Roman" pitchFamily="18" charset="0"/>
              </a:rPr>
              <a:pPr eaLnBrk="1" hangingPunct="1"/>
              <a:t>3</a:t>
            </a:fld>
            <a:endParaRPr lang="en-US" altLang="ja-JP" dirty="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468DC1A-7EAB-429C-9E65-E8F7FB251BD0}" type="slidenum">
              <a:rPr lang="en-US" altLang="ja-JP" smtClean="0">
                <a:latin typeface="Times New Roman" pitchFamily="18" charset="0"/>
              </a:rPr>
              <a:pPr eaLnBrk="1" hangingPunct="1"/>
              <a:t>4</a:t>
            </a:fld>
            <a:endParaRPr lang="en-US" altLang="ja-JP" dirty="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538321D-BBA6-46E5-82BF-4BB5180C6A81}" type="slidenum">
              <a:rPr lang="en-US" altLang="ja-JP" smtClean="0">
                <a:latin typeface="Times New Roman" pitchFamily="18" charset="0"/>
              </a:rPr>
              <a:pPr eaLnBrk="1" hangingPunct="1"/>
              <a:t>5</a:t>
            </a:fld>
            <a:endParaRPr lang="en-US" altLang="ja-JP" dirty="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983698B-A6A5-48A0-A43E-435FC0A954DA}" type="slidenum">
              <a:rPr lang="en-US" altLang="ja-JP" smtClean="0">
                <a:latin typeface="Times New Roman" pitchFamily="18" charset="0"/>
              </a:rPr>
              <a:pPr eaLnBrk="1" hangingPunct="1"/>
              <a:t>6</a:t>
            </a:fld>
            <a:endParaRPr lang="en-US" altLang="ja-JP" dirty="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ED36492-241D-4DAB-A3E0-3BF0D4571828}" type="slidenum">
              <a:rPr lang="en-US" altLang="ja-JP" smtClean="0">
                <a:latin typeface="Times New Roman" pitchFamily="18" charset="0"/>
              </a:rPr>
              <a:pPr eaLnBrk="1" hangingPunct="1"/>
              <a:t>7</a:t>
            </a:fld>
            <a:endParaRPr lang="en-US" altLang="ja-JP" dirty="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F57F4D8-1C8F-4DE4-AA79-5B8148501F24}" type="slidenum">
              <a:rPr lang="en-US" altLang="ja-JP" smtClean="0">
                <a:latin typeface="Times New Roman" pitchFamily="18" charset="0"/>
              </a:rPr>
              <a:pPr eaLnBrk="1" hangingPunct="1"/>
              <a:t>8</a:t>
            </a:fld>
            <a:endParaRPr lang="en-US" altLang="ja-JP" dirty="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76E35A4-92E0-49F6-B238-9812DD7A4C25}" type="slidenum">
              <a:rPr lang="en-US" altLang="ja-JP" smtClean="0">
                <a:latin typeface="Times New Roman" pitchFamily="18" charset="0"/>
              </a:rPr>
              <a:pPr eaLnBrk="1" hangingPunct="1"/>
              <a:t>9</a:t>
            </a:fld>
            <a:endParaRPr lang="en-US" altLang="ja-JP" dirty="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44049 w 4917"/>
                <a:gd name="T3" fmla="*/ 0 h 1000"/>
                <a:gd name="T4" fmla="*/ 49036 w 4917"/>
                <a:gd name="T5" fmla="*/ 1015 h 1000"/>
                <a:gd name="T6" fmla="*/ 44049 w 4917"/>
                <a:gd name="T7" fmla="*/ 2029 h 1000"/>
                <a:gd name="T8" fmla="*/ 0 w 4917"/>
                <a:gd name="T9" fmla="*/ 2029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7"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13671" name="Rectangle 7"/>
          <p:cNvSpPr>
            <a:spLocks noGrp="1" noChangeArrowheads="1"/>
          </p:cNvSpPr>
          <p:nvPr>
            <p:ph type="ctrTitle"/>
          </p:nvPr>
        </p:nvSpPr>
        <p:spPr>
          <a:xfrm>
            <a:off x="228600" y="1427163"/>
            <a:ext cx="8077200" cy="1609725"/>
          </a:xfrm>
        </p:spPr>
        <p:txBody>
          <a:bodyPr/>
          <a:lstStyle>
            <a:lvl1pPr>
              <a:defRPr sz="4600"/>
            </a:lvl1pPr>
          </a:lstStyle>
          <a:p>
            <a:pPr lvl="0"/>
            <a:r>
              <a:rPr lang="ja-JP" altLang="en-US" noProof="0"/>
              <a:t>マスタ タイトルの書式設定</a:t>
            </a:r>
          </a:p>
        </p:txBody>
      </p:sp>
      <p:sp>
        <p:nvSpPr>
          <p:cNvPr id="11367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ja-JP" altLang="en-US" noProof="0"/>
              <a:t>マスタ サブタイトルの書式設定</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ja-JP" dirty="0"/>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r>
              <a:rPr lang="ja-JP" altLang="en-US"/>
              <a:t>ジャーナリム史</a:t>
            </a:r>
            <a:r>
              <a:rPr lang="en-US" altLang="ja-JP"/>
              <a:t>2018</a:t>
            </a:r>
            <a:endParaRPr lang="en-US" altLang="ja-JP" dirty="0"/>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1B5540F2-0407-48AB-9FC8-A48F1724814D}" type="slidenum">
              <a:rPr lang="en-US" altLang="ja-JP"/>
              <a:pPr>
                <a:defRPr/>
              </a:pPr>
              <a:t>‹#›</a:t>
            </a:fld>
            <a:endParaRPr lang="en-US" altLang="ja-JP" dirty="0"/>
          </a:p>
        </p:txBody>
      </p:sp>
    </p:spTree>
    <p:extLst>
      <p:ext uri="{BB962C8B-B14F-4D97-AF65-F5344CB8AC3E}">
        <p14:creationId xmlns:p14="http://schemas.microsoft.com/office/powerpoint/2010/main" val="292525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ED2E79F7-1CC4-4851-ADA8-C98F9FC6C86B}" type="slidenum">
              <a:rPr lang="en-US" altLang="ja-JP"/>
              <a:pPr>
                <a:defRPr/>
              </a:pPr>
              <a:t>‹#›</a:t>
            </a:fld>
            <a:endParaRPr lang="en-US" altLang="ja-JP" dirty="0"/>
          </a:p>
        </p:txBody>
      </p:sp>
    </p:spTree>
    <p:extLst>
      <p:ext uri="{BB962C8B-B14F-4D97-AF65-F5344CB8AC3E}">
        <p14:creationId xmlns:p14="http://schemas.microsoft.com/office/powerpoint/2010/main" val="5509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0013" y="228600"/>
            <a:ext cx="2084387" cy="5791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95263" y="228600"/>
            <a:ext cx="610235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7B770AEB-5182-4AAA-B98B-9AF44DA9F4A2}" type="slidenum">
              <a:rPr lang="en-US" altLang="ja-JP"/>
              <a:pPr>
                <a:defRPr/>
              </a:pPr>
              <a:t>‹#›</a:t>
            </a:fld>
            <a:endParaRPr lang="en-US" altLang="ja-JP" dirty="0"/>
          </a:p>
        </p:txBody>
      </p:sp>
    </p:spTree>
    <p:extLst>
      <p:ext uri="{BB962C8B-B14F-4D97-AF65-F5344CB8AC3E}">
        <p14:creationId xmlns:p14="http://schemas.microsoft.com/office/powerpoint/2010/main" val="281434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609600" y="1600200"/>
            <a:ext cx="3886200" cy="4419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3886200" cy="4419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4BF3AD67-E061-405F-8A83-64597DD98A4D}" type="slidenum">
              <a:rPr lang="en-US" altLang="ja-JP"/>
              <a:pPr>
                <a:defRPr/>
              </a:pPr>
              <a:t>‹#›</a:t>
            </a:fld>
            <a:endParaRPr lang="en-US" altLang="ja-JP" dirty="0"/>
          </a:p>
        </p:txBody>
      </p:sp>
    </p:spTree>
    <p:extLst>
      <p:ext uri="{BB962C8B-B14F-4D97-AF65-F5344CB8AC3E}">
        <p14:creationId xmlns:p14="http://schemas.microsoft.com/office/powerpoint/2010/main" val="301818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0FF73A73-E3FB-4856-B164-0520840EF770}" type="slidenum">
              <a:rPr lang="en-US" altLang="ja-JP"/>
              <a:pPr>
                <a:defRPr/>
              </a:pPr>
              <a:t>‹#›</a:t>
            </a:fld>
            <a:endParaRPr lang="en-US" altLang="ja-JP" dirty="0"/>
          </a:p>
        </p:txBody>
      </p:sp>
    </p:spTree>
    <p:extLst>
      <p:ext uri="{BB962C8B-B14F-4D97-AF65-F5344CB8AC3E}">
        <p14:creationId xmlns:p14="http://schemas.microsoft.com/office/powerpoint/2010/main" val="11646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5CE946AB-4893-43E2-916F-0C63404FC567}" type="slidenum">
              <a:rPr lang="en-US" altLang="ja-JP"/>
              <a:pPr>
                <a:defRPr/>
              </a:pPr>
              <a:t>‹#›</a:t>
            </a:fld>
            <a:endParaRPr lang="en-US" altLang="ja-JP" dirty="0"/>
          </a:p>
        </p:txBody>
      </p:sp>
    </p:spTree>
    <p:extLst>
      <p:ext uri="{BB962C8B-B14F-4D97-AF65-F5344CB8AC3E}">
        <p14:creationId xmlns:p14="http://schemas.microsoft.com/office/powerpoint/2010/main" val="3790776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2C7D69C-65C7-47D7-8771-DFA4E11BA518}" type="slidenum">
              <a:rPr lang="en-US" altLang="ja-JP"/>
              <a:pPr>
                <a:defRPr/>
              </a:pPr>
              <a:t>‹#›</a:t>
            </a:fld>
            <a:endParaRPr lang="en-US" altLang="ja-JP" dirty="0"/>
          </a:p>
        </p:txBody>
      </p:sp>
    </p:spTree>
    <p:extLst>
      <p:ext uri="{BB962C8B-B14F-4D97-AF65-F5344CB8AC3E}">
        <p14:creationId xmlns:p14="http://schemas.microsoft.com/office/powerpoint/2010/main" val="124854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9" name="Rectangle 10"/>
          <p:cNvSpPr>
            <a:spLocks noGrp="1" noChangeArrowheads="1"/>
          </p:cNvSpPr>
          <p:nvPr>
            <p:ph type="sldNum" sz="quarter" idx="12"/>
          </p:nvPr>
        </p:nvSpPr>
        <p:spPr>
          <a:ln/>
        </p:spPr>
        <p:txBody>
          <a:bodyPr/>
          <a:lstStyle>
            <a:lvl1pPr>
              <a:defRPr/>
            </a:lvl1pPr>
          </a:lstStyle>
          <a:p>
            <a:pPr>
              <a:defRPr/>
            </a:pPr>
            <a:fld id="{5FA44D3E-5B0C-4D5E-AAD1-BEDC7937544C}" type="slidenum">
              <a:rPr lang="en-US" altLang="ja-JP"/>
              <a:pPr>
                <a:defRPr/>
              </a:pPr>
              <a:t>‹#›</a:t>
            </a:fld>
            <a:endParaRPr lang="en-US" altLang="ja-JP" dirty="0"/>
          </a:p>
        </p:txBody>
      </p:sp>
    </p:spTree>
    <p:extLst>
      <p:ext uri="{BB962C8B-B14F-4D97-AF65-F5344CB8AC3E}">
        <p14:creationId xmlns:p14="http://schemas.microsoft.com/office/powerpoint/2010/main" val="30456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5" name="Rectangle 10"/>
          <p:cNvSpPr>
            <a:spLocks noGrp="1" noChangeArrowheads="1"/>
          </p:cNvSpPr>
          <p:nvPr>
            <p:ph type="sldNum" sz="quarter" idx="12"/>
          </p:nvPr>
        </p:nvSpPr>
        <p:spPr>
          <a:ln/>
        </p:spPr>
        <p:txBody>
          <a:bodyPr/>
          <a:lstStyle>
            <a:lvl1pPr>
              <a:defRPr/>
            </a:lvl1pPr>
          </a:lstStyle>
          <a:p>
            <a:pPr>
              <a:defRPr/>
            </a:pPr>
            <a:fld id="{CB22375C-8CC8-46B4-B3DA-9D7E38C6CB05}" type="slidenum">
              <a:rPr lang="en-US" altLang="ja-JP"/>
              <a:pPr>
                <a:defRPr/>
              </a:pPr>
              <a:t>‹#›</a:t>
            </a:fld>
            <a:endParaRPr lang="en-US" altLang="ja-JP" dirty="0"/>
          </a:p>
        </p:txBody>
      </p:sp>
    </p:spTree>
    <p:extLst>
      <p:ext uri="{BB962C8B-B14F-4D97-AF65-F5344CB8AC3E}">
        <p14:creationId xmlns:p14="http://schemas.microsoft.com/office/powerpoint/2010/main" val="85637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4" name="Rectangle 10"/>
          <p:cNvSpPr>
            <a:spLocks noGrp="1" noChangeArrowheads="1"/>
          </p:cNvSpPr>
          <p:nvPr>
            <p:ph type="sldNum" sz="quarter" idx="12"/>
          </p:nvPr>
        </p:nvSpPr>
        <p:spPr>
          <a:ln/>
        </p:spPr>
        <p:txBody>
          <a:bodyPr/>
          <a:lstStyle>
            <a:lvl1pPr>
              <a:defRPr/>
            </a:lvl1pPr>
          </a:lstStyle>
          <a:p>
            <a:pPr>
              <a:defRPr/>
            </a:pPr>
            <a:fld id="{2E216524-2066-4616-84F8-762F987A17E4}" type="slidenum">
              <a:rPr lang="en-US" altLang="ja-JP"/>
              <a:pPr>
                <a:defRPr/>
              </a:pPr>
              <a:t>‹#›</a:t>
            </a:fld>
            <a:endParaRPr lang="en-US" altLang="ja-JP" dirty="0"/>
          </a:p>
        </p:txBody>
      </p:sp>
    </p:spTree>
    <p:extLst>
      <p:ext uri="{BB962C8B-B14F-4D97-AF65-F5344CB8AC3E}">
        <p14:creationId xmlns:p14="http://schemas.microsoft.com/office/powerpoint/2010/main" val="49400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BA31DAB-08FD-498B-8156-DFF462AFCBF4}" type="slidenum">
              <a:rPr lang="en-US" altLang="ja-JP"/>
              <a:pPr>
                <a:defRPr/>
              </a:pPr>
              <a:t>‹#›</a:t>
            </a:fld>
            <a:endParaRPr lang="en-US" altLang="ja-JP" dirty="0"/>
          </a:p>
        </p:txBody>
      </p:sp>
    </p:spTree>
    <p:extLst>
      <p:ext uri="{BB962C8B-B14F-4D97-AF65-F5344CB8AC3E}">
        <p14:creationId xmlns:p14="http://schemas.microsoft.com/office/powerpoint/2010/main" val="52662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ジャーナリム史</a:t>
            </a:r>
            <a:r>
              <a:rPr lang="en-US" altLang="ja-JP"/>
              <a:t>2018</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641F840B-30AC-422A-95A7-A5768E036A11}" type="slidenum">
              <a:rPr lang="en-US" altLang="ja-JP"/>
              <a:pPr>
                <a:defRPr/>
              </a:pPr>
              <a:t>‹#›</a:t>
            </a:fld>
            <a:endParaRPr lang="en-US" altLang="ja-JP" dirty="0"/>
          </a:p>
        </p:txBody>
      </p:sp>
    </p:spTree>
    <p:extLst>
      <p:ext uri="{BB962C8B-B14F-4D97-AF65-F5344CB8AC3E}">
        <p14:creationId xmlns:p14="http://schemas.microsoft.com/office/powerpoint/2010/main" val="307366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2157 w 7000"/>
                <a:gd name="T3" fmla="*/ 0 h 1000"/>
                <a:gd name="T4" fmla="*/ 13092 w 7000"/>
                <a:gd name="T5" fmla="*/ 134 h 1000"/>
                <a:gd name="T6" fmla="*/ 12157 w 7000"/>
                <a:gd name="T7" fmla="*/ 267 h 1000"/>
                <a:gd name="T8" fmla="*/ 0 w 7000"/>
                <a:gd name="T9" fmla="*/ 267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500"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64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ea typeface="ＭＳ Ｐゴシック" pitchFamily="50" charset="-128"/>
              </a:defRPr>
            </a:lvl1pPr>
          </a:lstStyle>
          <a:p>
            <a:pPr>
              <a:defRPr/>
            </a:pPr>
            <a:endParaRPr lang="en-US" altLang="ja-JP" dirty="0"/>
          </a:p>
        </p:txBody>
      </p:sp>
      <p:sp>
        <p:nvSpPr>
          <p:cNvPr id="11264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smtClean="0">
                <a:ea typeface="ＭＳ Ｐゴシック" pitchFamily="50" charset="-128"/>
              </a:defRPr>
            </a:lvl1pPr>
          </a:lstStyle>
          <a:p>
            <a:pPr>
              <a:defRPr/>
            </a:pPr>
            <a:r>
              <a:rPr lang="ja-JP" altLang="en-US"/>
              <a:t>ジャーナリム史</a:t>
            </a:r>
            <a:r>
              <a:rPr lang="en-US" altLang="ja-JP"/>
              <a:t>2018</a:t>
            </a:r>
            <a:endParaRPr lang="en-US" altLang="ja-JP" dirty="0"/>
          </a:p>
        </p:txBody>
      </p:sp>
      <p:sp>
        <p:nvSpPr>
          <p:cNvPr id="11265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ea typeface="ＭＳ Ｐゴシック" pitchFamily="50" charset="-128"/>
              </a:defRPr>
            </a:lvl1pPr>
          </a:lstStyle>
          <a:p>
            <a:pPr>
              <a:defRPr/>
            </a:pPr>
            <a:fld id="{F07B884B-06B7-492C-B3F8-9958927CB813}"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740"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hyperlink" Target="http://www.nippyo.co.jp/book/7100.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www.soumu.go.jp/johotsusintokei/whitepaper" TargetMode="External"/><Relationship Id="rId3" Type="http://schemas.openxmlformats.org/officeDocument/2006/relationships/hyperlink" Target="http://pweb.cc.sophia.ac.jp/s-yuga/gakubu/JHref.htm" TargetMode="External"/><Relationship Id="rId7" Type="http://schemas.openxmlformats.org/officeDocument/2006/relationships/hyperlink" Target="http://www.j-ba.or.jp/"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www3.nhk.or.jp/nhkworld/ja/radio/" TargetMode="External"/><Relationship Id="rId5" Type="http://schemas.openxmlformats.org/officeDocument/2006/relationships/hyperlink" Target="http://www.nhk.or.jp/" TargetMode="External"/><Relationship Id="rId4" Type="http://schemas.openxmlformats.org/officeDocument/2006/relationships/hyperlink" Target="http://www.pressnet.or.j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web.cc.sophia.ac.jp/~s-yug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hyperlink" Target="http://pweb.cc.sophia.ac.jp/s-yuga/column.html" TargetMode="External"/><Relationship Id="rId4" Type="http://schemas.openxmlformats.org/officeDocument/2006/relationships/hyperlink" Target="http://pweb.cc.sophia.ac.jp/s-yuga/profile.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pweb.cc.sophia.ac.jp/s-yuga/gakubu/JHindex18.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slide" Target="slide7.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web.cc.sophia.ac.jp/s-yuga/gakubu/JHindex18.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pweb.cc.sophia.ac.jp/s-yuga/gakubu/JHlec18.html" TargetMode="External"/><Relationship Id="rId4" Type="http://schemas.openxmlformats.org/officeDocument/2006/relationships/hyperlink" Target="http://pweb.cc.sophia.ac.jp/s-yuga/gakubu/JHref.htm"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hyperlink" Target="http://pweb.cc.sophia.ac.jp/s-yuga/gakubu/JHindex12.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hyperlink" Target="http://www.info.sophia.ac.jp/sophiaj/publications" TargetMode="External"/><Relationship Id="rId4" Type="http://schemas.openxmlformats.org/officeDocument/2006/relationships/hyperlink" Target="http://pweb.sophia.ac.jp/~s-yuga/profile.htm#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3075"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0155AE3-C2A5-4CED-AC1C-EBEF3BDC62CD}" type="slidenum">
              <a:rPr kumimoji="0" lang="en-US" altLang="ja-JP" smtClean="0">
                <a:latin typeface="Arial Black" pitchFamily="34" charset="0"/>
              </a:rPr>
              <a:pPr eaLnBrk="1" hangingPunct="1"/>
              <a:t>1</a:t>
            </a:fld>
            <a:endParaRPr kumimoji="0" lang="en-US" altLang="ja-JP" dirty="0">
              <a:latin typeface="Arial Black" pitchFamily="34" charset="0"/>
            </a:endParaRPr>
          </a:p>
        </p:txBody>
      </p:sp>
      <p:sp>
        <p:nvSpPr>
          <p:cNvPr id="3076" name="Rectangle 2"/>
          <p:cNvSpPr>
            <a:spLocks noGrp="1" noChangeArrowheads="1"/>
          </p:cNvSpPr>
          <p:nvPr>
            <p:ph type="ctrTitle"/>
          </p:nvPr>
        </p:nvSpPr>
        <p:spPr>
          <a:xfrm>
            <a:off x="228600" y="1452563"/>
            <a:ext cx="8077200" cy="944562"/>
          </a:xfrm>
        </p:spPr>
        <p:txBody>
          <a:bodyPr/>
          <a:lstStyle/>
          <a:p>
            <a:pPr eaLnBrk="1" hangingPunct="1"/>
            <a:br>
              <a:rPr lang="en-US" altLang="ja-JP" sz="4200" dirty="0"/>
            </a:br>
            <a:r>
              <a:rPr lang="ja-JP" altLang="en-US" sz="4200" dirty="0"/>
              <a:t>ジャーナリズム史 </a:t>
            </a:r>
            <a:r>
              <a:rPr lang="en-US" altLang="ja-JP" sz="4200"/>
              <a:t>Ⅰ 2018</a:t>
            </a:r>
            <a:r>
              <a:rPr lang="ja-JP" altLang="en-US" sz="4200" dirty="0"/>
              <a:t>　</a:t>
            </a:r>
          </a:p>
        </p:txBody>
      </p:sp>
      <p:sp>
        <p:nvSpPr>
          <p:cNvPr id="3077" name="Rectangle 3"/>
          <p:cNvSpPr>
            <a:spLocks noGrp="1" noChangeArrowheads="1"/>
          </p:cNvSpPr>
          <p:nvPr>
            <p:ph type="subTitle" idx="1"/>
          </p:nvPr>
        </p:nvSpPr>
        <p:spPr/>
        <p:txBody>
          <a:bodyPr/>
          <a:lstStyle/>
          <a:p>
            <a:pPr eaLnBrk="1" hangingPunct="1"/>
            <a:r>
              <a:rPr lang="ja-JP" altLang="en-US" dirty="0"/>
              <a:t>文学部新聞学科開講科目 </a:t>
            </a:r>
          </a:p>
          <a:p>
            <a:pPr eaLnBrk="1" hangingPunct="1"/>
            <a:r>
              <a:rPr lang="ja-JP" altLang="en-US" dirty="0"/>
              <a:t>２年次必修</a:t>
            </a:r>
          </a:p>
          <a:p>
            <a:pPr eaLnBrk="1" hangingPunct="1"/>
            <a:r>
              <a:rPr lang="ja-JP" altLang="en-US" dirty="0"/>
              <a:t>半期　</a:t>
            </a:r>
            <a:r>
              <a:rPr lang="en-US" altLang="ja-JP" dirty="0"/>
              <a:t>2</a:t>
            </a:r>
            <a:r>
              <a:rPr lang="ja-JP" altLang="en-US" dirty="0"/>
              <a:t>単位　</a:t>
            </a:r>
            <a:r>
              <a:rPr lang="en-US" altLang="ja-JP" dirty="0"/>
              <a:t>I II (</a:t>
            </a:r>
            <a:r>
              <a:rPr lang="ja-JP" altLang="en-US" dirty="0"/>
              <a:t>春・秋</a:t>
            </a:r>
            <a:r>
              <a:rPr lang="en-US" altLang="ja-JP" dirty="0"/>
              <a:t>)</a:t>
            </a:r>
            <a:r>
              <a:rPr lang="ja-JP" altLang="en-US" dirty="0"/>
              <a:t>履修</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3315"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E3F8F53-B7A7-4B87-8F78-9C7058450AA1}" type="slidenum">
              <a:rPr kumimoji="0" lang="en-US" altLang="ja-JP" smtClean="0">
                <a:latin typeface="Arial Black" pitchFamily="34" charset="0"/>
              </a:rPr>
              <a:pPr eaLnBrk="1" hangingPunct="1"/>
              <a:t>10</a:t>
            </a:fld>
            <a:endParaRPr kumimoji="0" lang="en-US" altLang="ja-JP" dirty="0">
              <a:latin typeface="Arial Black" pitchFamily="34" charset="0"/>
            </a:endParaRPr>
          </a:p>
        </p:txBody>
      </p:sp>
      <p:sp>
        <p:nvSpPr>
          <p:cNvPr id="13316" name="Rectangle 2"/>
          <p:cNvSpPr>
            <a:spLocks noGrp="1" noChangeArrowheads="1"/>
          </p:cNvSpPr>
          <p:nvPr>
            <p:ph type="title"/>
          </p:nvPr>
        </p:nvSpPr>
        <p:spPr>
          <a:xfrm>
            <a:off x="395288" y="228600"/>
            <a:ext cx="8137525" cy="914400"/>
          </a:xfrm>
        </p:spPr>
        <p:txBody>
          <a:bodyPr/>
          <a:lstStyle/>
          <a:p>
            <a:pPr eaLnBrk="1" hangingPunct="1"/>
            <a:br>
              <a:rPr lang="en-US" altLang="ja-JP" sz="1600" dirty="0"/>
            </a:br>
            <a:r>
              <a:rPr lang="ja-JP" altLang="en-US" sz="1600" dirty="0"/>
              <a:t>・</a:t>
            </a:r>
            <a:r>
              <a:rPr lang="ja-JP" altLang="en-US" sz="1800" dirty="0"/>
              <a:t>春原昭彦・武市英雄（編）</a:t>
            </a:r>
            <a:r>
              <a:rPr lang="en-US" altLang="ja-JP" sz="1800" dirty="0"/>
              <a:t>『</a:t>
            </a:r>
            <a:r>
              <a:rPr lang="ja-JP" altLang="en-US" sz="1800" dirty="0"/>
              <a:t>ゼミナール　日本のマス・メディア　第</a:t>
            </a:r>
            <a:r>
              <a:rPr lang="en-US" altLang="ja-JP" sz="1800" dirty="0"/>
              <a:t>2</a:t>
            </a:r>
            <a:r>
              <a:rPr lang="ja-JP" altLang="en-US" sz="1800" dirty="0"/>
              <a:t>版</a:t>
            </a:r>
            <a:r>
              <a:rPr lang="en-US" altLang="ja-JP" sz="1800" dirty="0"/>
              <a:t>』</a:t>
            </a:r>
            <a:r>
              <a:rPr lang="ja-JP" altLang="en-US" sz="1800" dirty="0"/>
              <a:t>（日本評論社、</a:t>
            </a:r>
            <a:r>
              <a:rPr lang="en-US" altLang="ja-JP" sz="1800" dirty="0"/>
              <a:t>2004</a:t>
            </a:r>
            <a:r>
              <a:rPr lang="ja-JP" altLang="en-US" sz="1800" dirty="0"/>
              <a:t>年）</a:t>
            </a:r>
            <a:br>
              <a:rPr lang="ja-JP" altLang="en-US" sz="1800" dirty="0"/>
            </a:br>
            <a:r>
              <a:rPr lang="ja-JP" altLang="en-US" sz="1800" dirty="0"/>
              <a:t>・佐々木隆</a:t>
            </a:r>
            <a:r>
              <a:rPr lang="en-US" altLang="ja-JP" sz="1800" dirty="0"/>
              <a:t>『</a:t>
            </a:r>
            <a:r>
              <a:rPr lang="ja-JP" altLang="en-US" sz="1800" dirty="0"/>
              <a:t>メディアと権力</a:t>
            </a:r>
            <a:r>
              <a:rPr lang="en-US" altLang="ja-JP" sz="1800" dirty="0"/>
              <a:t>』</a:t>
            </a:r>
            <a:r>
              <a:rPr lang="ja-JP" altLang="en-US" sz="1800" dirty="0"/>
              <a:t>（日本の近代</a:t>
            </a:r>
            <a:r>
              <a:rPr lang="en-US" altLang="ja-JP" sz="1800" dirty="0"/>
              <a:t>14</a:t>
            </a:r>
            <a:r>
              <a:rPr lang="ja-JP" altLang="en-US" sz="1800" dirty="0"/>
              <a:t>、中央公論新社）</a:t>
            </a:r>
            <a:br>
              <a:rPr lang="ja-JP" altLang="en-US" sz="1600" dirty="0"/>
            </a:br>
            <a:endParaRPr lang="ja-JP" altLang="en-US" sz="1600" dirty="0"/>
          </a:p>
        </p:txBody>
      </p:sp>
      <p:pic>
        <p:nvPicPr>
          <p:cNvPr id="13318" name="Picture 4" descr="佐々木（メディアと権力）"/>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00563" y="1700213"/>
            <a:ext cx="3886200" cy="395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 name="コンテンツ プレースホルダー 2">
            <a:hlinkClick r:id="rId4"/>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259632" y="1700808"/>
            <a:ext cx="2534419" cy="382531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4339"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7960C58-95EE-4894-9500-F6C588C5C834}" type="slidenum">
              <a:rPr kumimoji="0" lang="en-US" altLang="ja-JP" smtClean="0">
                <a:latin typeface="Arial Black" pitchFamily="34" charset="0"/>
              </a:rPr>
              <a:pPr eaLnBrk="1" hangingPunct="1"/>
              <a:t>11</a:t>
            </a:fld>
            <a:endParaRPr kumimoji="0" lang="en-US" altLang="ja-JP" dirty="0">
              <a:latin typeface="Arial Black" pitchFamily="34" charset="0"/>
            </a:endParaRPr>
          </a:p>
        </p:txBody>
      </p:sp>
      <p:sp>
        <p:nvSpPr>
          <p:cNvPr id="14340" name="Rectangle 2"/>
          <p:cNvSpPr>
            <a:spLocks noGrp="1" noChangeArrowheads="1"/>
          </p:cNvSpPr>
          <p:nvPr>
            <p:ph type="ctrTitle"/>
          </p:nvPr>
        </p:nvSpPr>
        <p:spPr/>
        <p:txBody>
          <a:bodyPr/>
          <a:lstStyle/>
          <a:p>
            <a:pPr eaLnBrk="1" hangingPunct="1"/>
            <a:r>
              <a:rPr lang="ja-JP" altLang="en-US" dirty="0"/>
              <a:t>履修学生へ</a:t>
            </a:r>
          </a:p>
        </p:txBody>
      </p:sp>
      <p:sp>
        <p:nvSpPr>
          <p:cNvPr id="14341" name="Rectangle 3"/>
          <p:cNvSpPr>
            <a:spLocks noGrp="1" noChangeArrowheads="1"/>
          </p:cNvSpPr>
          <p:nvPr>
            <p:ph type="subTitle" idx="1"/>
          </p:nvPr>
        </p:nvSpPr>
        <p:spPr/>
        <p:txBody>
          <a:bodyPr/>
          <a:lstStyle/>
          <a:p>
            <a:pPr eaLnBrk="1" hangingPunct="1"/>
            <a:r>
              <a:rPr lang="ja-JP" altLang="en-US" dirty="0"/>
              <a:t>受講条件</a:t>
            </a:r>
          </a:p>
          <a:p>
            <a:pPr eaLnBrk="1" hangingPunct="1"/>
            <a:endParaRPr lang="ja-JP" altLang="en-US" dirty="0"/>
          </a:p>
          <a:p>
            <a:pPr eaLnBrk="1" hangingPunct="1"/>
            <a:endParaRPr lang="en-US" altLang="ja-JP"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536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E95EE0A-F461-4962-ADB8-990D6B883978}" type="slidenum">
              <a:rPr kumimoji="0" lang="en-US" altLang="ja-JP" smtClean="0">
                <a:latin typeface="Arial Black" pitchFamily="34" charset="0"/>
              </a:rPr>
              <a:pPr eaLnBrk="1" hangingPunct="1"/>
              <a:t>12</a:t>
            </a:fld>
            <a:endParaRPr kumimoji="0" lang="en-US" altLang="ja-JP" dirty="0">
              <a:latin typeface="Arial Black" pitchFamily="34" charset="0"/>
            </a:endParaRPr>
          </a:p>
        </p:txBody>
      </p:sp>
      <p:sp>
        <p:nvSpPr>
          <p:cNvPr id="15364" name="Rectangle 2"/>
          <p:cNvSpPr>
            <a:spLocks noGrp="1" noChangeArrowheads="1"/>
          </p:cNvSpPr>
          <p:nvPr>
            <p:ph type="title"/>
          </p:nvPr>
        </p:nvSpPr>
        <p:spPr/>
        <p:txBody>
          <a:bodyPr/>
          <a:lstStyle/>
          <a:p>
            <a:pPr eaLnBrk="1" hangingPunct="1"/>
            <a:r>
              <a:rPr lang="ja-JP" altLang="en-US" dirty="0"/>
              <a:t>マス・メディアへの積極性</a:t>
            </a:r>
          </a:p>
        </p:txBody>
      </p:sp>
      <p:sp>
        <p:nvSpPr>
          <p:cNvPr id="15365" name="Rectangle 3"/>
          <p:cNvSpPr>
            <a:spLocks noGrp="1" noChangeArrowheads="1"/>
          </p:cNvSpPr>
          <p:nvPr>
            <p:ph type="body" idx="1"/>
          </p:nvPr>
        </p:nvSpPr>
        <p:spPr/>
        <p:txBody>
          <a:bodyPr/>
          <a:lstStyle/>
          <a:p>
            <a:pPr eaLnBrk="1" hangingPunct="1"/>
            <a:r>
              <a:rPr lang="ja-JP" altLang="en-US" sz="2800" dirty="0"/>
              <a:t>日常生活において、マス・メディアと積極的にかかわり、活字媒体・放送媒体をはじめとして、映画や広告、ニューメディア、</a:t>
            </a:r>
            <a:r>
              <a:rPr lang="en-US" altLang="ja-JP" sz="2800" dirty="0"/>
              <a:t>SNS</a:t>
            </a:r>
            <a:r>
              <a:rPr lang="ja-JP" altLang="en-US" sz="2800" dirty="0"/>
              <a:t>などに関心があること。</a:t>
            </a:r>
            <a:endParaRPr lang="en-US" altLang="ja-JP" sz="2800" dirty="0"/>
          </a:p>
          <a:p>
            <a:pPr eaLnBrk="1" hangingPunct="1"/>
            <a:r>
              <a:rPr lang="ja-JP" altLang="en-US" sz="2800" dirty="0"/>
              <a:t>新聞は毎日読むこと。</a:t>
            </a:r>
          </a:p>
          <a:p>
            <a:pPr eaLnBrk="1" hangingPunct="1"/>
            <a:r>
              <a:rPr lang="ja-JP" altLang="en-US" sz="2800" dirty="0"/>
              <a:t>各講義時にはニュース報道や時事問題などのトピックについて質問や解説を行うので常にそうした事柄に目を向けることが望まれる。</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6387"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6C1DA70-7FAF-4433-9835-ACFEA680E82B}" type="slidenum">
              <a:rPr kumimoji="0" lang="en-US" altLang="ja-JP" smtClean="0">
                <a:latin typeface="Arial Black" pitchFamily="34" charset="0"/>
              </a:rPr>
              <a:pPr eaLnBrk="1" hangingPunct="1"/>
              <a:t>13</a:t>
            </a:fld>
            <a:endParaRPr kumimoji="0" lang="en-US" altLang="ja-JP" dirty="0">
              <a:latin typeface="Arial Black" pitchFamily="34" charset="0"/>
            </a:endParaRPr>
          </a:p>
        </p:txBody>
      </p:sp>
      <p:sp>
        <p:nvSpPr>
          <p:cNvPr id="16388" name="Rectangle 2"/>
          <p:cNvSpPr>
            <a:spLocks noGrp="1" noChangeArrowheads="1"/>
          </p:cNvSpPr>
          <p:nvPr>
            <p:ph type="title"/>
          </p:nvPr>
        </p:nvSpPr>
        <p:spPr/>
        <p:txBody>
          <a:bodyPr/>
          <a:lstStyle/>
          <a:p>
            <a:pPr eaLnBrk="1" hangingPunct="1"/>
            <a:r>
              <a:rPr lang="ja-JP" altLang="en-US" dirty="0"/>
              <a:t>例えば、この講義のキーワードは、</a:t>
            </a:r>
          </a:p>
        </p:txBody>
      </p:sp>
      <p:sp>
        <p:nvSpPr>
          <p:cNvPr id="16389" name="Rectangle 3"/>
          <p:cNvSpPr>
            <a:spLocks noGrp="1" noChangeArrowheads="1"/>
          </p:cNvSpPr>
          <p:nvPr>
            <p:ph type="body" sz="half" idx="1"/>
          </p:nvPr>
        </p:nvSpPr>
        <p:spPr>
          <a:xfrm>
            <a:off x="609600" y="1600200"/>
            <a:ext cx="3884613" cy="4419600"/>
          </a:xfrm>
        </p:spPr>
        <p:txBody>
          <a:bodyPr/>
          <a:lstStyle/>
          <a:p>
            <a:pPr eaLnBrk="1" hangingPunct="1"/>
            <a:r>
              <a:rPr lang="ja-JP" altLang="en-US" dirty="0"/>
              <a:t>ジャーナリズム</a:t>
            </a:r>
          </a:p>
          <a:p>
            <a:pPr eaLnBrk="1" hangingPunct="1"/>
            <a:r>
              <a:rPr lang="ja-JP" altLang="en-US" dirty="0"/>
              <a:t>メディア</a:t>
            </a:r>
          </a:p>
          <a:p>
            <a:pPr eaLnBrk="1" hangingPunct="1"/>
            <a:r>
              <a:rPr lang="ja-JP" altLang="en-US" dirty="0"/>
              <a:t>マス・メディア</a:t>
            </a:r>
          </a:p>
          <a:p>
            <a:pPr eaLnBrk="1" hangingPunct="1"/>
            <a:r>
              <a:rPr lang="ja-JP" altLang="en-US" dirty="0"/>
              <a:t>マルチメディア</a:t>
            </a:r>
          </a:p>
          <a:p>
            <a:pPr eaLnBrk="1" hangingPunct="1"/>
            <a:r>
              <a:rPr lang="ja-JP" altLang="en-US" dirty="0"/>
              <a:t>（マス・）コミュニケーション</a:t>
            </a:r>
          </a:p>
          <a:p>
            <a:pPr eaLnBrk="1" hangingPunct="1"/>
            <a:r>
              <a:rPr lang="ja-JP" altLang="en-US" dirty="0"/>
              <a:t>犯罪報道と人権</a:t>
            </a:r>
          </a:p>
        </p:txBody>
      </p:sp>
      <p:sp>
        <p:nvSpPr>
          <p:cNvPr id="16390" name="Rectangle 4"/>
          <p:cNvSpPr>
            <a:spLocks noGrp="1" noChangeArrowheads="1"/>
          </p:cNvSpPr>
          <p:nvPr>
            <p:ph type="body" sz="half" idx="2"/>
          </p:nvPr>
        </p:nvSpPr>
        <p:spPr>
          <a:xfrm>
            <a:off x="4649788" y="1600200"/>
            <a:ext cx="3884612" cy="4419600"/>
          </a:xfrm>
        </p:spPr>
        <p:txBody>
          <a:bodyPr/>
          <a:lstStyle/>
          <a:p>
            <a:pPr eaLnBrk="1" hangingPunct="1"/>
            <a:r>
              <a:rPr lang="ja-JP" altLang="en-US" dirty="0"/>
              <a:t>プレスの自由</a:t>
            </a:r>
          </a:p>
          <a:p>
            <a:pPr eaLnBrk="1" hangingPunct="1"/>
            <a:r>
              <a:rPr lang="ja-JP" altLang="en-US" dirty="0"/>
              <a:t>言論の自由</a:t>
            </a:r>
          </a:p>
          <a:p>
            <a:pPr eaLnBrk="1" hangingPunct="1"/>
            <a:r>
              <a:rPr lang="ja-JP" altLang="en-US" dirty="0"/>
              <a:t>宣伝、流行（語）</a:t>
            </a:r>
          </a:p>
          <a:p>
            <a:pPr eaLnBrk="1" hangingPunct="1"/>
            <a:r>
              <a:rPr lang="ja-JP" altLang="en-US" dirty="0"/>
              <a:t>世論操作</a:t>
            </a:r>
          </a:p>
          <a:p>
            <a:pPr eaLnBrk="1" hangingPunct="1"/>
            <a:r>
              <a:rPr lang="ja-JP" altLang="en-US" dirty="0"/>
              <a:t>キャンペーンなど</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7411"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CAB7FAD-2831-4BAD-9943-6238778DB6BC}" type="slidenum">
              <a:rPr kumimoji="0" lang="en-US" altLang="ja-JP" smtClean="0">
                <a:latin typeface="Arial Black" pitchFamily="34" charset="0"/>
              </a:rPr>
              <a:pPr eaLnBrk="1" hangingPunct="1"/>
              <a:t>14</a:t>
            </a:fld>
            <a:endParaRPr kumimoji="0" lang="en-US" altLang="ja-JP" dirty="0">
              <a:latin typeface="Arial Black" pitchFamily="34" charset="0"/>
            </a:endParaRPr>
          </a:p>
        </p:txBody>
      </p:sp>
      <p:sp>
        <p:nvSpPr>
          <p:cNvPr id="17412" name="Rectangle 2"/>
          <p:cNvSpPr>
            <a:spLocks noGrp="1" noChangeArrowheads="1"/>
          </p:cNvSpPr>
          <p:nvPr>
            <p:ph type="title"/>
          </p:nvPr>
        </p:nvSpPr>
        <p:spPr>
          <a:xfrm>
            <a:off x="250825" y="0"/>
            <a:ext cx="8642350" cy="1196975"/>
          </a:xfrm>
        </p:spPr>
        <p:txBody>
          <a:bodyPr/>
          <a:lstStyle/>
          <a:p>
            <a:pPr eaLnBrk="1" hangingPunct="1"/>
            <a:r>
              <a:rPr lang="en-US" altLang="ja-JP" sz="2400" dirty="0">
                <a:solidFill>
                  <a:schemeClr val="tx1"/>
                </a:solidFill>
                <a:hlinkClick r:id="rId3"/>
              </a:rPr>
              <a:t>http://pweb.cc.sophia.ac.jp/s-yuga/gakubu/JHref.htm</a:t>
            </a:r>
            <a:endParaRPr lang="en-US" altLang="ja-JP" sz="2400" dirty="0">
              <a:solidFill>
                <a:schemeClr val="tx1"/>
              </a:solidFill>
            </a:endParaRPr>
          </a:p>
        </p:txBody>
      </p:sp>
      <p:sp>
        <p:nvSpPr>
          <p:cNvPr id="17413" name="Rectangle 3"/>
          <p:cNvSpPr>
            <a:spLocks noGrp="1" noChangeArrowheads="1"/>
          </p:cNvSpPr>
          <p:nvPr>
            <p:ph type="body" sz="half" idx="1"/>
          </p:nvPr>
        </p:nvSpPr>
        <p:spPr>
          <a:xfrm>
            <a:off x="609600" y="1557338"/>
            <a:ext cx="3884613" cy="4462462"/>
          </a:xfrm>
        </p:spPr>
        <p:txBody>
          <a:bodyPr/>
          <a:lstStyle/>
          <a:p>
            <a:pPr marL="457200" indent="-457200" eaLnBrk="1" hangingPunct="1">
              <a:lnSpc>
                <a:spcPct val="90000"/>
              </a:lnSpc>
              <a:buFont typeface="Monotype Sorts" pitchFamily="2" charset="2"/>
              <a:buChar char="è"/>
            </a:pPr>
            <a:r>
              <a:rPr lang="ja-JP" altLang="en-US" sz="2400" dirty="0">
                <a:hlinkClick r:id="rId4"/>
              </a:rPr>
              <a:t>日本新聞協会</a:t>
            </a:r>
            <a:endParaRPr lang="ja-JP" altLang="en-US" sz="2400" dirty="0"/>
          </a:p>
          <a:p>
            <a:pPr marL="457200" indent="-457200" eaLnBrk="1" hangingPunct="1">
              <a:lnSpc>
                <a:spcPct val="90000"/>
              </a:lnSpc>
              <a:buFont typeface="Monotype Sorts" pitchFamily="2" charset="2"/>
              <a:buAutoNum type="arabicPeriod"/>
            </a:pPr>
            <a:r>
              <a:rPr lang="ja-JP" altLang="en-US" sz="2400" dirty="0"/>
              <a:t>日本新聞年鑑</a:t>
            </a:r>
          </a:p>
          <a:p>
            <a:pPr marL="457200" indent="-457200" eaLnBrk="1" hangingPunct="1">
              <a:lnSpc>
                <a:spcPct val="90000"/>
              </a:lnSpc>
              <a:buFont typeface="Monotype Sorts" pitchFamily="2" charset="2"/>
              <a:buAutoNum type="arabicPeriod"/>
            </a:pPr>
            <a:r>
              <a:rPr lang="ja-JP" altLang="en-US" sz="2400" b="1" dirty="0">
                <a:solidFill>
                  <a:srgbClr val="FF0000"/>
                </a:solidFill>
              </a:rPr>
              <a:t>新聞研究（月刊）</a:t>
            </a:r>
          </a:p>
          <a:p>
            <a:pPr marL="457200" indent="-457200" eaLnBrk="1" hangingPunct="1">
              <a:lnSpc>
                <a:spcPct val="90000"/>
              </a:lnSpc>
              <a:buFont typeface="Monotype Sorts" pitchFamily="2" charset="2"/>
              <a:buAutoNum type="arabicPeriod"/>
            </a:pPr>
            <a:r>
              <a:rPr lang="ja-JP" altLang="en-US" sz="2400" dirty="0"/>
              <a:t>新聞協会報</a:t>
            </a:r>
          </a:p>
          <a:p>
            <a:pPr marL="457200" indent="-457200" eaLnBrk="1" hangingPunct="1">
              <a:lnSpc>
                <a:spcPct val="90000"/>
              </a:lnSpc>
              <a:buFont typeface="Monotype Sorts" pitchFamily="2" charset="2"/>
              <a:buChar char="è"/>
            </a:pPr>
            <a:r>
              <a:rPr lang="en-US" altLang="ja-JP" sz="2400" dirty="0">
                <a:hlinkClick r:id="rId5"/>
              </a:rPr>
              <a:t>NHK</a:t>
            </a:r>
            <a:r>
              <a:rPr lang="en-US" altLang="ja-JP" sz="2400" dirty="0"/>
              <a:t>  </a:t>
            </a:r>
            <a:r>
              <a:rPr lang="ja-JP" altLang="en-US" sz="2400" dirty="0">
                <a:hlinkClick r:id="rId6"/>
              </a:rPr>
              <a:t>ラジオ日本</a:t>
            </a:r>
            <a:endParaRPr lang="en-US" altLang="ja-JP" sz="2400" dirty="0"/>
          </a:p>
          <a:p>
            <a:pPr marL="457200" indent="-457200" eaLnBrk="1" hangingPunct="1">
              <a:lnSpc>
                <a:spcPct val="90000"/>
              </a:lnSpc>
              <a:buFont typeface="Monotype Sorts" pitchFamily="2" charset="2"/>
              <a:buAutoNum type="arabicPeriod"/>
            </a:pPr>
            <a:r>
              <a:rPr lang="en-US" altLang="ja-JP" sz="2400" dirty="0"/>
              <a:t>NHK</a:t>
            </a:r>
            <a:r>
              <a:rPr lang="ja-JP" altLang="en-US" sz="2400" dirty="0"/>
              <a:t>放送年鑑</a:t>
            </a:r>
          </a:p>
          <a:p>
            <a:pPr marL="457200" indent="-457200" eaLnBrk="1" hangingPunct="1">
              <a:lnSpc>
                <a:spcPct val="90000"/>
              </a:lnSpc>
              <a:buFont typeface="Monotype Sorts" pitchFamily="2" charset="2"/>
              <a:buAutoNum type="arabicPeriod"/>
            </a:pPr>
            <a:r>
              <a:rPr lang="ja-JP" altLang="en-US" sz="2400" b="1" dirty="0">
                <a:solidFill>
                  <a:srgbClr val="FF0000"/>
                </a:solidFill>
              </a:rPr>
              <a:t>放送研究と調査</a:t>
            </a:r>
          </a:p>
          <a:p>
            <a:pPr marL="457200" indent="-457200" eaLnBrk="1" hangingPunct="1">
              <a:lnSpc>
                <a:spcPct val="90000"/>
              </a:lnSpc>
              <a:buFont typeface="Monotype Sorts" pitchFamily="2" charset="2"/>
              <a:buChar char="è"/>
            </a:pPr>
            <a:r>
              <a:rPr lang="ja-JP" altLang="en-US" sz="2400" dirty="0">
                <a:hlinkClick r:id="rId7"/>
              </a:rPr>
              <a:t>日本民間放送連盟</a:t>
            </a:r>
            <a:endParaRPr lang="ja-JP" altLang="en-US" sz="2400" dirty="0"/>
          </a:p>
          <a:p>
            <a:pPr marL="457200" indent="-457200" eaLnBrk="1" hangingPunct="1">
              <a:lnSpc>
                <a:spcPct val="90000"/>
              </a:lnSpc>
              <a:buFont typeface="Monotype Sorts" pitchFamily="2" charset="2"/>
              <a:buAutoNum type="arabicPeriod"/>
            </a:pPr>
            <a:r>
              <a:rPr lang="ja-JP" altLang="en-US" sz="2400" dirty="0"/>
              <a:t>民放年鑑</a:t>
            </a:r>
          </a:p>
          <a:p>
            <a:pPr marL="457200" indent="-457200" eaLnBrk="1" hangingPunct="1">
              <a:lnSpc>
                <a:spcPct val="90000"/>
              </a:lnSpc>
              <a:buFont typeface="Monotype Sorts" pitchFamily="2" charset="2"/>
              <a:buAutoNum type="arabicPeriod"/>
            </a:pPr>
            <a:r>
              <a:rPr lang="ja-JP" altLang="en-US" sz="2400" dirty="0"/>
              <a:t>民間放送</a:t>
            </a:r>
          </a:p>
          <a:p>
            <a:pPr marL="457200" indent="-457200" eaLnBrk="1" hangingPunct="1">
              <a:lnSpc>
                <a:spcPct val="90000"/>
              </a:lnSpc>
              <a:buFont typeface="Monotype Sorts" pitchFamily="2" charset="2"/>
              <a:buAutoNum type="arabicPeriod"/>
            </a:pPr>
            <a:r>
              <a:rPr lang="ja-JP" altLang="en-US" sz="2400" dirty="0"/>
              <a:t>月刊民放</a:t>
            </a:r>
          </a:p>
        </p:txBody>
      </p:sp>
      <p:sp>
        <p:nvSpPr>
          <p:cNvPr id="17414" name="Rectangle 4"/>
          <p:cNvSpPr>
            <a:spLocks noGrp="1" noChangeArrowheads="1"/>
          </p:cNvSpPr>
          <p:nvPr>
            <p:ph type="body" sz="half" idx="2"/>
          </p:nvPr>
        </p:nvSpPr>
        <p:spPr>
          <a:xfrm>
            <a:off x="4572000" y="1557338"/>
            <a:ext cx="3962400" cy="4462462"/>
          </a:xfrm>
        </p:spPr>
        <p:txBody>
          <a:bodyPr/>
          <a:lstStyle/>
          <a:p>
            <a:pPr eaLnBrk="1" hangingPunct="1">
              <a:lnSpc>
                <a:spcPct val="90000"/>
              </a:lnSpc>
            </a:pPr>
            <a:r>
              <a:rPr lang="ja-JP" altLang="en-US" sz="2400" dirty="0"/>
              <a:t>電通広告年鑑</a:t>
            </a:r>
          </a:p>
          <a:p>
            <a:pPr eaLnBrk="1" hangingPunct="1">
              <a:lnSpc>
                <a:spcPct val="90000"/>
              </a:lnSpc>
            </a:pPr>
            <a:r>
              <a:rPr lang="ja-JP" altLang="en-US" sz="2400" dirty="0"/>
              <a:t>映画年鑑</a:t>
            </a:r>
          </a:p>
          <a:p>
            <a:pPr eaLnBrk="1" hangingPunct="1">
              <a:lnSpc>
                <a:spcPct val="90000"/>
              </a:lnSpc>
            </a:pPr>
            <a:r>
              <a:rPr lang="ja-JP" altLang="en-US" sz="2400" dirty="0"/>
              <a:t>出版年鑑</a:t>
            </a:r>
          </a:p>
          <a:p>
            <a:pPr eaLnBrk="1" hangingPunct="1">
              <a:lnSpc>
                <a:spcPct val="90000"/>
              </a:lnSpc>
            </a:pPr>
            <a:r>
              <a:rPr lang="ja-JP" altLang="en-US" sz="2400" dirty="0"/>
              <a:t>メディア白書</a:t>
            </a:r>
          </a:p>
          <a:p>
            <a:pPr eaLnBrk="1" hangingPunct="1">
              <a:lnSpc>
                <a:spcPct val="90000"/>
              </a:lnSpc>
            </a:pPr>
            <a:r>
              <a:rPr lang="ja-JP" altLang="en-US" sz="2400" dirty="0"/>
              <a:t>インターネット白書</a:t>
            </a:r>
          </a:p>
          <a:p>
            <a:pPr eaLnBrk="1" hangingPunct="1">
              <a:lnSpc>
                <a:spcPct val="90000"/>
              </a:lnSpc>
            </a:pPr>
            <a:r>
              <a:rPr lang="ja-JP" altLang="en-US" sz="2400" dirty="0">
                <a:hlinkClick r:id="rId8"/>
              </a:rPr>
              <a:t>情報通信白書</a:t>
            </a:r>
            <a:r>
              <a:rPr lang="ja-JP" altLang="en-US" sz="2400" dirty="0"/>
              <a:t>（総務省）</a:t>
            </a:r>
          </a:p>
          <a:p>
            <a:pPr eaLnBrk="1" hangingPunct="1">
              <a:lnSpc>
                <a:spcPct val="90000"/>
              </a:lnSpc>
            </a:pPr>
            <a:r>
              <a:rPr lang="ja-JP" altLang="en-US" sz="2400" dirty="0"/>
              <a:t>総合ジャーナリズム研究（季刊）＝休刊</a:t>
            </a:r>
          </a:p>
          <a:p>
            <a:pPr eaLnBrk="1" hangingPunct="1">
              <a:lnSpc>
                <a:spcPct val="90000"/>
              </a:lnSpc>
            </a:pPr>
            <a:endParaRPr lang="en-US" altLang="ja-JP" sz="24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a:solidFill>
                  <a:schemeClr val="bg2"/>
                </a:solidFill>
              </a:rPr>
              <a:t>ジャーナリム史</a:t>
            </a:r>
            <a:r>
              <a:rPr kumimoji="0" lang="en-US" altLang="ja-JP" sz="1400">
                <a:solidFill>
                  <a:schemeClr val="bg2"/>
                </a:solidFill>
              </a:rPr>
              <a:t>2018</a:t>
            </a:r>
            <a:endParaRPr kumimoji="0" lang="en-US" altLang="ja-JP" sz="1400" dirty="0">
              <a:solidFill>
                <a:schemeClr val="bg2"/>
              </a:solidFill>
            </a:endParaRPr>
          </a:p>
        </p:txBody>
      </p:sp>
      <p:sp>
        <p:nvSpPr>
          <p:cNvPr id="23555"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EF33DE3-103D-46F4-8B27-8BD2A161B7BF}" type="slidenum">
              <a:rPr kumimoji="0" lang="en-US" altLang="ja-JP" sz="1400" smtClean="0">
                <a:solidFill>
                  <a:schemeClr val="bg2"/>
                </a:solidFill>
              </a:rPr>
              <a:pPr eaLnBrk="1" hangingPunct="1"/>
              <a:t>15</a:t>
            </a:fld>
            <a:endParaRPr kumimoji="0" lang="en-US" altLang="ja-JP" sz="1400" dirty="0">
              <a:solidFill>
                <a:schemeClr val="bg2"/>
              </a:solidFill>
            </a:endParaRPr>
          </a:p>
        </p:txBody>
      </p:sp>
      <p:sp>
        <p:nvSpPr>
          <p:cNvPr id="23556" name="Rectangle 2"/>
          <p:cNvSpPr>
            <a:spLocks noGrp="1" noChangeArrowheads="1"/>
          </p:cNvSpPr>
          <p:nvPr>
            <p:ph type="title"/>
          </p:nvPr>
        </p:nvSpPr>
        <p:spPr>
          <a:xfrm>
            <a:off x="406400" y="549275"/>
            <a:ext cx="8342313" cy="822325"/>
          </a:xfrm>
        </p:spPr>
        <p:txBody>
          <a:bodyPr/>
          <a:lstStyle/>
          <a:p>
            <a:r>
              <a:rPr lang="ja-JP" altLang="en-US" sz="3600" dirty="0"/>
              <a:t>　ジャーナリズム史の授業</a:t>
            </a:r>
            <a:r>
              <a:rPr lang="ja-JP" altLang="en-US" sz="2800" dirty="0"/>
              <a:t>（学科科目</a:t>
            </a:r>
            <a:r>
              <a:rPr lang="en-US" altLang="ja-JP" sz="2800" dirty="0"/>
              <a:t>2</a:t>
            </a:r>
            <a:r>
              <a:rPr lang="ja-JP" altLang="en-US" sz="2800" dirty="0"/>
              <a:t>年必修）</a:t>
            </a:r>
          </a:p>
        </p:txBody>
      </p:sp>
      <p:sp>
        <p:nvSpPr>
          <p:cNvPr id="23557" name="Rectangle 3"/>
          <p:cNvSpPr>
            <a:spLocks noGrp="1" noChangeArrowheads="1"/>
          </p:cNvSpPr>
          <p:nvPr>
            <p:ph type="body" idx="1"/>
          </p:nvPr>
        </p:nvSpPr>
        <p:spPr>
          <a:xfrm>
            <a:off x="457200" y="1628775"/>
            <a:ext cx="8229600" cy="4679950"/>
          </a:xfrm>
        </p:spPr>
        <p:txBody>
          <a:bodyPr/>
          <a:lstStyle/>
          <a:p>
            <a:r>
              <a:rPr lang="ja-JP" altLang="en-US" dirty="0"/>
              <a:t>ジャーナリズム史を学ぶ意味</a:t>
            </a:r>
            <a:br>
              <a:rPr lang="ja-JP" altLang="en-US" dirty="0"/>
            </a:br>
            <a:r>
              <a:rPr lang="ja-JP" altLang="en-US" dirty="0"/>
              <a:t>歴史観　事実･真実・心理の探求</a:t>
            </a:r>
            <a:br>
              <a:rPr lang="ja-JP" altLang="en-US" dirty="0"/>
            </a:br>
            <a:r>
              <a:rPr lang="ja-JP" altLang="en-US" dirty="0"/>
              <a:t>ジャーナリズムに何が可能か</a:t>
            </a:r>
            <a:br>
              <a:rPr lang="ja-JP" altLang="en-US" dirty="0"/>
            </a:br>
            <a:r>
              <a:rPr lang="ja-JP" altLang="en-US" dirty="0"/>
              <a:t>ジャーナリズムの発展・成長の歴史</a:t>
            </a:r>
          </a:p>
          <a:p>
            <a:pPr lvl="1"/>
            <a:r>
              <a:rPr lang="ja-JP" altLang="en-US" dirty="0"/>
              <a:t>マス･メディアの発達</a:t>
            </a:r>
          </a:p>
          <a:p>
            <a:r>
              <a:rPr lang="ja-JP" altLang="en-US" dirty="0"/>
              <a:t>ニュースの歴史</a:t>
            </a:r>
          </a:p>
          <a:p>
            <a:pPr lvl="1"/>
            <a:r>
              <a:rPr lang="en-US" altLang="ja-JP" dirty="0"/>
              <a:t>journalism/journalist </a:t>
            </a:r>
            <a:r>
              <a:rPr lang="ja-JP" altLang="en-US" dirty="0"/>
              <a:t>とは    言論の自由とは</a:t>
            </a:r>
            <a:endParaRPr lang="en-US" altLang="ja-JP" dirty="0"/>
          </a:p>
          <a:p>
            <a:pPr lvl="1"/>
            <a:r>
              <a:rPr lang="ja-JP" altLang="en-US" dirty="0"/>
              <a:t> </a:t>
            </a:r>
            <a:r>
              <a:rPr lang="en-US" altLang="ja-JP" dirty="0"/>
              <a:t>NV=T</a:t>
            </a:r>
            <a:r>
              <a:rPr lang="ja-JP" altLang="en-US" dirty="0"/>
              <a:t>・</a:t>
            </a:r>
            <a:r>
              <a:rPr lang="en-US" altLang="ja-JP" dirty="0"/>
              <a:t>A</a:t>
            </a:r>
            <a:r>
              <a:rPr lang="ja-JP" altLang="en-US" dirty="0"/>
              <a:t>・</a:t>
            </a:r>
            <a:r>
              <a:rPr lang="en-US" altLang="ja-JP" dirty="0"/>
              <a:t>I</a:t>
            </a:r>
            <a:r>
              <a:rPr lang="ja-JP" altLang="en-US" dirty="0"/>
              <a:t>・</a:t>
            </a:r>
            <a:r>
              <a:rPr lang="en-US" altLang="ja-JP" dirty="0"/>
              <a:t>HI    5W1H  </a:t>
            </a:r>
            <a:r>
              <a:rPr lang="ja-JP" altLang="en-US" dirty="0"/>
              <a:t>関の</a:t>
            </a:r>
            <a:r>
              <a:rPr lang="en-US" altLang="ja-JP" dirty="0"/>
              <a:t>6</a:t>
            </a:r>
            <a:r>
              <a:rPr lang="ja-JP" altLang="en-US" dirty="0"/>
              <a:t>元素*</a:t>
            </a:r>
          </a:p>
          <a:p>
            <a:pPr lvl="1">
              <a:buFont typeface="Wingdings" pitchFamily="2" charset="2"/>
              <a:buNone/>
            </a:pPr>
            <a:r>
              <a:rPr lang="ja-JP" altLang="en-US" dirty="0"/>
              <a:t>*</a:t>
            </a:r>
            <a:r>
              <a:rPr lang="ja-JP" altLang="en-US" sz="2000" dirty="0"/>
              <a:t>時間的近接性・距離的近接性・著名性・異常性・進展性・情操性</a:t>
            </a:r>
          </a:p>
          <a:p>
            <a:pPr lvl="1"/>
            <a:endParaRPr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a:solidFill>
                  <a:schemeClr val="bg2"/>
                </a:solidFill>
              </a:rPr>
              <a:t>ジャーナリム史</a:t>
            </a:r>
            <a:r>
              <a:rPr kumimoji="0" lang="en-US" altLang="ja-JP" sz="1400">
                <a:solidFill>
                  <a:schemeClr val="bg2"/>
                </a:solidFill>
              </a:rPr>
              <a:t>2018</a:t>
            </a:r>
            <a:endParaRPr kumimoji="0" lang="ja-JP" altLang="en-US" sz="1400" dirty="0">
              <a:solidFill>
                <a:schemeClr val="bg2"/>
              </a:solidFill>
            </a:endParaRPr>
          </a:p>
        </p:txBody>
      </p:sp>
      <p:sp>
        <p:nvSpPr>
          <p:cNvPr id="24579"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7559FC-9923-49A6-B3A0-A9AF601CBFF3}" type="slidenum">
              <a:rPr kumimoji="0" lang="en-US" altLang="ja-JP" sz="1400" smtClean="0">
                <a:solidFill>
                  <a:schemeClr val="bg2"/>
                </a:solidFill>
              </a:rPr>
              <a:pPr eaLnBrk="1" hangingPunct="1"/>
              <a:t>16</a:t>
            </a:fld>
            <a:endParaRPr kumimoji="0" lang="en-US" altLang="ja-JP" sz="1400" dirty="0">
              <a:solidFill>
                <a:schemeClr val="bg2"/>
              </a:solidFill>
            </a:endParaRPr>
          </a:p>
        </p:txBody>
      </p:sp>
      <p:sp>
        <p:nvSpPr>
          <p:cNvPr id="24580" name="Rectangle 2"/>
          <p:cNvSpPr>
            <a:spLocks noGrp="1" noChangeArrowheads="1"/>
          </p:cNvSpPr>
          <p:nvPr>
            <p:ph type="title"/>
          </p:nvPr>
        </p:nvSpPr>
        <p:spPr>
          <a:xfrm>
            <a:off x="323850" y="0"/>
            <a:ext cx="8208963" cy="1484313"/>
          </a:xfrm>
        </p:spPr>
        <p:txBody>
          <a:bodyPr/>
          <a:lstStyle/>
          <a:p>
            <a:pPr eaLnBrk="1" hangingPunct="1"/>
            <a:r>
              <a:rPr lang="ja-JP" altLang="en-US" sz="3200" dirty="0"/>
              <a:t>ジャーナリストとは：</a:t>
            </a:r>
            <a:br>
              <a:rPr lang="en-US" altLang="ja-JP" sz="3200" dirty="0"/>
            </a:br>
            <a:r>
              <a:rPr lang="ja-JP" altLang="en-US" sz="3200" dirty="0"/>
              <a:t>公共性、倫理観、</a:t>
            </a:r>
            <a:r>
              <a:rPr lang="en-US" altLang="ja-JP" sz="3200" dirty="0"/>
              <a:t> </a:t>
            </a:r>
            <a:r>
              <a:rPr lang="ja-JP" altLang="en-US" sz="3200" dirty="0"/>
              <a:t>正義感、信頼</a:t>
            </a:r>
          </a:p>
        </p:txBody>
      </p:sp>
      <p:sp>
        <p:nvSpPr>
          <p:cNvPr id="1027" name="Rectangle 3"/>
          <p:cNvSpPr>
            <a:spLocks noGrp="1" noChangeArrowheads="1"/>
          </p:cNvSpPr>
          <p:nvPr>
            <p:ph type="body" idx="1"/>
          </p:nvPr>
        </p:nvSpPr>
        <p:spPr>
          <a:xfrm>
            <a:off x="457200" y="1628775"/>
            <a:ext cx="8178800" cy="4429125"/>
          </a:xfrm>
        </p:spPr>
        <p:txBody>
          <a:bodyPr/>
          <a:lstStyle/>
          <a:p>
            <a:pPr eaLnBrk="1" hangingPunct="1"/>
            <a:r>
              <a:rPr lang="ja-JP" altLang="en-US" dirty="0"/>
              <a:t>人に会うのが仕事　情報アンテナを研ぐ</a:t>
            </a:r>
          </a:p>
          <a:p>
            <a:pPr eaLnBrk="1" hangingPunct="1"/>
            <a:r>
              <a:rPr lang="ja-JP" altLang="en-US" dirty="0"/>
              <a:t>社会正義</a:t>
            </a:r>
          </a:p>
          <a:p>
            <a:pPr eaLnBrk="1" hangingPunct="1"/>
            <a:r>
              <a:rPr lang="ja-JP" altLang="en-US" dirty="0"/>
              <a:t>ニュースセンス：疑ってかかる、素朴な疑問</a:t>
            </a:r>
          </a:p>
          <a:p>
            <a:pPr eaLnBrk="1" hangingPunct="1"/>
            <a:r>
              <a:rPr lang="ja-JP" altLang="en-US" dirty="0"/>
              <a:t>知的好奇心：食わず嫌いになるな</a:t>
            </a:r>
          </a:p>
          <a:p>
            <a:pPr eaLnBrk="1" hangingPunct="1"/>
            <a:r>
              <a:rPr lang="ja-JP" altLang="en-US" dirty="0"/>
              <a:t>歴史の証人＞＝＜事実の記録者</a:t>
            </a:r>
          </a:p>
          <a:p>
            <a:pPr eaLnBrk="1" hangingPunct="1"/>
            <a:r>
              <a:rPr lang="ja-JP" altLang="en-US" dirty="0"/>
              <a:t>体力</a:t>
            </a:r>
            <a:r>
              <a:rPr lang="en-US" altLang="ja-JP" dirty="0"/>
              <a:t>､</a:t>
            </a:r>
            <a:r>
              <a:rPr lang="ja-JP" altLang="en-US" dirty="0"/>
              <a:t>知力、気力、好奇心と感動</a:t>
            </a:r>
          </a:p>
          <a:p>
            <a:pPr eaLnBrk="1" hangingPunct="1"/>
            <a:r>
              <a:rPr lang="ja-JP" altLang="en-US" dirty="0"/>
              <a:t>冷静さ、常識、倫理、公共性（</a:t>
            </a:r>
            <a:r>
              <a:rPr lang="en-US" altLang="ja-JP" dirty="0"/>
              <a:t>public)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2" dur="500"/>
                                        <p:tgtEl>
                                          <p:spTgt spid="1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7" dur="500"/>
                                        <p:tgtEl>
                                          <p:spTgt spid="1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checkerboard(across)">
                                      <p:cBhvr>
                                        <p:cTn id="22" dur="500"/>
                                        <p:tgtEl>
                                          <p:spTgt spid="10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checkerboard(across)">
                                      <p:cBhvr>
                                        <p:cTn id="27" dur="500"/>
                                        <p:tgtEl>
                                          <p:spTgt spid="10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checkerboard(across)">
                                      <p:cBhvr>
                                        <p:cTn id="32" dur="500"/>
                                        <p:tgtEl>
                                          <p:spTgt spid="10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checkerboard(across)">
                                      <p:cBhvr>
                                        <p:cTn id="37" dur="500"/>
                                        <p:tgtEl>
                                          <p:spTgt spid="10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8435"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E2EEA36-0ABE-4969-A363-A430214DFC19}" type="slidenum">
              <a:rPr kumimoji="0" lang="en-US" altLang="ja-JP" smtClean="0">
                <a:latin typeface="Arial Black" pitchFamily="34" charset="0"/>
              </a:rPr>
              <a:pPr eaLnBrk="1" hangingPunct="1"/>
              <a:t>17</a:t>
            </a:fld>
            <a:endParaRPr kumimoji="0" lang="en-US" altLang="ja-JP" dirty="0">
              <a:latin typeface="Arial Black" pitchFamily="34" charset="0"/>
            </a:endParaRPr>
          </a:p>
        </p:txBody>
      </p:sp>
      <p:sp>
        <p:nvSpPr>
          <p:cNvPr id="18436" name="Rectangle 2"/>
          <p:cNvSpPr>
            <a:spLocks noGrp="1" noChangeArrowheads="1"/>
          </p:cNvSpPr>
          <p:nvPr>
            <p:ph type="title"/>
          </p:nvPr>
        </p:nvSpPr>
        <p:spPr/>
        <p:txBody>
          <a:bodyPr/>
          <a:lstStyle/>
          <a:p>
            <a:pPr eaLnBrk="1" hangingPunct="1"/>
            <a:r>
              <a:rPr lang="ja-JP" altLang="en-US" dirty="0"/>
              <a:t>　連休明けまでのアサイメント</a:t>
            </a:r>
          </a:p>
        </p:txBody>
      </p:sp>
      <p:sp>
        <p:nvSpPr>
          <p:cNvPr id="18437" name="Rectangle 3"/>
          <p:cNvSpPr>
            <a:spLocks noGrp="1" noChangeArrowheads="1"/>
          </p:cNvSpPr>
          <p:nvPr>
            <p:ph type="body" idx="1"/>
          </p:nvPr>
        </p:nvSpPr>
        <p:spPr/>
        <p:txBody>
          <a:bodyPr/>
          <a:lstStyle/>
          <a:p>
            <a:pPr eaLnBrk="1" hangingPunct="1"/>
            <a:r>
              <a:rPr lang="ja-JP" altLang="en-US" dirty="0"/>
              <a:t>ジャーナリズムとは　語源、定義を調べてみよう。</a:t>
            </a:r>
          </a:p>
          <a:p>
            <a:pPr lvl="1" eaLnBrk="1" hangingPunct="1"/>
            <a:r>
              <a:rPr lang="ja-JP" altLang="en-US" dirty="0"/>
              <a:t>まずはテキストから</a:t>
            </a:r>
          </a:p>
          <a:p>
            <a:pPr lvl="1" eaLnBrk="1" hangingPunct="1"/>
            <a:r>
              <a:rPr lang="ja-JP" altLang="en-US" dirty="0">
                <a:solidFill>
                  <a:srgbClr val="FF3300"/>
                </a:solidFill>
              </a:rPr>
              <a:t>出所を明示</a:t>
            </a:r>
            <a:r>
              <a:rPr lang="ja-JP" altLang="en-US" dirty="0"/>
              <a:t>。誰が言っているのか。何に載っていたのか。「　　」　出所を明示</a:t>
            </a:r>
          </a:p>
          <a:p>
            <a:pPr lvl="1" eaLnBrk="1" hangingPunct="1"/>
            <a:r>
              <a:rPr lang="ja-JP" altLang="en-US" dirty="0"/>
              <a:t>いつ頃から言われ始めたのか。</a:t>
            </a:r>
          </a:p>
          <a:p>
            <a:pPr lvl="1" eaLnBrk="1" hangingPunct="1"/>
            <a:r>
              <a:rPr lang="ja-JP" altLang="en-US" dirty="0"/>
              <a:t>名言はある？</a:t>
            </a:r>
          </a:p>
          <a:p>
            <a:pPr eaLnBrk="1" hangingPunct="1"/>
            <a:r>
              <a:rPr lang="en-US" altLang="ja-JP" dirty="0"/>
              <a:t>A</a:t>
            </a:r>
            <a:r>
              <a:rPr lang="ja-JP" altLang="en-US" dirty="0"/>
              <a:t>４判　</a:t>
            </a:r>
            <a:r>
              <a:rPr lang="en-US" altLang="ja-JP" dirty="0"/>
              <a:t>1</a:t>
            </a:r>
            <a:r>
              <a:rPr lang="ja-JP" altLang="en-US" dirty="0"/>
              <a:t>枚程度</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4099"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5B0B3B0-B780-4F39-8391-BC0B78D102D6}" type="slidenum">
              <a:rPr kumimoji="0" lang="en-US" altLang="ja-JP" smtClean="0">
                <a:latin typeface="Arial Black" pitchFamily="34" charset="0"/>
              </a:rPr>
              <a:pPr eaLnBrk="1" hangingPunct="1"/>
              <a:t>2</a:t>
            </a:fld>
            <a:endParaRPr kumimoji="0" lang="en-US" altLang="ja-JP" dirty="0">
              <a:latin typeface="Arial Black" pitchFamily="34" charset="0"/>
            </a:endParaRPr>
          </a:p>
        </p:txBody>
      </p:sp>
      <p:sp>
        <p:nvSpPr>
          <p:cNvPr id="117762" name="Rectangle 2"/>
          <p:cNvSpPr>
            <a:spLocks noGrp="1" noChangeArrowheads="1"/>
          </p:cNvSpPr>
          <p:nvPr>
            <p:ph type="title"/>
          </p:nvPr>
        </p:nvSpPr>
        <p:spPr/>
        <p:txBody>
          <a:bodyPr/>
          <a:lstStyle/>
          <a:p>
            <a:pPr eaLnBrk="1" hangingPunct="1"/>
            <a:r>
              <a:rPr lang="ja-JP" altLang="en-US" dirty="0"/>
              <a:t>ジャーナリズム史</a:t>
            </a:r>
            <a:r>
              <a:rPr lang="en-US" altLang="ja-JP" dirty="0"/>
              <a:t>Ⅰ</a:t>
            </a:r>
            <a:r>
              <a:rPr lang="ja-JP" altLang="en-US" dirty="0"/>
              <a:t>　</a:t>
            </a:r>
            <a:r>
              <a:rPr lang="en-US" altLang="ja-JP" dirty="0"/>
              <a:t>2018</a:t>
            </a:r>
          </a:p>
        </p:txBody>
      </p:sp>
      <p:sp>
        <p:nvSpPr>
          <p:cNvPr id="117763" name="Rectangle 3"/>
          <p:cNvSpPr>
            <a:spLocks noGrp="1" noChangeArrowheads="1"/>
          </p:cNvSpPr>
          <p:nvPr>
            <p:ph type="body" sz="half" idx="1"/>
          </p:nvPr>
        </p:nvSpPr>
        <p:spPr>
          <a:xfrm>
            <a:off x="323850" y="1412875"/>
            <a:ext cx="4171950" cy="4606925"/>
          </a:xfrm>
        </p:spPr>
        <p:txBody>
          <a:bodyPr/>
          <a:lstStyle/>
          <a:p>
            <a:pPr eaLnBrk="1" hangingPunct="1"/>
            <a:r>
              <a:rPr lang="ja-JP" altLang="en-US" sz="2400" dirty="0"/>
              <a:t>鈴木雄雅（すずき  ゆうが）</a:t>
            </a:r>
          </a:p>
          <a:p>
            <a:pPr eaLnBrk="1" hangingPunct="1"/>
            <a:r>
              <a:rPr lang="ja-JP" altLang="en-US" sz="2400" dirty="0"/>
              <a:t>上智大学（新聞学科） </a:t>
            </a:r>
            <a:r>
              <a:rPr lang="en-US" altLang="ja-JP" sz="2400" b="1" dirty="0">
                <a:hlinkClick r:id="rId3"/>
              </a:rPr>
              <a:t>http://pweb.cc.sophia.ac.jp/s-yuga/</a:t>
            </a:r>
            <a:r>
              <a:rPr lang="en-US" altLang="ja-JP" sz="2400" dirty="0"/>
              <a:t> </a:t>
            </a:r>
            <a:r>
              <a:rPr lang="en-US" altLang="ja-JP" sz="2400" b="1" dirty="0">
                <a:hlinkClick r:id="rId4"/>
              </a:rPr>
              <a:t>http://pweb.cc.sophia.ac.jp/s-yuga/profile.htm</a:t>
            </a:r>
            <a:endParaRPr lang="en-US" altLang="ja-JP" sz="2400" b="1" dirty="0"/>
          </a:p>
          <a:p>
            <a:pPr eaLnBrk="1" hangingPunct="1">
              <a:buFont typeface="Wingdings" pitchFamily="2" charset="2"/>
              <a:buNone/>
            </a:pPr>
            <a:r>
              <a:rPr lang="en-US" altLang="ja-JP" sz="2800" dirty="0"/>
              <a:t> </a:t>
            </a:r>
            <a:r>
              <a:rPr lang="en-US" altLang="ja-JP" sz="2400" dirty="0"/>
              <a:t>Email: HAF0025@nifty.ne.jp  </a:t>
            </a:r>
          </a:p>
          <a:p>
            <a:pPr eaLnBrk="1" hangingPunct="1">
              <a:buFont typeface="Wingdings" pitchFamily="2" charset="2"/>
              <a:buNone/>
            </a:pPr>
            <a:r>
              <a:rPr lang="ja-JP" altLang="en-US" sz="2400" dirty="0"/>
              <a:t>  研究室　７号館</a:t>
            </a:r>
            <a:r>
              <a:rPr lang="en-US" altLang="ja-JP" sz="2400" dirty="0"/>
              <a:t>11</a:t>
            </a:r>
            <a:r>
              <a:rPr lang="ja-JP" altLang="en-US" sz="2400" dirty="0"/>
              <a:t>階</a:t>
            </a:r>
          </a:p>
          <a:p>
            <a:pPr eaLnBrk="1" hangingPunct="1"/>
            <a:r>
              <a:rPr lang="ja-JP" altLang="en-US" sz="2400" dirty="0">
                <a:hlinkClick r:id="rId5"/>
              </a:rPr>
              <a:t>「新聞を読んで」</a:t>
            </a:r>
            <a:r>
              <a:rPr lang="en-US" altLang="ja-JP" sz="2400" dirty="0"/>
              <a:t>『</a:t>
            </a:r>
            <a:r>
              <a:rPr lang="ja-JP" altLang="en-US" sz="2400" dirty="0"/>
              <a:t>東京新聞</a:t>
            </a:r>
            <a:r>
              <a:rPr lang="en-US" altLang="ja-JP" sz="2400" dirty="0"/>
              <a:t>』</a:t>
            </a:r>
            <a:r>
              <a:rPr lang="ja-JP" altLang="en-US" sz="2400" dirty="0"/>
              <a:t>コラム</a:t>
            </a:r>
            <a:r>
              <a:rPr lang="en-US" altLang="ja-JP" sz="2400" dirty="0"/>
              <a:t>(2009/7</a:t>
            </a:r>
            <a:r>
              <a:rPr lang="ja-JP" altLang="en-US" sz="2400" dirty="0"/>
              <a:t>～</a:t>
            </a:r>
            <a:r>
              <a:rPr lang="en-US" altLang="ja-JP" sz="2400" dirty="0"/>
              <a:t>2010/6)</a:t>
            </a:r>
            <a:endParaRPr lang="ja-JP" altLang="en-US" sz="2800" dirty="0"/>
          </a:p>
        </p:txBody>
      </p:sp>
      <p:pic>
        <p:nvPicPr>
          <p:cNvPr id="22530" name="Picture 2" descr="C:\Users\SYuga\Desktop\2014写真\201403-04オリキャン\IMG_0169a.jpg"/>
          <p:cNvPicPr>
            <a:picLocks noGrp="1"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bwMode="auto">
          <a:xfrm>
            <a:off x="5004048" y="1556792"/>
            <a:ext cx="3121176" cy="4174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1+#ppt_w/2"/>
                                          </p:val>
                                        </p:tav>
                                        <p:tav tm="100000">
                                          <p:val>
                                            <p:strVal val="#ppt_x"/>
                                          </p:val>
                                        </p:tav>
                                      </p:tavLst>
                                    </p:anim>
                                    <p:anim calcmode="lin" valueType="num">
                                      <p:cBhvr additive="base">
                                        <p:cTn id="8" dur="500" fill="hold"/>
                                        <p:tgtEl>
                                          <p:spTgt spid="1177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763">
                                            <p:txEl>
                                              <p:pRg st="0" end="0"/>
                                            </p:txEl>
                                          </p:spTgt>
                                        </p:tgtEl>
                                        <p:attrNameLst>
                                          <p:attrName>style.visibility</p:attrName>
                                        </p:attrNameLst>
                                      </p:cBhvr>
                                      <p:to>
                                        <p:strVal val="visible"/>
                                      </p:to>
                                    </p:set>
                                    <p:anim calcmode="lin" valueType="num">
                                      <p:cBhvr additive="base">
                                        <p:cTn id="13" dur="500" fill="hold"/>
                                        <p:tgtEl>
                                          <p:spTgt spid="1177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7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 calcmode="lin" valueType="num">
                                      <p:cBhvr additive="base">
                                        <p:cTn id="19" dur="500" fill="hold"/>
                                        <p:tgtEl>
                                          <p:spTgt spid="11776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7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763">
                                            <p:txEl>
                                              <p:pRg st="2" end="2"/>
                                            </p:txEl>
                                          </p:spTgt>
                                        </p:tgtEl>
                                        <p:attrNameLst>
                                          <p:attrName>style.visibility</p:attrName>
                                        </p:attrNameLst>
                                      </p:cBhvr>
                                      <p:to>
                                        <p:strVal val="visible"/>
                                      </p:to>
                                    </p:set>
                                    <p:anim calcmode="lin" valueType="num">
                                      <p:cBhvr additive="base">
                                        <p:cTn id="25" dur="500" fill="hold"/>
                                        <p:tgtEl>
                                          <p:spTgt spid="11776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7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763">
                                            <p:txEl>
                                              <p:pRg st="3" end="3"/>
                                            </p:txEl>
                                          </p:spTgt>
                                        </p:tgtEl>
                                        <p:attrNameLst>
                                          <p:attrName>style.visibility</p:attrName>
                                        </p:attrNameLst>
                                      </p:cBhvr>
                                      <p:to>
                                        <p:strVal val="visible"/>
                                      </p:to>
                                    </p:set>
                                    <p:anim calcmode="lin" valueType="num">
                                      <p:cBhvr additive="base">
                                        <p:cTn id="31" dur="500" fill="hold"/>
                                        <p:tgtEl>
                                          <p:spTgt spid="11776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7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7763">
                                            <p:txEl>
                                              <p:pRg st="4" end="4"/>
                                            </p:txEl>
                                          </p:spTgt>
                                        </p:tgtEl>
                                        <p:attrNameLst>
                                          <p:attrName>style.visibility</p:attrName>
                                        </p:attrNameLst>
                                      </p:cBhvr>
                                      <p:to>
                                        <p:strVal val="visible"/>
                                      </p:to>
                                    </p:set>
                                    <p:anim calcmode="lin" valueType="num">
                                      <p:cBhvr additive="base">
                                        <p:cTn id="37" dur="500" fill="hold"/>
                                        <p:tgtEl>
                                          <p:spTgt spid="11776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77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P spid="1177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5123"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14F089-80B5-4968-AF4B-EBFEBEB5167A}" type="slidenum">
              <a:rPr kumimoji="0" lang="en-US" altLang="ja-JP" smtClean="0">
                <a:latin typeface="Arial Black" pitchFamily="34" charset="0"/>
              </a:rPr>
              <a:pPr eaLnBrk="1" hangingPunct="1"/>
              <a:t>3</a:t>
            </a:fld>
            <a:endParaRPr kumimoji="0" lang="en-US" altLang="ja-JP" dirty="0">
              <a:latin typeface="Arial Black" pitchFamily="34" charset="0"/>
            </a:endParaRPr>
          </a:p>
        </p:txBody>
      </p:sp>
      <p:sp>
        <p:nvSpPr>
          <p:cNvPr id="5124" name="Rectangle 2"/>
          <p:cNvSpPr>
            <a:spLocks noGrp="1" noChangeArrowheads="1"/>
          </p:cNvSpPr>
          <p:nvPr>
            <p:ph type="title"/>
          </p:nvPr>
        </p:nvSpPr>
        <p:spPr/>
        <p:txBody>
          <a:bodyPr/>
          <a:lstStyle/>
          <a:p>
            <a:pPr eaLnBrk="1" hangingPunct="1"/>
            <a:r>
              <a:rPr lang="ja-JP" altLang="en-US" dirty="0"/>
              <a:t>第</a:t>
            </a:r>
            <a:r>
              <a:rPr lang="en-US" altLang="ja-JP" dirty="0"/>
              <a:t>1</a:t>
            </a:r>
            <a:r>
              <a:rPr lang="ja-JP" altLang="en-US" dirty="0"/>
              <a:t>回・授業内容　</a:t>
            </a:r>
            <a:r>
              <a:rPr lang="en-US" altLang="ja-JP" dirty="0"/>
              <a:t>4</a:t>
            </a:r>
            <a:r>
              <a:rPr lang="ja-JP" altLang="en-US" dirty="0"/>
              <a:t>月</a:t>
            </a:r>
            <a:r>
              <a:rPr lang="en-US" altLang="ja-JP" dirty="0"/>
              <a:t>17</a:t>
            </a:r>
            <a:r>
              <a:rPr lang="ja-JP" altLang="en-US" dirty="0"/>
              <a:t>日</a:t>
            </a:r>
          </a:p>
        </p:txBody>
      </p:sp>
      <p:sp>
        <p:nvSpPr>
          <p:cNvPr id="5125" name="Rectangle 3"/>
          <p:cNvSpPr>
            <a:spLocks noGrp="1" noChangeArrowheads="1"/>
          </p:cNvSpPr>
          <p:nvPr>
            <p:ph type="body" sz="half" idx="1"/>
          </p:nvPr>
        </p:nvSpPr>
        <p:spPr/>
        <p:txBody>
          <a:bodyPr/>
          <a:lstStyle/>
          <a:p>
            <a:pPr eaLnBrk="1" hangingPunct="1"/>
            <a:r>
              <a:rPr lang="ja-JP" altLang="en-US" dirty="0"/>
              <a:t>授業サイト</a:t>
            </a:r>
          </a:p>
          <a:p>
            <a:pPr eaLnBrk="1" hangingPunct="1"/>
            <a:r>
              <a:rPr lang="en-US" altLang="ja-JP" sz="1900" dirty="0">
                <a:hlinkClick r:id="rId3"/>
              </a:rPr>
              <a:t>http://pweb.cc.sophia.ac.jp/s-yuga/gakubu/JHindex18.html</a:t>
            </a:r>
            <a:r>
              <a:rPr lang="ja-JP" altLang="en-US" dirty="0"/>
              <a:t>　</a:t>
            </a:r>
          </a:p>
          <a:p>
            <a:pPr eaLnBrk="1" hangingPunct="1"/>
            <a:r>
              <a:rPr lang="ja-JP" altLang="en-US" dirty="0">
                <a:hlinkClick r:id="rId4" action="ppaction://hlinksldjump"/>
              </a:rPr>
              <a:t>講義概要</a:t>
            </a:r>
            <a:r>
              <a:rPr lang="ja-JP" altLang="en-US" dirty="0"/>
              <a:t>　注意事項</a:t>
            </a:r>
          </a:p>
          <a:p>
            <a:pPr eaLnBrk="1" hangingPunct="1"/>
            <a:r>
              <a:rPr lang="ja-JP" altLang="en-US" dirty="0">
                <a:hlinkClick r:id="rId5" action="ppaction://hlinksldjump"/>
              </a:rPr>
              <a:t>評価</a:t>
            </a:r>
            <a:endParaRPr lang="ja-JP" altLang="en-US" dirty="0"/>
          </a:p>
          <a:p>
            <a:pPr eaLnBrk="1" hangingPunct="1"/>
            <a:r>
              <a:rPr lang="ja-JP" altLang="en-US" dirty="0"/>
              <a:t>講義日程　ほか</a:t>
            </a:r>
          </a:p>
          <a:p>
            <a:pPr eaLnBrk="1" hangingPunct="1"/>
            <a:r>
              <a:rPr lang="ja-JP" altLang="en-US" dirty="0"/>
              <a:t>その他　授業評価</a:t>
            </a:r>
          </a:p>
        </p:txBody>
      </p:sp>
      <p:sp>
        <p:nvSpPr>
          <p:cNvPr id="5126" name="Rectangle 4"/>
          <p:cNvSpPr>
            <a:spLocks noGrp="1" noChangeArrowheads="1"/>
          </p:cNvSpPr>
          <p:nvPr>
            <p:ph type="body" sz="half" idx="2"/>
          </p:nvPr>
        </p:nvSpPr>
        <p:spPr>
          <a:xfrm>
            <a:off x="4499992" y="1600200"/>
            <a:ext cx="4034408" cy="4419600"/>
          </a:xfrm>
        </p:spPr>
        <p:txBody>
          <a:bodyPr/>
          <a:lstStyle/>
          <a:p>
            <a:pPr eaLnBrk="1" hangingPunct="1">
              <a:defRPr/>
            </a:pPr>
            <a:r>
              <a:rPr lang="en-US" altLang="ja-JP" sz="1800" dirty="0"/>
              <a:t>4</a:t>
            </a:r>
            <a:r>
              <a:rPr lang="ja-JP" altLang="en-US" sz="1800" dirty="0"/>
              <a:t>月～</a:t>
            </a:r>
            <a:r>
              <a:rPr lang="en-US" altLang="ja-JP" sz="1800" dirty="0"/>
              <a:t>7</a:t>
            </a:r>
            <a:r>
              <a:rPr lang="ja-JP" altLang="en-US" sz="1800" dirty="0"/>
              <a:t>月：コミュニケーション史、日本のジャーナリズム史（明治・大正）</a:t>
            </a:r>
            <a:endParaRPr lang="en-US" altLang="ja-JP" sz="1800" dirty="0"/>
          </a:p>
          <a:p>
            <a:pPr eaLnBrk="1" hangingPunct="1">
              <a:defRPr/>
            </a:pPr>
            <a:r>
              <a:rPr lang="ja-JP" altLang="en-US" sz="1800" dirty="0"/>
              <a:t>課題・試験</a:t>
            </a:r>
            <a:endParaRPr lang="en-US" altLang="ja-JP" sz="1800" dirty="0"/>
          </a:p>
          <a:p>
            <a:pPr eaLnBrk="1" hangingPunct="1">
              <a:defRPr/>
            </a:pPr>
            <a:r>
              <a:rPr lang="en-US" altLang="ja-JP" sz="1800" dirty="0"/>
              <a:t>10~1</a:t>
            </a:r>
            <a:r>
              <a:rPr lang="ja-JP" altLang="en-US" sz="1800" dirty="0"/>
              <a:t>月：日本のジャーナリズム史（大正・昭和・平成）</a:t>
            </a:r>
            <a:endParaRPr lang="en-US" altLang="ja-JP" sz="1800" dirty="0"/>
          </a:p>
          <a:p>
            <a:pPr eaLnBrk="1" hangingPunct="1">
              <a:defRPr/>
            </a:pPr>
            <a:r>
              <a:rPr lang="ja-JP" altLang="en-US" sz="1800" dirty="0"/>
              <a:t>課題・試験</a:t>
            </a:r>
          </a:p>
          <a:p>
            <a:pPr marL="0" indent="0" eaLnBrk="1" hangingPunct="1">
              <a:buFont typeface="Wingdings" pitchFamily="2" charset="2"/>
              <a:buNone/>
              <a:defRPr/>
            </a:pPr>
            <a:endParaRPr lang="en-US" altLang="ja-JP"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6147"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78F5486-A883-44A4-B573-6BA0CD9749FF}" type="slidenum">
              <a:rPr kumimoji="0" lang="en-US" altLang="ja-JP" smtClean="0">
                <a:latin typeface="Arial Black" pitchFamily="34" charset="0"/>
              </a:rPr>
              <a:pPr eaLnBrk="1" hangingPunct="1"/>
              <a:t>4</a:t>
            </a:fld>
            <a:endParaRPr kumimoji="0" lang="en-US" altLang="ja-JP" dirty="0">
              <a:latin typeface="Arial Black" pitchFamily="34" charset="0"/>
            </a:endParaRPr>
          </a:p>
        </p:txBody>
      </p:sp>
      <p:sp>
        <p:nvSpPr>
          <p:cNvPr id="10242" name="Rectangle 2"/>
          <p:cNvSpPr>
            <a:spLocks noGrp="1" noChangeArrowheads="1"/>
          </p:cNvSpPr>
          <p:nvPr>
            <p:ph type="title"/>
          </p:nvPr>
        </p:nvSpPr>
        <p:spPr/>
        <p:txBody>
          <a:bodyPr/>
          <a:lstStyle/>
          <a:p>
            <a:pPr eaLnBrk="1" hangingPunct="1"/>
            <a:r>
              <a:rPr lang="ja-JP" altLang="en-US" dirty="0"/>
              <a:t>ジャーナリズム史　　</a:t>
            </a:r>
          </a:p>
        </p:txBody>
      </p:sp>
      <p:sp>
        <p:nvSpPr>
          <p:cNvPr id="10243" name="Rectangle 3"/>
          <p:cNvSpPr>
            <a:spLocks noGrp="1" noChangeArrowheads="1"/>
          </p:cNvSpPr>
          <p:nvPr>
            <p:ph type="body" idx="1"/>
          </p:nvPr>
        </p:nvSpPr>
        <p:spPr>
          <a:xfrm>
            <a:off x="685800" y="1484313"/>
            <a:ext cx="7848600" cy="4249737"/>
          </a:xfrm>
        </p:spPr>
        <p:txBody>
          <a:bodyPr/>
          <a:lstStyle/>
          <a:p>
            <a:pPr eaLnBrk="1" hangingPunct="1">
              <a:defRPr/>
            </a:pPr>
            <a:r>
              <a:rPr lang="en-US" altLang="ja-JP" dirty="0">
                <a:latin typeface="ＭＳ Ｐゴシック" pitchFamily="50" charset="-128"/>
              </a:rPr>
              <a:t> </a:t>
            </a:r>
            <a:r>
              <a:rPr lang="ja-JP" altLang="en-US" dirty="0">
                <a:solidFill>
                  <a:srgbClr val="FF3300"/>
                </a:solidFill>
                <a:effectLst>
                  <a:outerShdw blurRad="38100" dist="38100" dir="2700000" algn="tl">
                    <a:srgbClr val="C0C0C0"/>
                  </a:outerShdw>
                </a:effectLst>
                <a:latin typeface="ＭＳ Ｐゴシック" pitchFamily="50" charset="-128"/>
              </a:rPr>
              <a:t>ジャーナリズム</a:t>
            </a:r>
            <a:r>
              <a:rPr lang="ja-JP" altLang="en-US" dirty="0">
                <a:latin typeface="ＭＳ Ｐゴシック" pitchFamily="50" charset="-128"/>
              </a:rPr>
              <a:t>の発展について概説する。</a:t>
            </a:r>
          </a:p>
          <a:p>
            <a:pPr eaLnBrk="1" hangingPunct="1">
              <a:defRPr/>
            </a:pPr>
            <a:r>
              <a:rPr lang="ja-JP" altLang="en-US" dirty="0">
                <a:latin typeface="ＭＳ Ｐゴシック" pitchFamily="50" charset="-128"/>
              </a:rPr>
              <a:t>文字の誕生から紙、印刷などの複製技術の出現、通信、交通手段の発展が</a:t>
            </a:r>
            <a:r>
              <a:rPr lang="ja-JP" altLang="en-US" dirty="0">
                <a:solidFill>
                  <a:srgbClr val="FF3300"/>
                </a:solidFill>
                <a:effectLst>
                  <a:outerShdw blurRad="38100" dist="38100" dir="2700000" algn="tl">
                    <a:srgbClr val="C0C0C0"/>
                  </a:outerShdw>
                </a:effectLst>
                <a:latin typeface="ＭＳ Ｐゴシック" pitchFamily="50" charset="-128"/>
              </a:rPr>
              <a:t>ジャーナリズム</a:t>
            </a:r>
            <a:r>
              <a:rPr lang="ja-JP" altLang="en-US" dirty="0">
                <a:latin typeface="ＭＳ Ｐゴシック" pitchFamily="50" charset="-128"/>
              </a:rPr>
              <a:t>の形式を規定していく状況を眺める。</a:t>
            </a:r>
          </a:p>
          <a:p>
            <a:pPr eaLnBrk="1" hangingPunct="1">
              <a:defRPr/>
            </a:pPr>
            <a:r>
              <a:rPr lang="ja-JP" altLang="en-US" dirty="0">
                <a:latin typeface="ＭＳ Ｐゴシック" pitchFamily="50" charset="-128"/>
              </a:rPr>
              <a:t>さらに幕末に</a:t>
            </a:r>
            <a:r>
              <a:rPr lang="ja-JP" altLang="en-US" dirty="0"/>
              <a:t>新聞、雑誌が出現してから近代新聞が成長し、その過程で</a:t>
            </a:r>
            <a:r>
              <a:rPr lang="ja-JP" altLang="en-US" dirty="0">
                <a:solidFill>
                  <a:srgbClr val="FF3300"/>
                </a:solidFill>
                <a:effectLst>
                  <a:outerShdw blurRad="38100" dist="38100" dir="2700000" algn="tl">
                    <a:srgbClr val="C0C0C0"/>
                  </a:outerShdw>
                </a:effectLst>
              </a:rPr>
              <a:t>ジャーナリズムの機能</a:t>
            </a:r>
            <a:r>
              <a:rPr lang="ja-JP" altLang="en-US" dirty="0"/>
              <a:t>がどのように近代日本の社会発展と関わりあってきたかを考察する。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arn(inVertical)">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additive="base">
                                        <p:cTn id="18"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additive="base">
                                        <p:cTn id="24"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7171"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B457923-54B3-486A-A68C-6BC400A4765D}" type="slidenum">
              <a:rPr kumimoji="0" lang="en-US" altLang="ja-JP" smtClean="0">
                <a:latin typeface="Arial Black" pitchFamily="34" charset="0"/>
              </a:rPr>
              <a:pPr eaLnBrk="1" hangingPunct="1"/>
              <a:t>5</a:t>
            </a:fld>
            <a:endParaRPr kumimoji="0" lang="en-US" altLang="ja-JP" dirty="0">
              <a:latin typeface="Arial Black" pitchFamily="34" charset="0"/>
            </a:endParaRPr>
          </a:p>
        </p:txBody>
      </p:sp>
      <p:sp>
        <p:nvSpPr>
          <p:cNvPr id="7172" name="Rectangle 2"/>
          <p:cNvSpPr>
            <a:spLocks noGrp="1" noChangeArrowheads="1"/>
          </p:cNvSpPr>
          <p:nvPr>
            <p:ph type="title"/>
          </p:nvPr>
        </p:nvSpPr>
        <p:spPr/>
        <p:txBody>
          <a:bodyPr/>
          <a:lstStyle/>
          <a:p>
            <a:pPr eaLnBrk="1" hangingPunct="1"/>
            <a:r>
              <a:rPr lang="ja-JP" altLang="en-US" dirty="0"/>
              <a:t>ジャーナリズム史</a:t>
            </a:r>
            <a:r>
              <a:rPr lang="en-US" altLang="ja-JP" dirty="0"/>
              <a:t>Ⅰ</a:t>
            </a:r>
          </a:p>
        </p:txBody>
      </p:sp>
      <p:sp>
        <p:nvSpPr>
          <p:cNvPr id="7173" name="Rectangle 3"/>
          <p:cNvSpPr>
            <a:spLocks noGrp="1" noChangeArrowheads="1"/>
          </p:cNvSpPr>
          <p:nvPr>
            <p:ph type="body" idx="1"/>
          </p:nvPr>
        </p:nvSpPr>
        <p:spPr/>
        <p:txBody>
          <a:bodyPr/>
          <a:lstStyle/>
          <a:p>
            <a:pPr eaLnBrk="1" hangingPunct="1"/>
            <a:r>
              <a:rPr lang="ja-JP" altLang="en-US" sz="2800" dirty="0"/>
              <a:t>ジャーナリズムの発展について概説する</a:t>
            </a:r>
            <a:r>
              <a:rPr lang="en-US" altLang="ja-JP" sz="2800" dirty="0"/>
              <a:t>｡</a:t>
            </a:r>
            <a:r>
              <a:rPr lang="ja-JP" altLang="en-US" sz="2800" dirty="0"/>
              <a:t>文字の誕生から紙、印刷などの複製技術の出現、通信、交通手段の発展がジャーナリズムの形式を規定していく状況を眺める</a:t>
            </a:r>
            <a:r>
              <a:rPr lang="en-US" altLang="ja-JP" sz="2800" dirty="0"/>
              <a:t>｡</a:t>
            </a:r>
            <a:r>
              <a:rPr lang="ja-JP" altLang="en-US" sz="2800" dirty="0"/>
              <a:t>　草創期（世界）から～</a:t>
            </a:r>
            <a:r>
              <a:rPr lang="en-US" altLang="ja-JP" sz="2800" dirty="0"/>
              <a:t>20</a:t>
            </a:r>
            <a:r>
              <a:rPr lang="ja-JP" altLang="en-US" sz="2800" dirty="0"/>
              <a:t>世紀初頭まで。シラバス</a:t>
            </a:r>
            <a:r>
              <a:rPr lang="en-US" altLang="ja-JP" sz="2800" dirty="0"/>
              <a:t>2018</a:t>
            </a:r>
            <a:r>
              <a:rPr lang="ja-JP" altLang="en-US" sz="2800" dirty="0"/>
              <a:t> </a:t>
            </a:r>
            <a:endParaRPr lang="en-US" altLang="ja-JP" sz="2800" dirty="0"/>
          </a:p>
          <a:p>
            <a:pPr algn="just" eaLnBrk="1" hangingPunct="1">
              <a:spcBef>
                <a:spcPts val="500"/>
              </a:spcBef>
              <a:spcAft>
                <a:spcPts val="500"/>
              </a:spcAft>
            </a:pPr>
            <a:r>
              <a:rPr lang="ja-JP" altLang="en-US" sz="2800" dirty="0">
                <a:latin typeface="ＭＳ Ｐゴシック" charset="-128"/>
              </a:rPr>
              <a:t>出欠の有無は原則講義開始時にとる。遅刻者が講義終了後自己申告しない場合は欠席扱い。</a:t>
            </a:r>
          </a:p>
          <a:p>
            <a:pPr algn="just" eaLnBrk="1" hangingPunct="1">
              <a:spcBef>
                <a:spcPts val="500"/>
              </a:spcBef>
              <a:spcAft>
                <a:spcPts val="500"/>
              </a:spcAft>
            </a:pPr>
            <a:r>
              <a:rPr lang="ja-JP" altLang="en-US" sz="2800" dirty="0">
                <a:latin typeface="ＭＳ Ｐゴシック" charset="-128"/>
              </a:rPr>
              <a:t>講義中の飲食、私語は厳禁。</a:t>
            </a:r>
            <a:r>
              <a:rPr lang="ja-JP" altLang="en-US" dirty="0">
                <a:latin typeface="ＭＳ Ｐゴシック" charset="-128"/>
              </a:rPr>
              <a:t>　</a:t>
            </a:r>
          </a:p>
          <a:p>
            <a:pPr eaLnBrk="1" hangingPunct="1"/>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9219"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BB0698-3641-421C-97F7-9A59B99215B9}" type="slidenum">
              <a:rPr kumimoji="0" lang="en-US" altLang="ja-JP" smtClean="0">
                <a:latin typeface="Arial Black" pitchFamily="34" charset="0"/>
              </a:rPr>
              <a:pPr eaLnBrk="1" hangingPunct="1"/>
              <a:t>6</a:t>
            </a:fld>
            <a:endParaRPr kumimoji="0" lang="en-US" altLang="ja-JP" dirty="0">
              <a:latin typeface="Arial Black" pitchFamily="34" charset="0"/>
            </a:endParaRPr>
          </a:p>
        </p:txBody>
      </p:sp>
      <p:sp>
        <p:nvSpPr>
          <p:cNvPr id="119810" name="Rectangle 2"/>
          <p:cNvSpPr>
            <a:spLocks noGrp="1" noChangeArrowheads="1"/>
          </p:cNvSpPr>
          <p:nvPr>
            <p:ph type="title"/>
          </p:nvPr>
        </p:nvSpPr>
        <p:spPr/>
        <p:txBody>
          <a:bodyPr/>
          <a:lstStyle/>
          <a:p>
            <a:pPr eaLnBrk="1" hangingPunct="1"/>
            <a:r>
              <a:rPr lang="ja-JP" altLang="en-US" dirty="0"/>
              <a:t>授業は</a:t>
            </a:r>
          </a:p>
        </p:txBody>
      </p:sp>
      <p:sp>
        <p:nvSpPr>
          <p:cNvPr id="119811" name="Rectangle 3"/>
          <p:cNvSpPr>
            <a:spLocks noGrp="1" noChangeArrowheads="1"/>
          </p:cNvSpPr>
          <p:nvPr>
            <p:ph type="body" idx="1"/>
          </p:nvPr>
        </p:nvSpPr>
        <p:spPr/>
        <p:txBody>
          <a:bodyPr/>
          <a:lstStyle/>
          <a:p>
            <a:pPr eaLnBrk="1" hangingPunct="1"/>
            <a:r>
              <a:rPr lang="ja-JP" altLang="en-US" dirty="0"/>
              <a:t>毎週火曜日２時限   教室 </a:t>
            </a:r>
          </a:p>
          <a:p>
            <a:pPr eaLnBrk="1" hangingPunct="1"/>
            <a:r>
              <a:rPr lang="ja-JP" altLang="en-US" dirty="0"/>
              <a:t>授業</a:t>
            </a:r>
            <a:r>
              <a:rPr lang="en-US" altLang="ja-JP" dirty="0"/>
              <a:t>HP</a:t>
            </a:r>
            <a:r>
              <a:rPr lang="en-US" altLang="ja-JP" dirty="0">
                <a:solidFill>
                  <a:srgbClr val="FFFFCC"/>
                </a:solidFill>
              </a:rPr>
              <a:t>  </a:t>
            </a:r>
            <a:r>
              <a:rPr lang="en-US" altLang="ja-JP" dirty="0">
                <a:solidFill>
                  <a:srgbClr val="FFFFCC"/>
                </a:solidFill>
                <a:hlinkClick r:id="rId3"/>
              </a:rPr>
              <a:t>http://pweb.cc.sophia.ac.jp/s-yuga/gakubu/JHindex18.html</a:t>
            </a:r>
            <a:endParaRPr lang="en-US" altLang="ja-JP" dirty="0">
              <a:solidFill>
                <a:srgbClr val="FFFFCC"/>
              </a:solidFill>
            </a:endParaRPr>
          </a:p>
          <a:p>
            <a:pPr eaLnBrk="1" hangingPunct="1"/>
            <a:r>
              <a:rPr lang="ja-JP" altLang="en-US" dirty="0"/>
              <a:t>文献</a:t>
            </a:r>
            <a:r>
              <a:rPr lang="en-US" altLang="ja-JP" dirty="0"/>
              <a:t>HP </a:t>
            </a:r>
            <a:r>
              <a:rPr lang="en-US" altLang="ja-JP" dirty="0">
                <a:solidFill>
                  <a:srgbClr val="FFFFCC"/>
                </a:solidFill>
                <a:hlinkClick r:id="rId4"/>
              </a:rPr>
              <a:t>http://pweb.cc.sophia.ac.jp/s-yuga/gakubu/JHref.htm</a:t>
            </a:r>
            <a:endParaRPr lang="en-US" altLang="ja-JP" dirty="0">
              <a:solidFill>
                <a:srgbClr val="FFFFCC"/>
              </a:solidFill>
            </a:endParaRPr>
          </a:p>
          <a:p>
            <a:pPr eaLnBrk="1" hangingPunct="1"/>
            <a:r>
              <a:rPr lang="ja-JP" altLang="en-US" dirty="0"/>
              <a:t>授業進行　</a:t>
            </a:r>
            <a:r>
              <a:rPr lang="en-US" altLang="ja-JP" dirty="0">
                <a:hlinkClick r:id="rId5"/>
              </a:rPr>
              <a:t>http://pweb.cc.sophia.ac.jp/s-yuga/gakubu/JHlec18.html</a:t>
            </a:r>
            <a:endParaRPr lang="en-US" altLang="ja-JP" dirty="0"/>
          </a:p>
          <a:p>
            <a:pPr eaLnBrk="1" hangingPunct="1">
              <a:buFont typeface="Wingdings" pitchFamily="2" charset="2"/>
              <a:buNone/>
            </a:pP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wipe(up)">
                                      <p:cBhvr>
                                        <p:cTn id="7" dur="500"/>
                                        <p:tgtEl>
                                          <p:spTgt spid="1198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9811">
                                            <p:txEl>
                                              <p:pRg st="0" end="0"/>
                                            </p:txEl>
                                          </p:spTgt>
                                        </p:tgtEl>
                                        <p:attrNameLst>
                                          <p:attrName>style.visibility</p:attrName>
                                        </p:attrNameLst>
                                      </p:cBhvr>
                                      <p:to>
                                        <p:strVal val="visible"/>
                                      </p:to>
                                    </p:set>
                                    <p:anim calcmode="lin" valueType="num">
                                      <p:cBhvr additive="base">
                                        <p:cTn id="12" dur="500" fill="hold"/>
                                        <p:tgtEl>
                                          <p:spTgt spid="11981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9811">
                                            <p:txEl>
                                              <p:pRg st="1" end="1"/>
                                            </p:txEl>
                                          </p:spTgt>
                                        </p:tgtEl>
                                        <p:attrNameLst>
                                          <p:attrName>style.visibility</p:attrName>
                                        </p:attrNameLst>
                                      </p:cBhvr>
                                      <p:to>
                                        <p:strVal val="visible"/>
                                      </p:to>
                                    </p:set>
                                    <p:anim calcmode="lin" valueType="num">
                                      <p:cBhvr additive="base">
                                        <p:cTn id="18" dur="500" fill="hold"/>
                                        <p:tgtEl>
                                          <p:spTgt spid="11981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19811">
                                            <p:txEl>
                                              <p:pRg st="2" end="2"/>
                                            </p:txEl>
                                          </p:spTgt>
                                        </p:tgtEl>
                                        <p:attrNameLst>
                                          <p:attrName>style.visibility</p:attrName>
                                        </p:attrNameLst>
                                      </p:cBhvr>
                                      <p:to>
                                        <p:strVal val="visible"/>
                                      </p:to>
                                    </p:set>
                                    <p:anim calcmode="lin" valueType="num">
                                      <p:cBhvr additive="base">
                                        <p:cTn id="24" dur="500" fill="hold"/>
                                        <p:tgtEl>
                                          <p:spTgt spid="11981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19811">
                                            <p:txEl>
                                              <p:pRg st="3" end="3"/>
                                            </p:txEl>
                                          </p:spTgt>
                                        </p:tgtEl>
                                        <p:attrNameLst>
                                          <p:attrName>style.visibility</p:attrName>
                                        </p:attrNameLst>
                                      </p:cBhvr>
                                      <p:to>
                                        <p:strVal val="visible"/>
                                      </p:to>
                                    </p:set>
                                    <p:anim calcmode="lin" valueType="num">
                                      <p:cBhvr additive="base">
                                        <p:cTn id="30" dur="500" fill="hold"/>
                                        <p:tgtEl>
                                          <p:spTgt spid="11981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024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D6AC130-01F2-462A-B1F9-D4A7B93961FF}" type="slidenum">
              <a:rPr kumimoji="0" lang="en-US" altLang="ja-JP" smtClean="0">
                <a:latin typeface="Arial Black" pitchFamily="34" charset="0"/>
              </a:rPr>
              <a:pPr eaLnBrk="1" hangingPunct="1"/>
              <a:t>7</a:t>
            </a:fld>
            <a:endParaRPr kumimoji="0" lang="en-US" altLang="ja-JP" dirty="0">
              <a:latin typeface="Arial Black" pitchFamily="34" charset="0"/>
            </a:endParaRPr>
          </a:p>
        </p:txBody>
      </p:sp>
      <p:sp>
        <p:nvSpPr>
          <p:cNvPr id="10244" name="Rectangle 2"/>
          <p:cNvSpPr>
            <a:spLocks noGrp="1" noChangeArrowheads="1"/>
          </p:cNvSpPr>
          <p:nvPr>
            <p:ph type="title"/>
          </p:nvPr>
        </p:nvSpPr>
        <p:spPr/>
        <p:txBody>
          <a:bodyPr/>
          <a:lstStyle/>
          <a:p>
            <a:pPr eaLnBrk="1" hangingPunct="1"/>
            <a:r>
              <a:rPr lang="ja-JP" altLang="en-US" dirty="0">
                <a:hlinkClick r:id="rId3" action="ppaction://hlinksldjump"/>
              </a:rPr>
              <a:t>評価に関して</a:t>
            </a:r>
            <a:endParaRPr lang="ja-JP" altLang="en-US" dirty="0"/>
          </a:p>
        </p:txBody>
      </p:sp>
      <p:sp>
        <p:nvSpPr>
          <p:cNvPr id="10245" name="Rectangle 3"/>
          <p:cNvSpPr>
            <a:spLocks noGrp="1" noChangeArrowheads="1"/>
          </p:cNvSpPr>
          <p:nvPr>
            <p:ph type="body" idx="1"/>
          </p:nvPr>
        </p:nvSpPr>
        <p:spPr/>
        <p:txBody>
          <a:bodyPr/>
          <a:lstStyle/>
          <a:p>
            <a:pPr eaLnBrk="1" hangingPunct="1">
              <a:spcBef>
                <a:spcPts val="500"/>
              </a:spcBef>
              <a:spcAft>
                <a:spcPts val="500"/>
              </a:spcAft>
              <a:buClrTx/>
              <a:buSzTx/>
              <a:buFontTx/>
              <a:buNone/>
            </a:pPr>
            <a:r>
              <a:rPr lang="en-US" altLang="ja-JP" dirty="0">
                <a:latin typeface="ＭＳ 明朝" pitchFamily="17" charset="-128"/>
                <a:ea typeface="ＭＳ 明朝" pitchFamily="17" charset="-128"/>
              </a:rPr>
              <a:t>(a)</a:t>
            </a:r>
            <a:r>
              <a:rPr lang="ja-JP" altLang="en-US" dirty="0">
                <a:latin typeface="ＭＳ Ｐゴシック" charset="-128"/>
              </a:rPr>
              <a:t>欠席が３分の１を超えた場合、単位の取得は難しい。</a:t>
            </a:r>
          </a:p>
          <a:p>
            <a:pPr eaLnBrk="1" hangingPunct="1">
              <a:spcBef>
                <a:spcPts val="500"/>
              </a:spcBef>
              <a:spcAft>
                <a:spcPts val="500"/>
              </a:spcAft>
              <a:buClrTx/>
              <a:buSzTx/>
              <a:buFontTx/>
              <a:buNone/>
            </a:pPr>
            <a:r>
              <a:rPr lang="en-US" altLang="ja-JP" dirty="0">
                <a:latin typeface="ＭＳ Ｐゴシック" charset="-128"/>
              </a:rPr>
              <a:t>(b)</a:t>
            </a:r>
            <a:r>
              <a:rPr lang="ja-JP" altLang="en-US" dirty="0">
                <a:latin typeface="ＭＳ Ｐゴシック" charset="-128"/>
              </a:rPr>
              <a:t>レポートや課題の提出また試験への参加を怠った受講生に対しても同じである。</a:t>
            </a:r>
          </a:p>
          <a:p>
            <a:pPr eaLnBrk="1" hangingPunct="1">
              <a:spcBef>
                <a:spcPts val="500"/>
              </a:spcBef>
              <a:spcAft>
                <a:spcPts val="500"/>
              </a:spcAft>
              <a:buClrTx/>
              <a:buSzTx/>
              <a:buFontTx/>
              <a:buNone/>
            </a:pPr>
            <a:r>
              <a:rPr lang="en-US" altLang="ja-JP" dirty="0">
                <a:latin typeface="ＭＳ Ｐゴシック" charset="-128"/>
              </a:rPr>
              <a:t>(c)</a:t>
            </a:r>
            <a:r>
              <a:rPr lang="ja-JP" altLang="en-US" dirty="0">
                <a:latin typeface="ＭＳ Ｐゴシック" charset="-128"/>
              </a:rPr>
              <a:t>評価は通年：出席（</a:t>
            </a:r>
            <a:r>
              <a:rPr lang="en-US" altLang="ja-JP" dirty="0">
                <a:latin typeface="ＭＳ Ｐゴシック" charset="-128"/>
              </a:rPr>
              <a:t>20%)</a:t>
            </a:r>
            <a:r>
              <a:rPr lang="ja-JP" altLang="en-US" dirty="0">
                <a:latin typeface="ＭＳ Ｐゴシック" charset="-128"/>
              </a:rPr>
              <a:t>、リアぺ・アサイメン・授業参加</a:t>
            </a:r>
            <a:r>
              <a:rPr lang="en-US" altLang="ja-JP" dirty="0">
                <a:latin typeface="ＭＳ Ｐゴシック" charset="-128"/>
              </a:rPr>
              <a:t>(30%)</a:t>
            </a:r>
            <a:r>
              <a:rPr lang="ja-JP" altLang="en-US" dirty="0">
                <a:latin typeface="ＭＳ Ｐゴシック" charset="-128"/>
              </a:rPr>
              <a:t>、試験（</a:t>
            </a:r>
            <a:r>
              <a:rPr lang="en-US" altLang="ja-JP" dirty="0">
                <a:latin typeface="ＭＳ Ｐゴシック" charset="-128"/>
              </a:rPr>
              <a:t>50%)</a:t>
            </a:r>
            <a:r>
              <a:rPr lang="ja-JP" altLang="en-US" dirty="0">
                <a:latin typeface="ＭＳ Ｐゴシック" charset="-128"/>
              </a:rPr>
              <a:t>、などを通じて総合的に判定する。</a:t>
            </a:r>
            <a:endParaRPr lang="ja-JP"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1267"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0B0E6C0-0799-4C0C-89BD-1481206C9C2C}" type="slidenum">
              <a:rPr kumimoji="0" lang="en-US" altLang="ja-JP" smtClean="0">
                <a:latin typeface="Arial Black" pitchFamily="34" charset="0"/>
              </a:rPr>
              <a:pPr eaLnBrk="1" hangingPunct="1"/>
              <a:t>8</a:t>
            </a:fld>
            <a:endParaRPr kumimoji="0" lang="en-US" altLang="ja-JP" dirty="0">
              <a:latin typeface="Arial Black" pitchFamily="34" charset="0"/>
            </a:endParaRPr>
          </a:p>
        </p:txBody>
      </p:sp>
      <p:sp>
        <p:nvSpPr>
          <p:cNvPr id="11268" name="Rectangle 2"/>
          <p:cNvSpPr>
            <a:spLocks noGrp="1" noChangeArrowheads="1"/>
          </p:cNvSpPr>
          <p:nvPr>
            <p:ph type="title"/>
          </p:nvPr>
        </p:nvSpPr>
        <p:spPr>
          <a:xfrm>
            <a:off x="611560" y="228600"/>
            <a:ext cx="7598990" cy="914400"/>
          </a:xfrm>
        </p:spPr>
        <p:txBody>
          <a:bodyPr/>
          <a:lstStyle/>
          <a:p>
            <a:pPr eaLnBrk="1" hangingPunct="1"/>
            <a:r>
              <a:rPr lang="ja-JP" altLang="en-US" dirty="0"/>
              <a:t>評価についてのクレーム</a:t>
            </a:r>
          </a:p>
        </p:txBody>
      </p:sp>
      <p:sp>
        <p:nvSpPr>
          <p:cNvPr id="11269" name="Rectangle 3"/>
          <p:cNvSpPr>
            <a:spLocks noGrp="1" noChangeArrowheads="1"/>
          </p:cNvSpPr>
          <p:nvPr>
            <p:ph type="body" idx="1"/>
          </p:nvPr>
        </p:nvSpPr>
        <p:spPr/>
        <p:txBody>
          <a:bodyPr/>
          <a:lstStyle/>
          <a:p>
            <a:pPr eaLnBrk="1" hangingPunct="1"/>
            <a:r>
              <a:rPr lang="ja-JP" altLang="en-US" dirty="0"/>
              <a:t>評価についてのクレームは、学事センターをとおして期間内に申し出をした場合、受理され、回答する。その際、申告事由を具体的に述べること。</a:t>
            </a:r>
          </a:p>
          <a:p>
            <a:pPr eaLnBrk="1" hangingPunct="1"/>
            <a:r>
              <a:rPr lang="ja-JP" altLang="en-US" dirty="0"/>
              <a:t>授業評価 成績評価</a:t>
            </a:r>
          </a:p>
          <a:p>
            <a:pPr eaLnBrk="1" hangingPunct="1">
              <a:buFont typeface="Wingdings" pitchFamily="2" charset="2"/>
              <a:buNone/>
            </a:pPr>
            <a:r>
              <a:rPr lang="ja-JP" altLang="en-US" dirty="0"/>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a:t>ジャーナリム史</a:t>
            </a:r>
            <a:r>
              <a:rPr kumimoji="0" lang="en-US" altLang="ja-JP"/>
              <a:t>2018</a:t>
            </a:r>
            <a:endParaRPr kumimoji="0" lang="en-US" altLang="ja-JP" dirty="0"/>
          </a:p>
        </p:txBody>
      </p:sp>
      <p:sp>
        <p:nvSpPr>
          <p:cNvPr id="12291"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A9B38A9-F0CF-433B-8AA6-B0B5BCF4F456}" type="slidenum">
              <a:rPr kumimoji="0" lang="en-US" altLang="ja-JP" smtClean="0">
                <a:latin typeface="Arial Black" pitchFamily="34" charset="0"/>
              </a:rPr>
              <a:pPr eaLnBrk="1" hangingPunct="1"/>
              <a:t>9</a:t>
            </a:fld>
            <a:endParaRPr kumimoji="0" lang="en-US" altLang="ja-JP" dirty="0">
              <a:latin typeface="Arial Black" pitchFamily="34" charset="0"/>
            </a:endParaRPr>
          </a:p>
        </p:txBody>
      </p:sp>
      <p:sp>
        <p:nvSpPr>
          <p:cNvPr id="12292" name="Rectangle 2"/>
          <p:cNvSpPr>
            <a:spLocks noGrp="1" noChangeArrowheads="1"/>
          </p:cNvSpPr>
          <p:nvPr>
            <p:ph type="title"/>
          </p:nvPr>
        </p:nvSpPr>
        <p:spPr/>
        <p:txBody>
          <a:bodyPr/>
          <a:lstStyle/>
          <a:p>
            <a:pPr eaLnBrk="1" hangingPunct="1"/>
            <a:r>
              <a:rPr lang="ja-JP" altLang="en-US" dirty="0">
                <a:hlinkClick r:id="rId3" action="ppaction://hlinksldjump"/>
              </a:rPr>
              <a:t>教科書・参考書</a:t>
            </a:r>
            <a:r>
              <a:rPr lang="en-US" altLang="ja-JP" dirty="0"/>
              <a:t>/</a:t>
            </a:r>
            <a:r>
              <a:rPr lang="ja-JP" altLang="en-US" dirty="0"/>
              <a:t>課題提出</a:t>
            </a:r>
          </a:p>
        </p:txBody>
      </p:sp>
      <p:sp>
        <p:nvSpPr>
          <p:cNvPr id="12293" name="Rectangle 3"/>
          <p:cNvSpPr>
            <a:spLocks noGrp="1" noChangeArrowheads="1"/>
          </p:cNvSpPr>
          <p:nvPr>
            <p:ph type="body" idx="1"/>
          </p:nvPr>
        </p:nvSpPr>
        <p:spPr/>
        <p:txBody>
          <a:bodyPr/>
          <a:lstStyle/>
          <a:p>
            <a:pPr eaLnBrk="1" hangingPunct="1"/>
            <a:r>
              <a:rPr lang="ja-JP" altLang="en-US" sz="2000" b="1" dirty="0"/>
              <a:t>春原昭彦 武市英雄（編）</a:t>
            </a:r>
            <a:br>
              <a:rPr lang="ja-JP" altLang="en-US" sz="2000" b="1" dirty="0"/>
            </a:br>
            <a:r>
              <a:rPr lang="en-US" altLang="ja-JP" sz="2000" b="1" dirty="0">
                <a:hlinkClick r:id="rId4"/>
              </a:rPr>
              <a:t>『</a:t>
            </a:r>
            <a:r>
              <a:rPr lang="ja-JP" altLang="en-US" sz="2000" b="1" dirty="0">
                <a:hlinkClick r:id="rId4"/>
              </a:rPr>
              <a:t>日本のマス・メディア</a:t>
            </a:r>
            <a:r>
              <a:rPr lang="en-US" altLang="ja-JP" sz="2000" b="1" dirty="0">
                <a:hlinkClick r:id="rId4"/>
              </a:rPr>
              <a:t>』 </a:t>
            </a:r>
            <a:r>
              <a:rPr lang="ja-JP" altLang="en-US" sz="2000" b="1" dirty="0"/>
              <a:t>日本評論社、</a:t>
            </a:r>
            <a:r>
              <a:rPr lang="en-US" altLang="ja-JP" sz="2000" b="1" dirty="0"/>
              <a:t>2016</a:t>
            </a:r>
          </a:p>
          <a:p>
            <a:pPr eaLnBrk="1" hangingPunct="1"/>
            <a:r>
              <a:rPr lang="ja-JP" altLang="en-US" sz="2000" dirty="0"/>
              <a:t>春原昭彦</a:t>
            </a:r>
            <a:r>
              <a:rPr lang="en-US" altLang="ja-JP" sz="2000" dirty="0"/>
              <a:t>『</a:t>
            </a:r>
            <a:r>
              <a:rPr lang="ja-JP" altLang="en-US" sz="2000" dirty="0"/>
              <a:t>日本新聞通史</a:t>
            </a:r>
            <a:r>
              <a:rPr lang="en-US" altLang="ja-JP" sz="2000" dirty="0"/>
              <a:t>[</a:t>
            </a:r>
            <a:r>
              <a:rPr lang="ja-JP" altLang="en-US" sz="2000" dirty="0"/>
              <a:t>四訂版</a:t>
            </a:r>
            <a:r>
              <a:rPr lang="en-US" altLang="ja-JP" sz="2000" dirty="0"/>
              <a:t>]』</a:t>
            </a:r>
            <a:r>
              <a:rPr lang="ja-JP" altLang="en-US" sz="2000" dirty="0"/>
              <a:t>新泉社、</a:t>
            </a:r>
            <a:r>
              <a:rPr lang="en-US" altLang="ja-JP" sz="2000" dirty="0"/>
              <a:t>2003</a:t>
            </a:r>
          </a:p>
          <a:p>
            <a:pPr eaLnBrk="1" hangingPunct="1"/>
            <a:r>
              <a:rPr lang="ja-JP" altLang="en-US" sz="2000" dirty="0"/>
              <a:t>春原昭彦</a:t>
            </a:r>
            <a:r>
              <a:rPr lang="en-US" altLang="ja-JP" sz="2000" dirty="0">
                <a:hlinkClick r:id="rId5"/>
              </a:rPr>
              <a:t>『</a:t>
            </a:r>
            <a:r>
              <a:rPr lang="ja-JP" altLang="en-US" sz="2000" dirty="0">
                <a:hlinkClick r:id="rId5"/>
              </a:rPr>
              <a:t>新聞経営の先人</a:t>
            </a:r>
            <a:r>
              <a:rPr lang="en-US" altLang="ja-JP" sz="2000" dirty="0">
                <a:hlinkClick r:id="rId5"/>
              </a:rPr>
              <a:t>』</a:t>
            </a:r>
            <a:r>
              <a:rPr lang="ja-JP" altLang="en-US" sz="2000" dirty="0"/>
              <a:t>日本新聞協会、</a:t>
            </a:r>
            <a:r>
              <a:rPr lang="en-US" altLang="ja-JP" sz="2000" dirty="0"/>
              <a:t>2004</a:t>
            </a:r>
          </a:p>
          <a:p>
            <a:pPr eaLnBrk="1" hangingPunct="1"/>
            <a:r>
              <a:rPr lang="ja-JP" altLang="en-US" sz="2000" dirty="0"/>
              <a:t>佐々木隆</a:t>
            </a:r>
            <a:r>
              <a:rPr lang="en-US" altLang="ja-JP" sz="2000" dirty="0">
                <a:hlinkClick r:id="rId6" action="ppaction://hlinksldjump"/>
              </a:rPr>
              <a:t>『</a:t>
            </a:r>
            <a:r>
              <a:rPr lang="ja-JP" altLang="en-US" sz="2000" dirty="0">
                <a:hlinkClick r:id="rId6" action="ppaction://hlinksldjump"/>
              </a:rPr>
              <a:t>メディアと権力</a:t>
            </a:r>
            <a:r>
              <a:rPr lang="en-US" altLang="ja-JP" sz="2000" dirty="0">
                <a:hlinkClick r:id="rId6" action="ppaction://hlinksldjump"/>
              </a:rPr>
              <a:t>』</a:t>
            </a:r>
            <a:r>
              <a:rPr lang="ja-JP" altLang="en-US" sz="2000" dirty="0">
                <a:hlinkClick r:id="rId6" action="ppaction://hlinksldjump"/>
              </a:rPr>
              <a:t>（</a:t>
            </a:r>
            <a:r>
              <a:rPr lang="ja-JP" altLang="en-US" sz="2000" dirty="0"/>
              <a:t>日本の近代</a:t>
            </a:r>
            <a:r>
              <a:rPr lang="en-US" altLang="ja-JP" sz="2000" dirty="0"/>
              <a:t>14</a:t>
            </a:r>
            <a:r>
              <a:rPr lang="ja-JP" altLang="en-US" sz="2000" dirty="0"/>
              <a:t>、中央公論新社）</a:t>
            </a:r>
            <a:endParaRPr lang="en-US" altLang="ja-JP" sz="2000" dirty="0"/>
          </a:p>
          <a:p>
            <a:pPr eaLnBrk="1" hangingPunct="1"/>
            <a:r>
              <a:rPr lang="ja-JP" altLang="en-US" sz="2000" dirty="0"/>
              <a:t>土屋礼子編著</a:t>
            </a:r>
            <a:r>
              <a:rPr lang="en-US" altLang="ja-JP" sz="2000" dirty="0"/>
              <a:t>『</a:t>
            </a:r>
            <a:r>
              <a:rPr lang="ja-JP" altLang="en-US" sz="2000" dirty="0"/>
              <a:t>近代日本メディア人物誌</a:t>
            </a:r>
            <a:r>
              <a:rPr lang="en-US" altLang="ja-JP" sz="2000" dirty="0"/>
              <a:t>―</a:t>
            </a:r>
            <a:r>
              <a:rPr lang="ja-JP" altLang="en-US" sz="2000" dirty="0"/>
              <a:t>創始者・経営者</a:t>
            </a:r>
            <a:r>
              <a:rPr lang="en-US" altLang="ja-JP" sz="2000" dirty="0"/>
              <a:t>(</a:t>
            </a:r>
            <a:r>
              <a:rPr lang="ja-JP" altLang="en-US" sz="2000" dirty="0"/>
              <a:t>編</a:t>
            </a:r>
            <a:r>
              <a:rPr lang="en-US" altLang="ja-JP" sz="2000" dirty="0"/>
              <a:t>)』(</a:t>
            </a:r>
            <a:r>
              <a:rPr lang="ja-JP" altLang="en-US" sz="2000" dirty="0"/>
              <a:t>ミネルヴァ書房、</a:t>
            </a:r>
            <a:r>
              <a:rPr lang="en-US" altLang="ja-JP" sz="2000" dirty="0"/>
              <a:t>2009)</a:t>
            </a:r>
            <a:endParaRPr lang="ja-JP" altLang="en-US" sz="2000" dirty="0"/>
          </a:p>
          <a:p>
            <a:pPr eaLnBrk="1" hangingPunct="1"/>
            <a:r>
              <a:rPr lang="ja-JP" altLang="en-US" sz="2000" dirty="0"/>
              <a:t>佐藤　卓己</a:t>
            </a:r>
            <a:r>
              <a:rPr lang="en-US" altLang="ja-JP" sz="2000" dirty="0"/>
              <a:t>『</a:t>
            </a:r>
            <a:r>
              <a:rPr lang="ja-JP" altLang="en-US" sz="2000" dirty="0"/>
              <a:t>現代メディア史</a:t>
            </a:r>
            <a:r>
              <a:rPr lang="en-US" altLang="ja-JP" sz="2000" dirty="0"/>
              <a:t>』</a:t>
            </a:r>
            <a:r>
              <a:rPr lang="ja-JP" altLang="en-US" sz="2000" dirty="0"/>
              <a:t>（岩波書店、</a:t>
            </a:r>
            <a:r>
              <a:rPr lang="en-US" altLang="ja-JP" sz="2000" dirty="0"/>
              <a:t>1998</a:t>
            </a:r>
            <a:r>
              <a:rPr lang="ja-JP" altLang="en-US" sz="2000" dirty="0"/>
              <a:t>年）</a:t>
            </a:r>
          </a:p>
          <a:p>
            <a:pPr eaLnBrk="1" hangingPunct="1"/>
            <a:r>
              <a:rPr lang="ja-JP" altLang="en-US" sz="2000" dirty="0"/>
              <a:t>鎌田　慧　</a:t>
            </a:r>
            <a:r>
              <a:rPr lang="en-US" altLang="ja-JP" sz="2000" dirty="0"/>
              <a:t>『</a:t>
            </a:r>
            <a:r>
              <a:rPr lang="ja-JP" altLang="en-US" sz="2000" dirty="0"/>
              <a:t>反骨のジャーナリスト</a:t>
            </a:r>
            <a:r>
              <a:rPr lang="en-US" altLang="ja-JP" sz="2000" dirty="0"/>
              <a:t>』</a:t>
            </a:r>
            <a:r>
              <a:rPr lang="ja-JP" altLang="en-US" sz="2000" dirty="0"/>
              <a:t>（岩波新書新赤</a:t>
            </a:r>
            <a:r>
              <a:rPr lang="en-US" altLang="ja-JP" sz="2000" dirty="0"/>
              <a:t>808</a:t>
            </a:r>
            <a:r>
              <a:rPr lang="ja-JP" altLang="en-US" sz="2000" dirty="0"/>
              <a:t>、</a:t>
            </a:r>
            <a:r>
              <a:rPr lang="en-US" altLang="ja-JP" sz="2000" dirty="0"/>
              <a:t>2002</a:t>
            </a:r>
            <a:r>
              <a:rPr lang="ja-JP" altLang="en-US" sz="2000" dirty="0"/>
              <a:t>年）</a:t>
            </a:r>
          </a:p>
          <a:p>
            <a:pPr eaLnBrk="1" hangingPunct="1"/>
            <a:r>
              <a:rPr lang="ja-JP" altLang="en-US" sz="2000" dirty="0"/>
              <a:t>宮地正人</a:t>
            </a:r>
            <a:r>
              <a:rPr lang="en-US" altLang="ja-JP" sz="2000" dirty="0"/>
              <a:t>『</a:t>
            </a:r>
            <a:r>
              <a:rPr lang="ja-JP" altLang="en-US" sz="2000" dirty="0"/>
              <a:t>日本通史</a:t>
            </a:r>
            <a:r>
              <a:rPr lang="en-US" altLang="ja-JP" sz="2000" dirty="0"/>
              <a:t>Ⅲ</a:t>
            </a:r>
            <a:r>
              <a:rPr lang="ja-JP" altLang="en-US" sz="2000" dirty="0"/>
              <a:t>　国際政治下の近代日本</a:t>
            </a:r>
            <a:r>
              <a:rPr lang="en-US" altLang="ja-JP" sz="2000" dirty="0"/>
              <a:t>』</a:t>
            </a:r>
            <a:r>
              <a:rPr lang="ja-JP" altLang="en-US" sz="2000" dirty="0"/>
              <a:t>山川出版社</a:t>
            </a:r>
          </a:p>
          <a:p>
            <a:pPr eaLnBrk="1" hangingPunct="1"/>
            <a:r>
              <a:rPr lang="ja-JP" altLang="en-US" sz="2000" dirty="0"/>
              <a:t>遠山茂樹</a:t>
            </a:r>
            <a:r>
              <a:rPr lang="en-US" altLang="ja-JP" sz="2000" dirty="0"/>
              <a:t>『</a:t>
            </a:r>
            <a:r>
              <a:rPr lang="ja-JP" altLang="en-US" sz="2000" dirty="0"/>
              <a:t>昭和史＜新版＞</a:t>
            </a:r>
            <a:r>
              <a:rPr lang="en-US" altLang="ja-JP" sz="2000" dirty="0"/>
              <a:t>』</a:t>
            </a:r>
            <a:r>
              <a:rPr lang="ja-JP" altLang="en-US" sz="2000" dirty="0"/>
              <a:t>岩波新書　</a:t>
            </a:r>
            <a:r>
              <a:rPr lang="en-US" altLang="ja-JP" sz="2000" dirty="0"/>
              <a:t>D130</a:t>
            </a:r>
          </a:p>
          <a:p>
            <a:pPr eaLnBrk="1" hangingPunct="1"/>
            <a:r>
              <a:rPr lang="ja-JP" altLang="en-US" sz="2000" dirty="0">
                <a:latin typeface="ＭＳ Ｐゴシック" charset="-128"/>
                <a:hlinkClick r:id="rId7"/>
              </a:rPr>
              <a:t>新聞（現物、複製）を読んで</a:t>
            </a:r>
            <a:r>
              <a:rPr lang="ja-JP" altLang="en-US" sz="2000" dirty="0">
                <a:latin typeface="ＭＳ Ｐゴシック" charset="-128"/>
              </a:rPr>
              <a:t>　</a:t>
            </a:r>
            <a:r>
              <a:rPr lang="ja-JP" altLang="en-US" sz="2000" dirty="0">
                <a:solidFill>
                  <a:srgbClr val="FF3300"/>
                </a:solidFill>
                <a:latin typeface="ＭＳ Ｐゴシック" charset="-128"/>
              </a:rPr>
              <a:t>締切日＝前期</a:t>
            </a:r>
            <a:r>
              <a:rPr lang="en-US" altLang="ja-JP" sz="2000" dirty="0">
                <a:solidFill>
                  <a:srgbClr val="FF3300"/>
                </a:solidFill>
                <a:latin typeface="ＭＳ Ｐゴシック" charset="-128"/>
              </a:rPr>
              <a:t>6</a:t>
            </a:r>
            <a:r>
              <a:rPr lang="ja-JP" altLang="en-US" sz="2000" dirty="0">
                <a:solidFill>
                  <a:srgbClr val="FF3300"/>
                </a:solidFill>
                <a:latin typeface="ＭＳ Ｐゴシック" charset="-128"/>
              </a:rPr>
              <a:t>月末日まで　</a:t>
            </a:r>
            <a:r>
              <a:rPr lang="en-US" altLang="ja-JP" sz="2000" dirty="0">
                <a:solidFill>
                  <a:srgbClr val="FF3300"/>
                </a:solidFill>
                <a:latin typeface="ＭＳ Ｐゴシック" charset="-128"/>
              </a:rPr>
              <a:t>A</a:t>
            </a:r>
            <a:r>
              <a:rPr lang="ja-JP" altLang="en-US" sz="2000" dirty="0">
                <a:solidFill>
                  <a:srgbClr val="FF3300"/>
                </a:solidFill>
                <a:latin typeface="ＭＳ Ｐゴシック" charset="-128"/>
              </a:rPr>
              <a:t>４判　</a:t>
            </a:r>
            <a:r>
              <a:rPr lang="en-US" altLang="ja-JP" sz="2000" dirty="0">
                <a:solidFill>
                  <a:srgbClr val="FF3300"/>
                </a:solidFill>
                <a:latin typeface="ＭＳ Ｐゴシック" charset="-128"/>
              </a:rPr>
              <a:t>1</a:t>
            </a:r>
            <a:r>
              <a:rPr lang="ja-JP" altLang="en-US" sz="2000" dirty="0">
                <a:solidFill>
                  <a:srgbClr val="FF3300"/>
                </a:solidFill>
                <a:latin typeface="ＭＳ Ｐゴシック" charset="-128"/>
              </a:rPr>
              <a:t>枚</a:t>
            </a:r>
          </a:p>
        </p:txBody>
      </p:sp>
    </p:spTree>
  </p:cSld>
  <p:clrMapOvr>
    <a:masterClrMapping/>
  </p:clrMapOvr>
  <p:transition/>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1272</TotalTime>
  <Words>724</Words>
  <Application>Microsoft Office PowerPoint</Application>
  <PresentationFormat>画面に合わせる (4:3)</PresentationFormat>
  <Paragraphs>162</Paragraphs>
  <Slides>17</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Monotype Sorts</vt:lpstr>
      <vt:lpstr>ＭＳ Ｐゴシック</vt:lpstr>
      <vt:lpstr>ＭＳ Ｐ明朝</vt:lpstr>
      <vt:lpstr>ＭＳ 明朝</vt:lpstr>
      <vt:lpstr>Arial</vt:lpstr>
      <vt:lpstr>Arial Black</vt:lpstr>
      <vt:lpstr>Times New Roman</vt:lpstr>
      <vt:lpstr>Wingdings</vt:lpstr>
      <vt:lpstr>Radial</vt:lpstr>
      <vt:lpstr> ジャーナリズム史 Ⅰ 2018　</vt:lpstr>
      <vt:lpstr>ジャーナリズム史Ⅰ　2018</vt:lpstr>
      <vt:lpstr>第1回・授業内容　4月17日</vt:lpstr>
      <vt:lpstr>ジャーナリズム史　　</vt:lpstr>
      <vt:lpstr>ジャーナリズム史Ⅰ</vt:lpstr>
      <vt:lpstr>授業は</vt:lpstr>
      <vt:lpstr>評価に関して</vt:lpstr>
      <vt:lpstr>評価についてのクレーム</vt:lpstr>
      <vt:lpstr>教科書・参考書/課題提出</vt:lpstr>
      <vt:lpstr> ・春原昭彦・武市英雄（編）『ゼミナール　日本のマス・メディア　第2版』（日本評論社、2004年） ・佐々木隆『メディアと権力』（日本の近代14、中央公論新社） </vt:lpstr>
      <vt:lpstr>履修学生へ</vt:lpstr>
      <vt:lpstr>マス・メディアへの積極性</vt:lpstr>
      <vt:lpstr>例えば、この講義のキーワードは、</vt:lpstr>
      <vt:lpstr>http://pweb.cc.sophia.ac.jp/s-yuga/gakubu/JHref.htm</vt:lpstr>
      <vt:lpstr>　ジャーナリズム史の授業（学科科目2年必修）</vt:lpstr>
      <vt:lpstr>ジャーナリストとは： 公共性、倫理観、 正義感、信頼</vt:lpstr>
      <vt:lpstr>　連休明けまでのアサイメント</vt:lpstr>
    </vt:vector>
  </TitlesOfParts>
  <Company>Sophia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syuga</dc:creator>
  <cp:lastModifiedBy>syuga</cp:lastModifiedBy>
  <cp:revision>116</cp:revision>
  <cp:lastPrinted>2015-04-13T16:41:39Z</cp:lastPrinted>
  <dcterms:created xsi:type="dcterms:W3CDTF">1999-02-01T04:45:47Z</dcterms:created>
  <dcterms:modified xsi:type="dcterms:W3CDTF">2018-04-17T01:58:52Z</dcterms:modified>
</cp:coreProperties>
</file>