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2"/>
  </p:notesMasterIdLst>
  <p:handoutMasterIdLst>
    <p:handoutMasterId r:id="rId13"/>
  </p:handoutMasterIdLst>
  <p:sldIdLst>
    <p:sldId id="470" r:id="rId2"/>
    <p:sldId id="412" r:id="rId3"/>
    <p:sldId id="361" r:id="rId4"/>
    <p:sldId id="468" r:id="rId5"/>
    <p:sldId id="428" r:id="rId6"/>
    <p:sldId id="469" r:id="rId7"/>
    <p:sldId id="371" r:id="rId8"/>
    <p:sldId id="413" r:id="rId9"/>
    <p:sldId id="386" r:id="rId10"/>
    <p:sldId id="457" r:id="rId11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22" autoAdjust="0"/>
  </p:normalViewPr>
  <p:slideViewPr>
    <p:cSldViewPr>
      <p:cViewPr varScale="1">
        <p:scale>
          <a:sx n="55" d="100"/>
          <a:sy n="55" d="100"/>
        </p:scale>
        <p:origin x="-7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1" d="100"/>
          <a:sy n="31" d="100"/>
        </p:scale>
        <p:origin x="-120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75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75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39D0A08-7737-4FEE-AE4C-6991659346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4364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C396BF2-AD18-499C-A76C-C30ACA5F81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5057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defRPr/>
              </a:pPr>
              <a:endParaRPr kumimoji="0" lang="ja-JP" altLang="ja-JP" sz="240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>
                <a:defRPr/>
              </a:pPr>
              <a:endParaRPr kumimoji="0" lang="ja-JP" altLang="ja-JP" sz="2400" smtClean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ja-JP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ja-JP" sz="2400" smtClean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ja-JP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ja-JP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ja-JP" sz="2400" smtClean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ja-JP" sz="2400" smtClean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ja-JP" sz="2400" smtClean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ja-JP" sz="2400" smtClean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ja-JP" sz="2400" smtClean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ja-JP" sz="2400" smtClean="0">
                  <a:latin typeface="Times New Roman" pitchFamily="18" charset="0"/>
                </a:endParaRPr>
              </a:p>
            </p:txBody>
          </p:sp>
        </p:grpSp>
      </p:grpSp>
      <p:sp>
        <p:nvSpPr>
          <p:cNvPr id="24782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4782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ジャーナリズム史</a:t>
            </a:r>
            <a:r>
              <a:rPr lang="en-US" altLang="ja-JP"/>
              <a:t>Ⅰ</a:t>
            </a: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BAC97-0CD7-4FE8-88A9-4AD43D4DBDA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5841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ジャーナリズム史</a:t>
            </a:r>
            <a:r>
              <a:rPr lang="en-US" altLang="ja-JP"/>
              <a:t>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305D8-AE11-49AD-8D6F-897651FE16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6643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ジャーナリズム史</a:t>
            </a:r>
            <a:r>
              <a:rPr lang="en-US" altLang="ja-JP"/>
              <a:t>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615CA-ED1C-4764-A935-C969418095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5263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ジャーナリズム史</a:t>
            </a:r>
            <a:r>
              <a:rPr lang="en-US" altLang="ja-JP"/>
              <a:t>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A827B-5217-4E89-8497-430690A92DB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02781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ジャーナリズム史</a:t>
            </a:r>
            <a:r>
              <a:rPr lang="en-US" altLang="ja-JP"/>
              <a:t>Ⅰ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59BE0-D963-40FC-B2A9-2766C4D377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1379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ジャーナリズム史</a:t>
            </a:r>
            <a:r>
              <a:rPr lang="en-US" altLang="ja-JP"/>
              <a:t>Ⅰ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2A739-1F13-4AC8-8A90-21883D2EF5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7134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ジャーナリズム史</a:t>
            </a:r>
            <a:r>
              <a:rPr lang="en-US" altLang="ja-JP"/>
              <a:t>Ⅰ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620FA-14B2-4D0E-B10B-7966AFC2BE6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9527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ジャーナリズム史</a:t>
            </a:r>
            <a:r>
              <a:rPr lang="en-US" altLang="ja-JP"/>
              <a:t>Ⅰ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51369-4903-4E3D-B3E8-46A270F8F6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280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ジャーナリズム史</a:t>
            </a:r>
            <a:r>
              <a:rPr lang="en-US" altLang="ja-JP"/>
              <a:t>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B5CE7-8126-4BBB-AED9-70F7D44240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773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ジャーナリズム史</a:t>
            </a:r>
            <a:r>
              <a:rPr lang="en-US" altLang="ja-JP"/>
              <a:t>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69924-62C9-4A70-A22B-4CAC5FE01C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153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ジャーナリズム史</a:t>
            </a:r>
            <a:r>
              <a:rPr lang="en-US" altLang="ja-JP"/>
              <a:t>Ⅰ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5F6DD-1872-47D7-8138-945FFDFD6C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1070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ジャーナリズム史</a:t>
            </a:r>
            <a:r>
              <a:rPr lang="en-US" altLang="ja-JP"/>
              <a:t>Ⅰ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2B66D-9B10-4B60-9B3B-8D0A90CBE7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273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ジャーナリズム史</a:t>
            </a:r>
            <a:r>
              <a:rPr lang="en-US" altLang="ja-JP"/>
              <a:t>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BCA6C-B68C-4805-914A-89C0C9713D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968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ジャーナリズム史</a:t>
            </a:r>
            <a:r>
              <a:rPr lang="en-US" altLang="ja-JP"/>
              <a:t>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A3A61-4E7C-485E-888A-9A7427F788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3879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ジャーナリズム史</a:t>
            </a:r>
            <a:r>
              <a:rPr lang="en-US" altLang="ja-JP"/>
              <a:t>Ⅰ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71319-0582-47F1-B808-5AFBEE08CBA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5478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ジャーナリズム史</a:t>
            </a:r>
            <a:r>
              <a:rPr lang="en-US" altLang="ja-JP"/>
              <a:t>Ⅰ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3D5E8-ED64-4B09-807F-C4227DCB02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7018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/>
            </a:lvl1pPr>
          </a:lstStyle>
          <a:p>
            <a:pPr>
              <a:defRPr/>
            </a:pPr>
            <a:r>
              <a:rPr lang="ja-JP" altLang="en-US"/>
              <a:t>ジャーナリズム史</a:t>
            </a:r>
            <a:r>
              <a:rPr lang="en-US" altLang="ja-JP"/>
              <a:t>Ⅰ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 Black" pitchFamily="34" charset="0"/>
              </a:defRPr>
            </a:lvl1pPr>
          </a:lstStyle>
          <a:p>
            <a:pPr>
              <a:defRPr/>
            </a:pPr>
            <a:fld id="{70E83F57-4F26-44C4-A4A5-E4783D9D5F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defRPr/>
              </a:pPr>
              <a:endParaRPr kumimoji="0" lang="ja-JP" altLang="ja-JP" sz="2400" smtClean="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>
                <a:defRPr/>
              </a:pPr>
              <a:endParaRPr kumimoji="0" lang="ja-JP" altLang="ja-JP" sz="2400" smtClean="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>
                <a:defRPr/>
              </a:pPr>
              <a:endParaRPr kumimoji="0" lang="ja-JP" altLang="ja-JP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>
                <a:defRPr/>
              </a:pPr>
              <a:endParaRPr kumimoji="0" lang="ja-JP" altLang="ja-JP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>
                <a:defRPr/>
              </a:pPr>
              <a:endParaRPr kumimoji="0" lang="ja-JP" altLang="ja-JP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>
                <a:defRPr/>
              </a:pPr>
              <a:endParaRPr kumimoji="0" lang="ja-JP" altLang="ja-JP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>
                <a:defRPr/>
              </a:pPr>
              <a:endParaRPr kumimoji="0" lang="ja-JP" altLang="ja-JP" sz="2400" smtClean="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>
                <a:defRPr/>
              </a:pPr>
              <a:endParaRPr kumimoji="0" lang="ja-JP" altLang="ja-JP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>
                <a:defRPr/>
              </a:pPr>
              <a:endParaRPr kumimoji="0" lang="ja-JP" altLang="ja-JP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4680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2" r:id="rId15"/>
    <p:sldLayoutId id="2147483793" r:id="rId16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web.cc.sophia.ac.jp/s-yuga/gakubu/JHlec20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pweb.cc.sophia.ac.jp/s-yuga/file/materials07.ht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web.cc.sophia.ac.jp/s-yuga/file/materials07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ja.wikipedia.org/wiki/%E7%94%BB%E5%83%8F:Eniac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ja.wikipedia.org/wiki/%E7%94%BB%E5%83%8F:ArthurClarke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200" smtClean="0"/>
              <a:t>ジャーナリズム史Ⅰ</a:t>
            </a:r>
          </a:p>
        </p:txBody>
      </p:sp>
      <p:sp>
        <p:nvSpPr>
          <p:cNvPr id="3075" name="Rectangle 1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33E0443-7E86-4F33-90F3-1171DCA9D528}" type="slidenum">
              <a:rPr kumimoji="0" lang="en-US" altLang="ja-JP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ja-JP" sz="1200" smtClean="0">
              <a:latin typeface="Arial Black" pitchFamily="34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z="5400" dirty="0" smtClean="0"/>
              <a:t>ジャーナリズム史</a:t>
            </a:r>
            <a:r>
              <a:rPr lang="en-US" altLang="ja-JP" sz="5400" dirty="0" smtClean="0"/>
              <a:t>Ⅰ</a:t>
            </a:r>
            <a:br>
              <a:rPr lang="en-US" altLang="ja-JP" sz="5400" dirty="0" smtClean="0"/>
            </a:br>
            <a:r>
              <a:rPr lang="ja-JP" altLang="en-US" sz="3800" dirty="0" smtClean="0"/>
              <a:t>歴史を考える</a:t>
            </a:r>
            <a:r>
              <a:rPr lang="en-US" altLang="ja-JP" sz="3800" dirty="0" smtClean="0"/>
              <a:t>-3</a:t>
            </a:r>
            <a:endParaRPr lang="ja-JP" altLang="en-US" sz="3800" dirty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z="3200" b="1" dirty="0" smtClean="0"/>
              <a:t>現代マス・メディア、マス･コミュニケーションの成立の歴史をたどる  参考文献   </a:t>
            </a:r>
            <a:r>
              <a:rPr lang="ja-JP" altLang="en-US" sz="3200" b="1" dirty="0" smtClean="0">
                <a:hlinkClick r:id="rId3"/>
              </a:rPr>
              <a:t>授業頁</a:t>
            </a:r>
            <a:r>
              <a:rPr lang="ja-JP" altLang="en-US" sz="3200" b="1" dirty="0" smtClean="0"/>
              <a:t>   </a:t>
            </a:r>
            <a:r>
              <a:rPr lang="ja-JP" altLang="en-US" sz="3200" b="1" dirty="0" smtClean="0">
                <a:hlinkClick r:id="rId4"/>
              </a:rPr>
              <a:t>授業資料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フッター プレースホル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ja-JP" altLang="en-US" sz="1200" smtClean="0"/>
              <a:t>ジャーナリズム史</a:t>
            </a:r>
            <a:r>
              <a:rPr kumimoji="0" lang="en-US" altLang="ja-JP" sz="1200" smtClean="0"/>
              <a:t>Ⅰ</a:t>
            </a:r>
          </a:p>
        </p:txBody>
      </p:sp>
      <p:sp>
        <p:nvSpPr>
          <p:cNvPr id="13315" name="スライド番号プレースホル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4B531F9-729B-43A5-8360-4E07A1C0BE4E}" type="slidenum">
              <a:rPr kumimoji="0" lang="en-US" altLang="ja-JP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kumimoji="0" lang="en-US" altLang="ja-JP" sz="1200" smtClean="0">
              <a:latin typeface="Arial Black" pitchFamily="34" charset="0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7543800" cy="796925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　　　　デジタル化の</a:t>
            </a:r>
            <a:r>
              <a:rPr lang="ja-JP" altLang="en-US" dirty="0" smtClean="0"/>
              <a:t>波：</a:t>
            </a:r>
            <a:r>
              <a:rPr lang="en-US" altLang="ja-JP" dirty="0" smtClean="0"/>
              <a:t>21c</a:t>
            </a:r>
            <a:r>
              <a:rPr lang="ja-JP" altLang="en-US" smtClean="0"/>
              <a:t>～</a:t>
            </a:r>
            <a:endParaRPr lang="ja-JP" altLang="en-US" smtClean="0"/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196975"/>
            <a:ext cx="8075612" cy="4933950"/>
          </a:xfrm>
        </p:spPr>
        <p:txBody>
          <a:bodyPr/>
          <a:lstStyle/>
          <a:p>
            <a:pPr eaLnBrk="1" hangingPunct="1"/>
            <a:r>
              <a:rPr lang="ja-JP" altLang="en-US" sz="2800" smtClean="0"/>
              <a:t>マス･メディアからパーソナルな情報メディアへ</a:t>
            </a:r>
          </a:p>
          <a:p>
            <a:pPr eaLnBrk="1" hangingPunct="1"/>
            <a:r>
              <a:rPr lang="ja-JP" altLang="en-US" sz="2800" smtClean="0"/>
              <a:t>コミュニケーションの変革期</a:t>
            </a:r>
          </a:p>
          <a:p>
            <a:pPr lvl="1" eaLnBrk="1" hangingPunct="1"/>
            <a:r>
              <a:rPr lang="ja-JP" altLang="en-US" smtClean="0"/>
              <a:t>サイバースペース時代のコミュニケーション</a:t>
            </a:r>
          </a:p>
          <a:p>
            <a:pPr eaLnBrk="1" hangingPunct="1"/>
            <a:r>
              <a:rPr lang="ja-JP" altLang="en-US" sz="2800" smtClean="0"/>
              <a:t>インタラクティブ・コミュニケーションの時代</a:t>
            </a:r>
          </a:p>
          <a:p>
            <a:pPr lvl="1" eaLnBrk="1" hangingPunct="1"/>
            <a:r>
              <a:rPr lang="ja-JP" altLang="en-US" smtClean="0"/>
              <a:t>潜在的個別利用者への情報提供</a:t>
            </a:r>
          </a:p>
          <a:p>
            <a:pPr lvl="1" eaLnBrk="1" hangingPunct="1"/>
            <a:r>
              <a:rPr lang="ja-JP" altLang="en-US" smtClean="0"/>
              <a:t>フリーアクセス、グローバル性とローカル性</a:t>
            </a:r>
          </a:p>
          <a:p>
            <a:pPr lvl="1" eaLnBrk="1" hangingPunct="1"/>
            <a:r>
              <a:rPr lang="ja-JP" altLang="en-US" smtClean="0"/>
              <a:t>情報接触（活動）範囲の拡大</a:t>
            </a:r>
          </a:p>
          <a:p>
            <a:pPr eaLnBrk="1" hangingPunct="1"/>
            <a:r>
              <a:rPr lang="ja-JP" altLang="en-US" sz="2800" smtClean="0"/>
              <a:t>デジタル化：ＤＢの構築、情報の共有、品質の向上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3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3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3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3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3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3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番号プレースホル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BB198F5-78E1-4BC0-A25C-D8328698E0A8}" type="slidenum">
              <a:rPr kumimoji="0" lang="en-US" altLang="ja-JP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ja-JP" sz="1200" smtClean="0">
              <a:latin typeface="Arial Black" pitchFamily="34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8229600" cy="1008062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8.</a:t>
            </a:r>
            <a:r>
              <a:rPr lang="ja-JP" altLang="en-US" dirty="0" smtClean="0">
                <a:hlinkClick r:id="rId3"/>
              </a:rPr>
              <a:t>放送の時代へ</a:t>
            </a:r>
            <a:endParaRPr lang="ja-JP" altLang="en-US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167187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1906</a:t>
            </a:r>
            <a:r>
              <a:rPr lang="ja-JP" altLang="en-US" dirty="0" smtClean="0"/>
              <a:t>年　ラジオ</a:t>
            </a:r>
          </a:p>
          <a:p>
            <a:pPr eaLnBrk="1" hangingPunct="1"/>
            <a:r>
              <a:rPr lang="en-US" altLang="ja-JP" dirty="0" smtClean="0"/>
              <a:t>1920</a:t>
            </a:r>
            <a:r>
              <a:rPr lang="ja-JP" altLang="en-US" dirty="0" smtClean="0"/>
              <a:t>年代　　ラジオの定時放送始まる　米ピッツバーグ（   </a:t>
            </a:r>
            <a:r>
              <a:rPr lang="en-US" altLang="ja-JP" dirty="0" smtClean="0"/>
              <a:t>Q.6</a:t>
            </a:r>
            <a:r>
              <a:rPr lang="ja-JP" altLang="en-US" smtClean="0"/>
              <a:t>   </a:t>
            </a:r>
            <a:r>
              <a:rPr lang="ja-JP" altLang="en-US" dirty="0" smtClean="0"/>
              <a:t>）局</a:t>
            </a:r>
          </a:p>
          <a:p>
            <a:pPr eaLnBrk="1" hangingPunct="1"/>
            <a:r>
              <a:rPr lang="en-US" altLang="ja-JP" dirty="0" smtClean="0"/>
              <a:t>1920</a:t>
            </a:r>
            <a:r>
              <a:rPr lang="ja-JP" altLang="en-US" dirty="0" smtClean="0"/>
              <a:t>～</a:t>
            </a:r>
            <a:r>
              <a:rPr lang="en-US" altLang="ja-JP" dirty="0" smtClean="0"/>
              <a:t>30</a:t>
            </a:r>
            <a:r>
              <a:rPr lang="ja-JP" altLang="en-US" dirty="0" smtClean="0"/>
              <a:t>年代　　各国でＴＶ実験放送盛ん　日本＝（　</a:t>
            </a:r>
            <a:r>
              <a:rPr lang="en-US" altLang="ja-JP" dirty="0" smtClean="0"/>
              <a:t>Q.7</a:t>
            </a:r>
            <a:r>
              <a:rPr lang="ja-JP" altLang="en-US" dirty="0" smtClean="0"/>
              <a:t>　）「イ」の字（</a:t>
            </a:r>
            <a:r>
              <a:rPr lang="en-US" altLang="ja-JP" dirty="0" smtClean="0"/>
              <a:t>1926</a:t>
            </a:r>
            <a:r>
              <a:rPr lang="ja-JP" altLang="en-US" dirty="0" smtClean="0"/>
              <a:t>）</a:t>
            </a:r>
          </a:p>
          <a:p>
            <a:pPr eaLnBrk="1" hangingPunct="1"/>
            <a:r>
              <a:rPr lang="ja-JP" altLang="en-US" dirty="0" smtClean="0"/>
              <a:t>第二次大戦後　　各国でＴＶの定時放送始まる。</a:t>
            </a:r>
            <a:r>
              <a:rPr lang="en-US" altLang="ja-JP" dirty="0" smtClean="0"/>
              <a:t>1950</a:t>
            </a:r>
            <a:r>
              <a:rPr lang="ja-JP" altLang="en-US" dirty="0" smtClean="0"/>
              <a:t>：</a:t>
            </a:r>
            <a:r>
              <a:rPr lang="en-US" altLang="ja-JP" dirty="0" smtClean="0"/>
              <a:t>5</a:t>
            </a:r>
            <a:r>
              <a:rPr lang="ja-JP" altLang="en-US" dirty="0" smtClean="0"/>
              <a:t>か国  </a:t>
            </a:r>
            <a:r>
              <a:rPr lang="en-US" altLang="ja-JP" dirty="0" smtClean="0"/>
              <a:t>1970s</a:t>
            </a:r>
            <a:r>
              <a:rPr lang="ja-JP" altLang="en-US" dirty="0" smtClean="0"/>
              <a:t>：</a:t>
            </a:r>
            <a:r>
              <a:rPr lang="en-US" altLang="ja-JP" dirty="0" smtClean="0"/>
              <a:t>138</a:t>
            </a:r>
            <a:r>
              <a:rPr lang="ja-JP" altLang="en-US" dirty="0" smtClean="0"/>
              <a:t>か国</a:t>
            </a:r>
          </a:p>
        </p:txBody>
      </p:sp>
      <p:sp>
        <p:nvSpPr>
          <p:cNvPr id="4101" name="フッター プレースホルダ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ja-JP" altLang="en-US" sz="1200" smtClean="0"/>
              <a:t>ジャーナリズム史</a:t>
            </a:r>
            <a:r>
              <a:rPr kumimoji="0" lang="en-US" altLang="ja-JP" sz="1200" smtClean="0"/>
              <a:t>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フッター プレースホル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ja-JP" altLang="en-US" sz="1200" smtClean="0"/>
              <a:t>ジャーナリズム史</a:t>
            </a:r>
            <a:r>
              <a:rPr kumimoji="0" lang="en-US" altLang="ja-JP" sz="1200" smtClean="0"/>
              <a:t>Ⅰ</a:t>
            </a:r>
          </a:p>
        </p:txBody>
      </p:sp>
      <p:sp>
        <p:nvSpPr>
          <p:cNvPr id="5123" name="スライド番号プレースホル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954001F-A550-4324-BC21-F7AA9819AD7C}" type="slidenum">
              <a:rPr kumimoji="0" lang="en-US" altLang="ja-JP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ja-JP" sz="1200" smtClean="0">
              <a:latin typeface="Arial Black" pitchFamily="34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9.</a:t>
            </a:r>
            <a:r>
              <a:rPr lang="ja-JP" altLang="en-US" dirty="0" smtClean="0"/>
              <a:t>ニューメディア時代の到来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z="2800" smtClean="0"/>
              <a:t>1950</a:t>
            </a:r>
            <a:r>
              <a:rPr lang="ja-JP" altLang="en-US" sz="2800" smtClean="0"/>
              <a:t>～</a:t>
            </a:r>
            <a:r>
              <a:rPr lang="en-US" altLang="ja-JP" sz="2800" smtClean="0"/>
              <a:t>60</a:t>
            </a:r>
            <a:r>
              <a:rPr lang="ja-JP" altLang="en-US" sz="2800" smtClean="0"/>
              <a:t>年代　衛星による中継　ＣＡＴＶ</a:t>
            </a:r>
          </a:p>
          <a:p>
            <a:pPr eaLnBrk="1" hangingPunct="1"/>
            <a:r>
              <a:rPr lang="en-US" altLang="ja-JP" sz="2800" smtClean="0"/>
              <a:t>1970</a:t>
            </a:r>
            <a:r>
              <a:rPr lang="ja-JP" altLang="en-US" sz="2800" smtClean="0"/>
              <a:t>年代　文字放送・多重放送の開発</a:t>
            </a:r>
          </a:p>
          <a:p>
            <a:pPr eaLnBrk="1" hangingPunct="1"/>
            <a:r>
              <a:rPr lang="ja-JP" altLang="en-US" sz="2800" smtClean="0"/>
              <a:t>ホットからＣＴＳへの新聞編集・印刷工程の開発</a:t>
            </a:r>
          </a:p>
          <a:p>
            <a:pPr eaLnBrk="1" hangingPunct="1"/>
            <a:r>
              <a:rPr lang="en-US" altLang="ja-JP" sz="2800" smtClean="0"/>
              <a:t>1980</a:t>
            </a:r>
            <a:r>
              <a:rPr lang="ja-JP" altLang="en-US" sz="2800" smtClean="0"/>
              <a:t>年代　放送・通信衛星の開発、実用化</a:t>
            </a:r>
          </a:p>
          <a:p>
            <a:pPr eaLnBrk="1" hangingPunct="1"/>
            <a:r>
              <a:rPr lang="ja-JP" altLang="en-US" sz="2800" smtClean="0"/>
              <a:t>新聞のファクシミリ印刷、現地印刷</a:t>
            </a:r>
          </a:p>
          <a:p>
            <a:pPr eaLnBrk="1" hangingPunct="1"/>
            <a:r>
              <a:rPr lang="ja-JP" altLang="en-US" sz="2800" smtClean="0"/>
              <a:t>多チャンネル、情報通信、映像、ニュースの収集・配信（ＥＮＧ）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10.Computers &amp; Satellites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ja-JP" altLang="en-US" smtClean="0"/>
              <a:t>鉄道</a:t>
            </a:r>
          </a:p>
          <a:p>
            <a:r>
              <a:rPr lang="ja-JP" altLang="en-US" smtClean="0"/>
              <a:t>郵便</a:t>
            </a:r>
          </a:p>
          <a:p>
            <a:r>
              <a:rPr lang="ja-JP" altLang="en-US" smtClean="0"/>
              <a:t>電信：有線</a:t>
            </a:r>
            <a:r>
              <a:rPr lang="en-US" altLang="ja-JP" smtClean="0"/>
              <a:t>→</a:t>
            </a:r>
            <a:r>
              <a:rPr lang="ja-JP" altLang="en-US" smtClean="0"/>
              <a:t>無線</a:t>
            </a:r>
          </a:p>
          <a:p>
            <a:r>
              <a:rPr lang="ja-JP" altLang="en-US" smtClean="0"/>
              <a:t>電話：有線</a:t>
            </a:r>
            <a:r>
              <a:rPr lang="en-US" altLang="ja-JP" smtClean="0"/>
              <a:t>→</a:t>
            </a:r>
            <a:r>
              <a:rPr lang="ja-JP" altLang="en-US" smtClean="0"/>
              <a:t>無線</a:t>
            </a:r>
          </a:p>
          <a:p>
            <a:r>
              <a:rPr lang="ja-JP" altLang="en-US" smtClean="0"/>
              <a:t>ラジオ</a:t>
            </a:r>
          </a:p>
          <a:p>
            <a:r>
              <a:rPr lang="ja-JP" altLang="en-US" smtClean="0"/>
              <a:t>カメラ・映画</a:t>
            </a:r>
          </a:p>
          <a:p>
            <a:r>
              <a:rPr lang="ja-JP" altLang="en-US" smtClean="0"/>
              <a:t>テレビ</a:t>
            </a:r>
          </a:p>
          <a:p>
            <a:r>
              <a:rPr lang="ja-JP" altLang="en-US" smtClean="0"/>
              <a:t>蓄音機・録音機</a:t>
            </a:r>
          </a:p>
          <a:p>
            <a:pPr>
              <a:buFont typeface="Wingdings" pitchFamily="2" charset="2"/>
              <a:buNone/>
            </a:pPr>
            <a:endParaRPr lang="ja-JP" altLang="en-US" smtClean="0"/>
          </a:p>
        </p:txBody>
      </p:sp>
      <p:sp>
        <p:nvSpPr>
          <p:cNvPr id="6148" name="Rectangle 1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ja-JP" smtClean="0"/>
              <a:t>ENIAC</a:t>
            </a:r>
          </a:p>
        </p:txBody>
      </p:sp>
      <p:pic>
        <p:nvPicPr>
          <p:cNvPr id="6149" name="Picture 11" descr="ENIAC">
            <a:hlinkClick r:id="rId3" tooltip="ENIAC"/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2924175"/>
            <a:ext cx="3810000" cy="2908300"/>
          </a:xfrm>
        </p:spPr>
      </p:pic>
      <p:sp>
        <p:nvSpPr>
          <p:cNvPr id="6150" name="スライド番号プレースホルダ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824478B-62D4-4433-9255-853AE793E45F}" type="slidenum">
              <a:rPr kumimoji="0" lang="en-US" altLang="ja-JP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ja-JP" sz="1200" smtClean="0">
              <a:latin typeface="Arial Black" pitchFamily="34" charset="0"/>
            </a:endParaRPr>
          </a:p>
        </p:txBody>
      </p:sp>
      <p:sp>
        <p:nvSpPr>
          <p:cNvPr id="6151" name="フッター プレースホルダ 6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ja-JP" altLang="en-US" sz="1200" smtClean="0"/>
              <a:t>ジャーナリズム史</a:t>
            </a:r>
            <a:r>
              <a:rPr kumimoji="0" lang="en-US" altLang="ja-JP" sz="1200" smtClean="0"/>
              <a:t>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フッター プレースホル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ja-JP" altLang="en-US" sz="1200" smtClean="0"/>
              <a:t>ジャーナリズム史</a:t>
            </a:r>
            <a:r>
              <a:rPr kumimoji="0" lang="en-US" altLang="ja-JP" sz="1200" smtClean="0"/>
              <a:t>Ⅰ</a:t>
            </a:r>
          </a:p>
        </p:txBody>
      </p:sp>
      <p:sp>
        <p:nvSpPr>
          <p:cNvPr id="7171" name="スライド番号プレースホル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C55C14C-EE70-47A7-A541-22392AEAF512}" type="slidenum">
              <a:rPr kumimoji="0" lang="en-US" altLang="ja-JP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ja-JP" sz="1200" smtClean="0">
              <a:latin typeface="Arial Black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39775"/>
          </a:xfrm>
        </p:spPr>
        <p:txBody>
          <a:bodyPr/>
          <a:lstStyle/>
          <a:p>
            <a:pPr eaLnBrk="1" hangingPunct="1"/>
            <a:r>
              <a:rPr lang="en-US" altLang="ja-JP" sz="4000" smtClean="0"/>
              <a:t>11.</a:t>
            </a:r>
            <a:r>
              <a:rPr lang="ja-JP" altLang="en-US" sz="4000" smtClean="0"/>
              <a:t>衛星の時代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628775"/>
            <a:ext cx="4171950" cy="4238625"/>
          </a:xfrm>
        </p:spPr>
        <p:txBody>
          <a:bodyPr/>
          <a:lstStyle/>
          <a:p>
            <a:pPr eaLnBrk="1" hangingPunct="1"/>
            <a:r>
              <a:rPr lang="ja-JP" altLang="en-US" sz="2400" smtClean="0"/>
              <a:t>衛星の実用化は多回路＝マス・メディア、電話、電気通信、ビジネス、銀行、商業、</a:t>
            </a:r>
          </a:p>
          <a:p>
            <a:pPr eaLnBrk="1" hangingPunct="1"/>
            <a:r>
              <a:rPr lang="ja-JP" altLang="en-US" sz="2400" smtClean="0"/>
              <a:t>農業、鉱業、航空、海運、気象、娯楽＝で汎用可能</a:t>
            </a:r>
          </a:p>
          <a:p>
            <a:pPr eaLnBrk="1" hangingPunct="1"/>
            <a:r>
              <a:rPr lang="en-US" altLang="ja-JP" sz="2400" smtClean="0"/>
              <a:t>1957-79</a:t>
            </a:r>
            <a:r>
              <a:rPr lang="ja-JP" altLang="en-US" sz="2400" smtClean="0"/>
              <a:t>年までに</a:t>
            </a:r>
            <a:r>
              <a:rPr lang="en-US" altLang="ja-JP" sz="2400" smtClean="0"/>
              <a:t>2,100</a:t>
            </a:r>
            <a:r>
              <a:rPr lang="ja-JP" altLang="en-US" sz="2400" smtClean="0"/>
              <a:t>の衛星が打ち上げられた。海事衛星、軍事衛星</a:t>
            </a:r>
          </a:p>
          <a:p>
            <a:r>
              <a:rPr lang="ja-JP" altLang="en-US" sz="1600" b="1" smtClean="0"/>
              <a:t>アーサー・</a:t>
            </a:r>
            <a:r>
              <a:rPr lang="en-US" altLang="ja-JP" sz="1600" b="1" smtClean="0"/>
              <a:t>C</a:t>
            </a:r>
            <a:r>
              <a:rPr lang="ja-JP" altLang="en-US" sz="1600" b="1" smtClean="0"/>
              <a:t>・クラーク（</a:t>
            </a:r>
            <a:r>
              <a:rPr lang="en-US" altLang="ja-JP" sz="1600" b="1" smtClean="0"/>
              <a:t>Arthur C. Clarke</a:t>
            </a:r>
            <a:r>
              <a:rPr lang="ja-JP" altLang="en-US" sz="1600" b="1" smtClean="0"/>
              <a:t>）　通信衛星の発明者</a:t>
            </a:r>
          </a:p>
          <a:p>
            <a:pPr eaLnBrk="1" hangingPunct="1"/>
            <a:endParaRPr lang="ja-JP" altLang="en-US" sz="2400" smtClean="0"/>
          </a:p>
        </p:txBody>
      </p:sp>
      <p:pic>
        <p:nvPicPr>
          <p:cNvPr id="7174" name="Picture 9" descr="アーサー・C・クラーク">
            <a:hlinkClick r:id="rId3" tooltip="アーサー・C・クラーク"/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463" y="1597025"/>
            <a:ext cx="3887787" cy="34559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まとめ　マス・メディアの発達：日本</a:t>
            </a:r>
          </a:p>
        </p:txBody>
      </p:sp>
      <p:sp>
        <p:nvSpPr>
          <p:cNvPr id="8195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xfrm>
            <a:off x="7380288" y="6021388"/>
            <a:ext cx="50482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just" eaLnBrk="1" hangingPunct="1"/>
            <a:fld id="{91BBDF7A-FE2F-4103-8F15-EC3C99BC83A5}" type="slidenum">
              <a:rPr lang="ja-JP" altLang="en-US" smtClean="0"/>
              <a:pPr algn="just" eaLnBrk="1" hangingPunct="1"/>
              <a:t>6</a:t>
            </a:fld>
            <a:endParaRPr lang="ja-JP" altLang="en-US" smtClean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4294967295"/>
          </p:nvPr>
        </p:nvSpPr>
        <p:spPr>
          <a:xfrm>
            <a:off x="457200" y="2276475"/>
            <a:ext cx="4475163" cy="3849688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altLang="ja-JP" dirty="0"/>
              <a:t>1860s</a:t>
            </a:r>
            <a:r>
              <a:rPr lang="ja-JP" altLang="en-US" dirty="0"/>
              <a:t>　　新　聞</a:t>
            </a:r>
            <a:endParaRPr lang="en-US" altLang="ja-JP" dirty="0"/>
          </a:p>
          <a:p>
            <a:pPr>
              <a:defRPr/>
            </a:pPr>
            <a:r>
              <a:rPr lang="en-US" altLang="ja-JP" dirty="0"/>
              <a:t>1925 </a:t>
            </a:r>
            <a:r>
              <a:rPr lang="ja-JP" altLang="en-US" dirty="0"/>
              <a:t>　ラジオ放送</a:t>
            </a:r>
            <a:r>
              <a:rPr lang="ja-JP" altLang="en-US" dirty="0" smtClean="0"/>
              <a:t>⇒</a:t>
            </a:r>
            <a:r>
              <a:rPr lang="en-US" altLang="ja-JP" dirty="0" smtClean="0"/>
              <a:t>95</a:t>
            </a:r>
            <a:r>
              <a:rPr lang="ja-JP" altLang="en-US" dirty="0" smtClean="0"/>
              <a:t>年</a:t>
            </a:r>
            <a:endParaRPr lang="en-US" altLang="ja-JP" dirty="0"/>
          </a:p>
          <a:p>
            <a:pPr>
              <a:defRPr/>
            </a:pPr>
            <a:r>
              <a:rPr lang="en-US" altLang="ja-JP" dirty="0"/>
              <a:t>1953</a:t>
            </a:r>
            <a:r>
              <a:rPr lang="ja-JP" altLang="en-US" dirty="0"/>
              <a:t>　　テレビ放送⇒</a:t>
            </a:r>
            <a:r>
              <a:rPr lang="en-US" altLang="ja-JP" dirty="0" smtClean="0"/>
              <a:t>67</a:t>
            </a:r>
            <a:r>
              <a:rPr lang="ja-JP" altLang="en-US" dirty="0" smtClean="0"/>
              <a:t>年</a:t>
            </a:r>
            <a:endParaRPr lang="en-US" altLang="ja-JP" dirty="0"/>
          </a:p>
          <a:p>
            <a:pPr>
              <a:defRPr/>
            </a:pPr>
            <a:r>
              <a:rPr lang="en-US" altLang="ja-JP" dirty="0"/>
              <a:t>1960s  </a:t>
            </a:r>
            <a:r>
              <a:rPr lang="ja-JP" altLang="en-US" dirty="0"/>
              <a:t>日本映画黄金期</a:t>
            </a:r>
            <a:endParaRPr lang="en-US" altLang="ja-JP" dirty="0"/>
          </a:p>
          <a:p>
            <a:pPr>
              <a:defRPr/>
            </a:pPr>
            <a:r>
              <a:rPr lang="ja-JP" altLang="en-US" dirty="0"/>
              <a:t>　　　　　カラー放送</a:t>
            </a:r>
            <a:endParaRPr lang="en-US" altLang="ja-JP" dirty="0"/>
          </a:p>
          <a:p>
            <a:pPr>
              <a:defRPr/>
            </a:pPr>
            <a:r>
              <a:rPr lang="en-US" altLang="ja-JP" dirty="0"/>
              <a:t>1990s  </a:t>
            </a:r>
            <a:r>
              <a:rPr lang="ja-JP" altLang="en-US" dirty="0"/>
              <a:t>衛星放送</a:t>
            </a:r>
            <a:endParaRPr lang="en-US" altLang="ja-JP" dirty="0"/>
          </a:p>
          <a:p>
            <a:pPr>
              <a:defRPr/>
            </a:pPr>
            <a:r>
              <a:rPr lang="en-US" altLang="ja-JP" dirty="0"/>
              <a:t>2000s </a:t>
            </a:r>
            <a:r>
              <a:rPr lang="ja-JP" altLang="en-US" dirty="0"/>
              <a:t>インターネット</a:t>
            </a:r>
            <a:endParaRPr lang="en-US" altLang="ja-JP" dirty="0"/>
          </a:p>
          <a:p>
            <a:pPr>
              <a:defRPr/>
            </a:pPr>
            <a:endParaRPr lang="ja-JP" altLang="en-US" dirty="0"/>
          </a:p>
        </p:txBody>
      </p:sp>
      <p:pic>
        <p:nvPicPr>
          <p:cNvPr id="1026" name="Picture 2" descr="H:\授業資料11\イの字.gif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19700" y="2636838"/>
            <a:ext cx="2728913" cy="30956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番号プレースホル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F308D28-891A-4735-B5EE-5D01CB3E69D0}" type="slidenum">
              <a:rPr kumimoji="0" lang="en-US" altLang="ja-JP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kumimoji="0" lang="en-US" altLang="ja-JP" sz="1200" smtClean="0">
              <a:latin typeface="Arial Black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27113"/>
          </a:xfrm>
        </p:spPr>
        <p:txBody>
          <a:bodyPr/>
          <a:lstStyle/>
          <a:p>
            <a:pPr eaLnBrk="1" hangingPunct="1"/>
            <a:r>
              <a:rPr lang="ja-JP" altLang="en-US" smtClean="0"/>
              <a:t>　まとめ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208963" cy="4176712"/>
          </a:xfrm>
        </p:spPr>
        <p:txBody>
          <a:bodyPr/>
          <a:lstStyle/>
          <a:p>
            <a:pPr eaLnBrk="1" hangingPunct="1"/>
            <a:r>
              <a:rPr lang="ja-JP" altLang="en-US" sz="2400" dirty="0" smtClean="0"/>
              <a:t>マス・メディアの発達はここ半世紀にすぎない。</a:t>
            </a:r>
          </a:p>
          <a:p>
            <a:pPr eaLnBrk="1" hangingPunct="1"/>
            <a:r>
              <a:rPr lang="ja-JP" altLang="en-US" sz="2400" dirty="0" smtClean="0"/>
              <a:t>地理的拡大は、マス・メディアが都会人口の排他的な特権でなくなった</a:t>
            </a:r>
          </a:p>
          <a:p>
            <a:pPr eaLnBrk="1" hangingPunct="1"/>
            <a:r>
              <a:rPr lang="ja-JP" altLang="en-US" sz="2400" dirty="0" smtClean="0"/>
              <a:t>広大な領域までカバーできるようになったマス・メディアは、新聞や放送局、通信社の重要性を認識、増大させた。</a:t>
            </a:r>
          </a:p>
          <a:p>
            <a:pPr eaLnBrk="1" hangingPunct="1"/>
            <a:r>
              <a:rPr lang="ja-JP" altLang="en-US" sz="2400" dirty="0" smtClean="0"/>
              <a:t>識字率の増加？　メディア・リテラシー</a:t>
            </a:r>
          </a:p>
          <a:p>
            <a:pPr eaLnBrk="1" hangingPunct="1"/>
            <a:r>
              <a:rPr lang="ja-JP" altLang="en-US" sz="2400" dirty="0" smtClean="0"/>
              <a:t>教育の発達　ペーパーブックの発達</a:t>
            </a:r>
          </a:p>
          <a:p>
            <a:pPr eaLnBrk="1" hangingPunct="1"/>
            <a:r>
              <a:rPr lang="ja-JP" altLang="en-US" sz="2400" dirty="0" smtClean="0"/>
              <a:t>多種の図書館出現</a:t>
            </a:r>
          </a:p>
          <a:p>
            <a:pPr eaLnBrk="1" hangingPunct="1"/>
            <a:r>
              <a:rPr lang="ja-JP" altLang="en-US" sz="2400" dirty="0" smtClean="0"/>
              <a:t>メディアの多様化－マルチメディア</a:t>
            </a:r>
            <a:br>
              <a:rPr lang="ja-JP" altLang="en-US" sz="2400" dirty="0" smtClean="0"/>
            </a:br>
            <a:endParaRPr lang="ja-JP" altLang="en-US" sz="2400" dirty="0" smtClean="0"/>
          </a:p>
        </p:txBody>
      </p:sp>
      <p:sp>
        <p:nvSpPr>
          <p:cNvPr id="9221" name="フッター プレースホルダ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ja-JP" altLang="en-US" sz="1200" smtClean="0"/>
              <a:t>ジャーナリズム史</a:t>
            </a:r>
            <a:r>
              <a:rPr kumimoji="0" lang="en-US" altLang="ja-JP" sz="1200" smtClean="0"/>
              <a:t>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スライド番号プレースホル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B5EA75C-5F77-4F66-9C92-BD75362BAEC6}" type="slidenum">
              <a:rPr kumimoji="0" lang="en-US" altLang="ja-JP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kumimoji="0" lang="en-US" altLang="ja-JP" sz="1200" smtClean="0">
              <a:latin typeface="Arial Black" pitchFamily="34" charset="0"/>
            </a:endParaRPr>
          </a:p>
        </p:txBody>
      </p:sp>
      <p:sp>
        <p:nvSpPr>
          <p:cNvPr id="1024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抱える問題点</a:t>
            </a:r>
          </a:p>
        </p:txBody>
      </p:sp>
      <p:sp>
        <p:nvSpPr>
          <p:cNvPr id="1024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4213" y="1524000"/>
            <a:ext cx="7773987" cy="4572000"/>
          </a:xfrm>
        </p:spPr>
        <p:txBody>
          <a:bodyPr/>
          <a:lstStyle/>
          <a:p>
            <a:pPr eaLnBrk="1" hangingPunct="1"/>
            <a:r>
              <a:rPr lang="ja-JP" altLang="en-US" sz="2800" dirty="0" smtClean="0"/>
              <a:t>新聞　日刊紙の発行部数の停滞－読者の減少</a:t>
            </a:r>
          </a:p>
          <a:p>
            <a:pPr eaLnBrk="1" hangingPunct="1"/>
            <a:r>
              <a:rPr lang="ja-JP" altLang="en-US" sz="2800" dirty="0" smtClean="0"/>
              <a:t>地方紙／夕刊紙の消滅</a:t>
            </a:r>
          </a:p>
          <a:p>
            <a:pPr eaLnBrk="1" hangingPunct="1"/>
            <a:r>
              <a:rPr lang="ja-JP" altLang="en-US" sz="2800" dirty="0" smtClean="0"/>
              <a:t>編集、印刷業務の革新</a:t>
            </a:r>
            <a:r>
              <a:rPr lang="en-US" altLang="ja-JP" sz="2800" dirty="0" smtClean="0"/>
              <a:t>: IT</a:t>
            </a:r>
            <a:r>
              <a:rPr lang="ja-JP" altLang="en-US" sz="2800" dirty="0" smtClean="0"/>
              <a:t>革命</a:t>
            </a:r>
          </a:p>
          <a:p>
            <a:pPr eaLnBrk="1" hangingPunct="1"/>
            <a:r>
              <a:rPr lang="ja-JP" altLang="en-US" sz="2800" dirty="0" smtClean="0"/>
              <a:t>放送</a:t>
            </a:r>
            <a:r>
              <a:rPr lang="ja-JP" altLang="en-US" sz="2800" dirty="0" smtClean="0"/>
              <a:t>＝地上波対空中派（既存局と新局）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ja-JP" altLang="en-US" sz="2800" dirty="0" smtClean="0"/>
              <a:t>他</a:t>
            </a:r>
            <a:r>
              <a:rPr lang="ja-JP" altLang="en-US" sz="2800" dirty="0"/>
              <a:t>メディアとの競争：通信との垣根がなくなる</a:t>
            </a:r>
          </a:p>
          <a:p>
            <a:pPr eaLnBrk="1" hangingPunct="1"/>
            <a:r>
              <a:rPr lang="ja-JP" altLang="en-US" sz="2800" dirty="0" smtClean="0"/>
              <a:t>地方局</a:t>
            </a:r>
            <a:r>
              <a:rPr lang="ja-JP" altLang="en-US" sz="2800" dirty="0" smtClean="0"/>
              <a:t>の衰退</a:t>
            </a:r>
          </a:p>
          <a:p>
            <a:pPr eaLnBrk="1" hangingPunct="1"/>
            <a:r>
              <a:rPr lang="ja-JP" altLang="en-US" sz="2800" dirty="0" smtClean="0"/>
              <a:t>ＦＭ局の増加（音質への対応）</a:t>
            </a:r>
          </a:p>
        </p:txBody>
      </p:sp>
      <p:sp>
        <p:nvSpPr>
          <p:cNvPr id="10245" name="フッター プレースホルダ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ja-JP" altLang="en-US" sz="1200" smtClean="0"/>
              <a:t>ジャーナリズム史</a:t>
            </a:r>
            <a:r>
              <a:rPr kumimoji="0" lang="en-US" altLang="ja-JP" sz="1200" smtClean="0"/>
              <a:t>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フッター プレースホル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ja-JP" altLang="en-US" sz="1200" smtClean="0"/>
              <a:t>ジャーナリズム史</a:t>
            </a:r>
            <a:r>
              <a:rPr kumimoji="0" lang="en-US" altLang="ja-JP" sz="1200" smtClean="0"/>
              <a:t>Ⅰ</a:t>
            </a:r>
          </a:p>
        </p:txBody>
      </p:sp>
      <p:sp>
        <p:nvSpPr>
          <p:cNvPr id="11267" name="スライド番号プレースホル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F66227E-7ADA-402C-98AA-209C77E89F33}" type="slidenum">
              <a:rPr kumimoji="0" lang="en-US" altLang="ja-JP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kumimoji="0" lang="en-US" altLang="ja-JP" sz="1200" smtClean="0">
              <a:latin typeface="Arial Black" pitchFamily="34" charset="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27584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共通事項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507288" cy="431060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400" dirty="0" smtClean="0"/>
              <a:t>国際的（国内的）な規模での集中化と独占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400" dirty="0" smtClean="0"/>
              <a:t>構造の変化＝急速な技術進展、生産とマーケティングの集中化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400" dirty="0" smtClean="0"/>
              <a:t>世界規模でのコミュニケーション能力の拡大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400" dirty="0" smtClean="0"/>
              <a:t>情報と娯楽に関連する企業の水平的、垂直的結合</a:t>
            </a:r>
            <a:endParaRPr lang="en-US" altLang="ja-JP" sz="2400" dirty="0" smtClean="0"/>
          </a:p>
          <a:p>
            <a:pPr eaLnBrk="1" hangingPunct="1"/>
            <a:r>
              <a:rPr lang="ja-JP" altLang="en-US" sz="2400" dirty="0"/>
              <a:t>種々な部門で活動する企業のメディア拡大への関与</a:t>
            </a:r>
          </a:p>
          <a:p>
            <a:pPr eaLnBrk="1" hangingPunct="1"/>
            <a:r>
              <a:rPr lang="ja-JP" altLang="en-US" sz="2400" dirty="0"/>
              <a:t>種々の情報産業の、大規模で多角的なメディア</a:t>
            </a:r>
          </a:p>
          <a:p>
            <a:pPr eaLnBrk="1" hangingPunct="1"/>
            <a:r>
              <a:rPr lang="ja-JP" altLang="en-US" sz="2400" dirty="0"/>
              <a:t>コングロマリットへの合併と統合→プレスバロンからメディアバロンへ</a:t>
            </a:r>
          </a:p>
          <a:p>
            <a:pPr eaLnBrk="1" hangingPunct="1"/>
            <a:r>
              <a:rPr lang="ja-JP" altLang="en-US" sz="2400" dirty="0"/>
              <a:t>メガ・メディアからギガ・メディアの時代に</a:t>
            </a:r>
          </a:p>
          <a:p>
            <a:pPr eaLnBrk="1" hangingPunct="1">
              <a:lnSpc>
                <a:spcPct val="90000"/>
              </a:lnSpc>
            </a:pPr>
            <a:endParaRPr lang="ja-JP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847</TotalTime>
  <Words>369</Words>
  <Application>Microsoft Office PowerPoint</Application>
  <PresentationFormat>画面に合わせる (4:3)</PresentationFormat>
  <Paragraphs>90</Paragraphs>
  <Slides>10</Slides>
  <Notes>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Pixel</vt:lpstr>
      <vt:lpstr>ジャーナリズム史Ⅰ 歴史を考える-3</vt:lpstr>
      <vt:lpstr>8.放送の時代へ</vt:lpstr>
      <vt:lpstr>9.ニューメディア時代の到来</vt:lpstr>
      <vt:lpstr>10.Computers &amp; Satellites</vt:lpstr>
      <vt:lpstr>11.衛星の時代</vt:lpstr>
      <vt:lpstr>まとめ　マス・メディアの発達：日本</vt:lpstr>
      <vt:lpstr>　まとめ</vt:lpstr>
      <vt:lpstr>抱える問題点</vt:lpstr>
      <vt:lpstr>共通事項</vt:lpstr>
      <vt:lpstr>　　　　デジタル化の波：21c～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マ　ス　・　メ　デ　ィ　ア　史　（　１　）　（　２　）</dc:title>
  <dc:creator>鈴木雄雅</dc:creator>
  <cp:lastModifiedBy>s-yuga  TOSHIBA-1</cp:lastModifiedBy>
  <cp:revision>77</cp:revision>
  <dcterms:created xsi:type="dcterms:W3CDTF">1999-04-21T14:06:24Z</dcterms:created>
  <dcterms:modified xsi:type="dcterms:W3CDTF">2020-05-03T06:53:53Z</dcterms:modified>
</cp:coreProperties>
</file>