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8"/>
  </p:notesMasterIdLst>
  <p:handoutMasterIdLst>
    <p:handoutMasterId r:id="rId19"/>
  </p:handoutMasterIdLst>
  <p:sldIdLst>
    <p:sldId id="386" r:id="rId2"/>
    <p:sldId id="424" r:id="rId3"/>
    <p:sldId id="338" r:id="rId4"/>
    <p:sldId id="347" r:id="rId5"/>
    <p:sldId id="392" r:id="rId6"/>
    <p:sldId id="445" r:id="rId7"/>
    <p:sldId id="402" r:id="rId8"/>
    <p:sldId id="397" r:id="rId9"/>
    <p:sldId id="398" r:id="rId10"/>
    <p:sldId id="399" r:id="rId11"/>
    <p:sldId id="406" r:id="rId12"/>
    <p:sldId id="400" r:id="rId13"/>
    <p:sldId id="401" r:id="rId14"/>
    <p:sldId id="403" r:id="rId15"/>
    <p:sldId id="404" r:id="rId16"/>
    <p:sldId id="405" r:id="rId17"/>
  </p:sldIdLst>
  <p:sldSz cx="9144000" cy="6858000" type="screen4x3"/>
  <p:notesSz cx="6888163" cy="10020300"/>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2B2BF7"/>
    <a:srgbClr val="FEFEF4"/>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94702" autoAdjust="0"/>
  </p:normalViewPr>
  <p:slideViewPr>
    <p:cSldViewPr>
      <p:cViewPr varScale="1">
        <p:scale>
          <a:sx n="55" d="100"/>
          <a:sy n="55" d="100"/>
        </p:scale>
        <p:origin x="-726" y="-90"/>
      </p:cViewPr>
      <p:guideLst>
        <p:guide orient="horz" pos="2160"/>
        <p:guide pos="2880"/>
      </p:guideLst>
    </p:cSldViewPr>
  </p:slideViewPr>
  <p:outlineViewPr>
    <p:cViewPr>
      <p:scale>
        <a:sx n="33" d="100"/>
        <a:sy n="33" d="100"/>
      </p:scale>
      <p:origin x="0" y="16260"/>
    </p:cViewPr>
  </p:outlineViewPr>
  <p:notesTextViewPr>
    <p:cViewPr>
      <p:scale>
        <a:sx n="100" d="100"/>
        <a:sy n="100" d="100"/>
      </p:scale>
      <p:origin x="0" y="0"/>
    </p:cViewPr>
  </p:notesTextViewPr>
  <p:sorterViewPr>
    <p:cViewPr varScale="1">
      <p:scale>
        <a:sx n="1" d="1"/>
        <a:sy n="1" d="1"/>
      </p:scale>
      <p:origin x="0" y="1242"/>
    </p:cViewPr>
  </p:sorterViewPr>
  <p:notesViewPr>
    <p:cSldViewPr>
      <p:cViewPr varScale="1">
        <p:scale>
          <a:sx n="31" d="100"/>
          <a:sy n="31" d="100"/>
        </p:scale>
        <p:origin x="-1206" y="-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a:extLst>
              <a:ext uri="{FF2B5EF4-FFF2-40B4-BE49-F238E27FC236}"/>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eaLnBrk="1" hangingPunct="1">
              <a:defRPr sz="1300">
                <a:latin typeface="Times New Roman" pitchFamily="18" charset="0"/>
              </a:defRPr>
            </a:lvl1pPr>
          </a:lstStyle>
          <a:p>
            <a:pPr>
              <a:defRPr/>
            </a:pPr>
            <a:endParaRPr lang="en-US" altLang="ja-JP"/>
          </a:p>
        </p:txBody>
      </p:sp>
      <p:sp>
        <p:nvSpPr>
          <p:cNvPr id="201731" name="Rectangle 3">
            <a:extLst>
              <a:ext uri="{FF2B5EF4-FFF2-40B4-BE49-F238E27FC236}"/>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ltLang="ja-JP"/>
          </a:p>
        </p:txBody>
      </p:sp>
      <p:sp>
        <p:nvSpPr>
          <p:cNvPr id="201732" name="Rectangle 4">
            <a:extLst>
              <a:ext uri="{FF2B5EF4-FFF2-40B4-BE49-F238E27FC236}"/>
            </a:extLst>
          </p:cNvPr>
          <p:cNvSpPr>
            <a:spLocks noGrp="1" noChangeArrowheads="1"/>
          </p:cNvSpPr>
          <p:nvPr>
            <p:ph type="ftr" sz="quarter" idx="2"/>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eaLnBrk="1" hangingPunct="1">
              <a:defRPr sz="1300">
                <a:latin typeface="Times New Roman" pitchFamily="18" charset="0"/>
              </a:defRPr>
            </a:lvl1pPr>
          </a:lstStyle>
          <a:p>
            <a:pPr>
              <a:defRPr/>
            </a:pPr>
            <a:endParaRPr lang="en-US" altLang="ja-JP"/>
          </a:p>
        </p:txBody>
      </p:sp>
      <p:sp>
        <p:nvSpPr>
          <p:cNvPr id="201733" name="Rectangle 5">
            <a:extLst>
              <a:ext uri="{FF2B5EF4-FFF2-40B4-BE49-F238E27FC236}"/>
            </a:extLst>
          </p:cNvPr>
          <p:cNvSpPr>
            <a:spLocks noGrp="1" noChangeArrowheads="1"/>
          </p:cNvSpPr>
          <p:nvPr>
            <p:ph type="sldNum" sz="quarter" idx="3"/>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defRPr sz="1300">
                <a:latin typeface="Times New Roman" pitchFamily="18" charset="0"/>
              </a:defRPr>
            </a:lvl1pPr>
          </a:lstStyle>
          <a:p>
            <a:pPr>
              <a:defRPr/>
            </a:pPr>
            <a:fld id="{BC64B704-8D51-4B02-B42B-E70C02A0AB76}" type="slidenum">
              <a:rPr lang="en-US" altLang="ja-JP"/>
              <a:pPr>
                <a:defRPr/>
              </a:pPr>
              <a:t>‹#›</a:t>
            </a:fld>
            <a:endParaRPr lang="en-US" altLang="ja-JP"/>
          </a:p>
        </p:txBody>
      </p:sp>
    </p:spTree>
    <p:extLst>
      <p:ext uri="{BB962C8B-B14F-4D97-AF65-F5344CB8AC3E}">
        <p14:creationId xmlns:p14="http://schemas.microsoft.com/office/powerpoint/2010/main" val="997079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eaLnBrk="1" hangingPunct="1">
              <a:defRPr sz="1300">
                <a:latin typeface="Times New Roman" pitchFamily="18" charset="0"/>
              </a:defRPr>
            </a:lvl1pPr>
          </a:lstStyle>
          <a:p>
            <a:pPr>
              <a:defRPr/>
            </a:pPr>
            <a:endParaRPr lang="en-US" altLang="ja-JP"/>
          </a:p>
        </p:txBody>
      </p:sp>
      <p:sp>
        <p:nvSpPr>
          <p:cNvPr id="14339" name="Rectangle 3">
            <a:extLst>
              <a:ext uri="{FF2B5EF4-FFF2-40B4-BE49-F238E27FC236}"/>
            </a:extLst>
          </p:cNvPr>
          <p:cNvSpPr>
            <a:spLocks noGrp="1" noChangeArrowheads="1"/>
          </p:cNvSpPr>
          <p:nvPr>
            <p:ph type="dt" idx="1"/>
          </p:nvPr>
        </p:nvSpPr>
        <p:spPr bwMode="auto">
          <a:xfrm>
            <a:off x="3903663"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extLst>
          </p:cNvPr>
          <p:cNvSpPr>
            <a:spLocks noGrp="1" noChangeArrowheads="1"/>
          </p:cNvSpPr>
          <p:nvPr>
            <p:ph type="body" sz="quarter" idx="3"/>
          </p:nvPr>
        </p:nvSpPr>
        <p:spPr bwMode="auto">
          <a:xfrm>
            <a:off x="919163" y="4759325"/>
            <a:ext cx="5049837" cy="451008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4342" name="Rectangle 6">
            <a:extLst>
              <a:ext uri="{FF2B5EF4-FFF2-40B4-BE49-F238E27FC236}"/>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eaLnBrk="1" hangingPunct="1">
              <a:defRPr sz="1300">
                <a:latin typeface="Times New Roman" pitchFamily="18" charset="0"/>
              </a:defRPr>
            </a:lvl1pPr>
          </a:lstStyle>
          <a:p>
            <a:pPr>
              <a:defRPr/>
            </a:pPr>
            <a:endParaRPr lang="en-US" altLang="ja-JP"/>
          </a:p>
        </p:txBody>
      </p:sp>
      <p:sp>
        <p:nvSpPr>
          <p:cNvPr id="14343" name="Rectangle 7">
            <a:extLst>
              <a:ext uri="{FF2B5EF4-FFF2-40B4-BE49-F238E27FC236}"/>
            </a:extLst>
          </p:cNvPr>
          <p:cNvSpPr>
            <a:spLocks noGrp="1" noChangeArrowheads="1"/>
          </p:cNvSpPr>
          <p:nvPr>
            <p:ph type="sldNum" sz="quarter" idx="5"/>
          </p:nvPr>
        </p:nvSpPr>
        <p:spPr bwMode="auto">
          <a:xfrm>
            <a:off x="3903663" y="9518650"/>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defRPr sz="1300">
                <a:latin typeface="Times New Roman" pitchFamily="18" charset="0"/>
              </a:defRPr>
            </a:lvl1pPr>
          </a:lstStyle>
          <a:p>
            <a:pPr>
              <a:defRPr/>
            </a:pPr>
            <a:fld id="{416B29D8-489D-4723-90B7-EAF7D642C201}" type="slidenum">
              <a:rPr lang="en-US" altLang="ja-JP"/>
              <a:pPr>
                <a:defRPr/>
              </a:pPr>
              <a:t>‹#›</a:t>
            </a:fld>
            <a:endParaRPr lang="en-US" altLang="ja-JP"/>
          </a:p>
        </p:txBody>
      </p:sp>
    </p:spTree>
    <p:extLst>
      <p:ext uri="{BB962C8B-B14F-4D97-AF65-F5344CB8AC3E}">
        <p14:creationId xmlns:p14="http://schemas.microsoft.com/office/powerpoint/2010/main" val="4248178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EDADB66E-7F20-47DF-9227-B3A1405E0EE9}" type="slidenum">
              <a:rPr lang="en-US" altLang="ja-JP" sz="1300" smtClean="0">
                <a:ea typeface="ＭＳ Ｐゴシック" pitchFamily="50" charset="-128"/>
              </a:rPr>
              <a:pPr>
                <a:spcBef>
                  <a:spcPct val="0"/>
                </a:spcBef>
              </a:pPr>
              <a:t>1</a:t>
            </a:fld>
            <a:endParaRPr lang="en-US" altLang="ja-JP" sz="1300" smtClean="0">
              <a:ea typeface="ＭＳ Ｐゴシック" pitchFamily="50"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C96F2E11-219A-4FCD-A8CE-32B0037C490D}" type="slidenum">
              <a:rPr lang="en-US" altLang="ja-JP" sz="1300" smtClean="0">
                <a:ea typeface="ＭＳ Ｐゴシック" pitchFamily="50" charset="-128"/>
              </a:rPr>
              <a:pPr>
                <a:spcBef>
                  <a:spcPct val="0"/>
                </a:spcBef>
              </a:pPr>
              <a:t>11</a:t>
            </a:fld>
            <a:endParaRPr lang="en-US" altLang="ja-JP" sz="1300" smtClean="0">
              <a:ea typeface="ＭＳ Ｐゴシック" pitchFamily="50"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B43E8C1-E226-426C-8ED1-D8E96CF16684}" type="slidenum">
              <a:rPr lang="en-US" altLang="ja-JP" sz="1300" smtClean="0">
                <a:ea typeface="ＭＳ Ｐゴシック" pitchFamily="50" charset="-128"/>
              </a:rPr>
              <a:pPr>
                <a:spcBef>
                  <a:spcPct val="0"/>
                </a:spcBef>
              </a:pPr>
              <a:t>12</a:t>
            </a:fld>
            <a:endParaRPr lang="en-US" altLang="ja-JP" sz="1300" smtClean="0">
              <a:ea typeface="ＭＳ Ｐゴシック" pitchFamily="50"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02A9A4D5-8892-4AB1-86CF-BE1C43581650}" type="slidenum">
              <a:rPr lang="en-US" altLang="ja-JP" sz="1300" smtClean="0">
                <a:ea typeface="ＭＳ Ｐゴシック" pitchFamily="50" charset="-128"/>
              </a:rPr>
              <a:pPr>
                <a:spcBef>
                  <a:spcPct val="0"/>
                </a:spcBef>
              </a:pPr>
              <a:t>13</a:t>
            </a:fld>
            <a:endParaRPr lang="en-US" altLang="ja-JP" sz="1300" smtClean="0">
              <a:ea typeface="ＭＳ Ｐゴシック" pitchFamily="50"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D750086-CBB3-4F73-A863-BA31C7236B0F}" type="slidenum">
              <a:rPr lang="en-US" altLang="ja-JP" sz="1300" smtClean="0">
                <a:ea typeface="ＭＳ Ｐゴシック" pitchFamily="50" charset="-128"/>
              </a:rPr>
              <a:pPr>
                <a:spcBef>
                  <a:spcPct val="0"/>
                </a:spcBef>
              </a:pPr>
              <a:t>14</a:t>
            </a:fld>
            <a:endParaRPr lang="en-US" altLang="ja-JP" sz="1300" smtClean="0">
              <a:ea typeface="ＭＳ Ｐゴシック" pitchFamily="50"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71F7687-BD6A-4326-BAFF-70CD5203AACA}" type="slidenum">
              <a:rPr lang="en-US" altLang="ja-JP" sz="1300" smtClean="0">
                <a:ea typeface="ＭＳ Ｐゴシック" pitchFamily="50" charset="-128"/>
              </a:rPr>
              <a:pPr>
                <a:spcBef>
                  <a:spcPct val="0"/>
                </a:spcBef>
              </a:pPr>
              <a:t>15</a:t>
            </a:fld>
            <a:endParaRPr lang="en-US" altLang="ja-JP" sz="1300" smtClean="0">
              <a:ea typeface="ＭＳ Ｐゴシック" pitchFamily="50"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634A68F-CE76-430A-888A-0A002FEA84B6}" type="slidenum">
              <a:rPr lang="en-US" altLang="ja-JP" sz="1300" smtClean="0">
                <a:ea typeface="ＭＳ Ｐゴシック" pitchFamily="50" charset="-128"/>
              </a:rPr>
              <a:pPr>
                <a:spcBef>
                  <a:spcPct val="0"/>
                </a:spcBef>
              </a:pPr>
              <a:t>16</a:t>
            </a:fld>
            <a:endParaRPr lang="en-US" altLang="ja-JP" sz="1300" smtClean="0">
              <a:ea typeface="ＭＳ Ｐゴシック" pitchFamily="50"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DF930D9-2AEE-44A7-867A-3E512F9A5B10}" type="slidenum">
              <a:rPr lang="en-US" altLang="ja-JP" sz="1300" smtClean="0">
                <a:ea typeface="ＭＳ Ｐゴシック" pitchFamily="50" charset="-128"/>
              </a:rPr>
              <a:pPr>
                <a:spcBef>
                  <a:spcPct val="0"/>
                </a:spcBef>
              </a:pPr>
              <a:t>3</a:t>
            </a:fld>
            <a:endParaRPr lang="en-US" altLang="ja-JP" sz="1300" smtClean="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ACE9031-A3D2-4BD9-818D-9A139EA2385E}" type="slidenum">
              <a:rPr lang="en-US" altLang="ja-JP" sz="1300" smtClean="0">
                <a:ea typeface="ＭＳ Ｐゴシック" pitchFamily="50" charset="-128"/>
              </a:rPr>
              <a:pPr>
                <a:spcBef>
                  <a:spcPct val="0"/>
                </a:spcBef>
              </a:pPr>
              <a:t>4</a:t>
            </a:fld>
            <a:endParaRPr lang="en-US" altLang="ja-JP" sz="1300" smtClean="0">
              <a:ea typeface="ＭＳ Ｐゴシック" pitchFamily="50"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804E868-437D-4004-9AAD-2AB8895F2EDE}" type="slidenum">
              <a:rPr lang="en-US" altLang="ja-JP" sz="1300" smtClean="0">
                <a:ea typeface="ＭＳ Ｐゴシック" pitchFamily="50" charset="-128"/>
              </a:rPr>
              <a:pPr>
                <a:spcBef>
                  <a:spcPct val="0"/>
                </a:spcBef>
              </a:pPr>
              <a:t>5</a:t>
            </a:fld>
            <a:endParaRPr lang="en-US" altLang="ja-JP" sz="1300" smtClean="0">
              <a:ea typeface="ＭＳ Ｐゴシック" pitchFamily="50"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D83C852D-3D28-4C6B-BBD7-154DA44844FB}" type="slidenum">
              <a:rPr lang="en-US" altLang="ja-JP" sz="1300" smtClean="0">
                <a:ea typeface="ＭＳ Ｐゴシック" pitchFamily="50" charset="-128"/>
              </a:rPr>
              <a:pPr>
                <a:spcBef>
                  <a:spcPct val="0"/>
                </a:spcBef>
              </a:pPr>
              <a:t>7</a:t>
            </a:fld>
            <a:endParaRPr lang="en-US" altLang="ja-JP" sz="1300" smtClean="0">
              <a:ea typeface="ＭＳ Ｐゴシック" pitchFamily="50"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D7B23744-C51B-4902-B4D5-568B22BFDE1F}" type="slidenum">
              <a:rPr lang="en-US" altLang="ja-JP" sz="1300" smtClean="0">
                <a:ea typeface="ＭＳ Ｐゴシック" pitchFamily="50" charset="-128"/>
              </a:rPr>
              <a:pPr>
                <a:spcBef>
                  <a:spcPct val="0"/>
                </a:spcBef>
              </a:pPr>
              <a:t>8</a:t>
            </a:fld>
            <a:endParaRPr lang="en-US" altLang="ja-JP" sz="1300" smtClean="0">
              <a:ea typeface="ＭＳ Ｐゴシック" pitchFamily="50"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1C23D551-8931-41A1-91FE-A56EE6B29B6A}" type="slidenum">
              <a:rPr lang="en-US" altLang="ja-JP" sz="1300" smtClean="0">
                <a:ea typeface="ＭＳ Ｐゴシック" pitchFamily="50" charset="-128"/>
              </a:rPr>
              <a:pPr>
                <a:spcBef>
                  <a:spcPct val="0"/>
                </a:spcBef>
              </a:pPr>
              <a:t>9</a:t>
            </a:fld>
            <a:endParaRPr lang="en-US" altLang="ja-JP" sz="1300" smtClean="0">
              <a:ea typeface="ＭＳ Ｐゴシック" pitchFamily="50"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06740305-27BF-4BCC-A6C5-59578B2ADCC6}" type="slidenum">
              <a:rPr lang="en-US" altLang="ja-JP" sz="1300" smtClean="0">
                <a:ea typeface="ＭＳ Ｐゴシック" pitchFamily="50" charset="-128"/>
              </a:rPr>
              <a:pPr>
                <a:spcBef>
                  <a:spcPct val="0"/>
                </a:spcBef>
              </a:pPr>
              <a:t>10</a:t>
            </a:fld>
            <a:endParaRPr lang="en-US" altLang="ja-JP" sz="1300" smtClean="0">
              <a:ea typeface="ＭＳ Ｐゴシック" pitchFamily="50"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a:extLst>
                <a:ext uri="{FF2B5EF4-FFF2-40B4-BE49-F238E27FC236}"/>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6" name="Rectangle 4">
              <a:extLst>
                <a:ext uri="{FF2B5EF4-FFF2-40B4-BE49-F238E27FC236}"/>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31570 w 4917"/>
                <a:gd name="T3" fmla="*/ 0 h 1000"/>
                <a:gd name="T4" fmla="*/ 146492 w 4917"/>
                <a:gd name="T5" fmla="*/ 14939 h 1000"/>
                <a:gd name="T6" fmla="*/ 131599 w 4917"/>
                <a:gd name="T7" fmla="*/ 29830 h 1000"/>
                <a:gd name="T8" fmla="*/ 0 w 4917"/>
                <a:gd name="T9" fmla="*/ 2983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3671" name="Rectangle 7"/>
          <p:cNvSpPr>
            <a:spLocks noGrp="1" noChangeArrowheads="1"/>
          </p:cNvSpPr>
          <p:nvPr>
            <p:ph type="ctrTitle"/>
          </p:nvPr>
        </p:nvSpPr>
        <p:spPr>
          <a:xfrm>
            <a:off x="228600" y="1427163"/>
            <a:ext cx="8077200" cy="1609725"/>
          </a:xfrm>
        </p:spPr>
        <p:txBody>
          <a:bodyPr/>
          <a:lstStyle>
            <a:lvl1pPr>
              <a:defRPr sz="4600"/>
            </a:lvl1pPr>
          </a:lstStyle>
          <a:p>
            <a:r>
              <a:rPr lang="ja-JP" altLang="en-US"/>
              <a:t>マスタ タイトルの書式設定</a:t>
            </a:r>
          </a:p>
        </p:txBody>
      </p:sp>
      <p:sp>
        <p:nvSpPr>
          <p:cNvPr id="11367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ja-JP" altLang="en-US"/>
              <a:t>マスタ サブタイトルの書式設定</a:t>
            </a:r>
          </a:p>
        </p:txBody>
      </p:sp>
      <p:sp>
        <p:nvSpPr>
          <p:cNvPr id="9" name="Rectangle 9">
            <a:extLst>
              <a:ext uri="{FF2B5EF4-FFF2-40B4-BE49-F238E27FC236}"/>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ltLang="ja-JP"/>
          </a:p>
        </p:txBody>
      </p:sp>
      <p:sp>
        <p:nvSpPr>
          <p:cNvPr id="10" name="Rectangle 10">
            <a:extLst>
              <a:ext uri="{FF2B5EF4-FFF2-40B4-BE49-F238E27FC236}"/>
            </a:extLst>
          </p:cNvPr>
          <p:cNvSpPr>
            <a:spLocks noGrp="1" noChangeArrowheads="1"/>
          </p:cNvSpPr>
          <p:nvPr>
            <p:ph type="ftr" sz="quarter" idx="11"/>
          </p:nvPr>
        </p:nvSpPr>
        <p:spPr>
          <a:xfrm>
            <a:off x="3124200" y="6253163"/>
            <a:ext cx="2895600" cy="457200"/>
          </a:xfrm>
        </p:spPr>
        <p:txBody>
          <a:bodyPr/>
          <a:lstStyle>
            <a:lvl1pPr>
              <a:defRPr/>
            </a:lvl1pPr>
          </a:lstStyle>
          <a:p>
            <a:pPr>
              <a:defRPr/>
            </a:pPr>
            <a:r>
              <a:rPr lang="ja-JP" altLang="en-US"/>
              <a:t>ジャーナリズム史</a:t>
            </a:r>
            <a:r>
              <a:rPr lang="en-US" altLang="ja-JP"/>
              <a:t>Ⅰ</a:t>
            </a:r>
          </a:p>
        </p:txBody>
      </p:sp>
      <p:sp>
        <p:nvSpPr>
          <p:cNvPr id="11" name="Rectangle 11">
            <a:extLst>
              <a:ext uri="{FF2B5EF4-FFF2-40B4-BE49-F238E27FC236}"/>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135CE0AA-5BA0-4AA2-9C66-DE4B729A8239}" type="slidenum">
              <a:rPr lang="en-US" altLang="ja-JP"/>
              <a:pPr>
                <a:defRPr/>
              </a:pPr>
              <a:t>‹#›</a:t>
            </a:fld>
            <a:endParaRPr lang="en-US" altLang="ja-JP"/>
          </a:p>
        </p:txBody>
      </p:sp>
    </p:spTree>
    <p:extLst>
      <p:ext uri="{BB962C8B-B14F-4D97-AF65-F5344CB8AC3E}">
        <p14:creationId xmlns:p14="http://schemas.microsoft.com/office/powerpoint/2010/main" val="2174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6"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324B02CF-85A2-42CA-BE87-CD74215C1D22}" type="slidenum">
              <a:rPr lang="en-US" altLang="ja-JP"/>
              <a:pPr>
                <a:defRPr/>
              </a:pPr>
              <a:t>‹#›</a:t>
            </a:fld>
            <a:endParaRPr lang="en-US" altLang="ja-JP"/>
          </a:p>
        </p:txBody>
      </p:sp>
    </p:spTree>
    <p:extLst>
      <p:ext uri="{BB962C8B-B14F-4D97-AF65-F5344CB8AC3E}">
        <p14:creationId xmlns:p14="http://schemas.microsoft.com/office/powerpoint/2010/main" val="143523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50013" y="228600"/>
            <a:ext cx="2084387" cy="5791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95263" y="228600"/>
            <a:ext cx="6102350" cy="5791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6"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7629882C-22B0-4AFC-82EF-99A1BDBABD92}" type="slidenum">
              <a:rPr lang="en-US" altLang="ja-JP"/>
              <a:pPr>
                <a:defRPr/>
              </a:pPr>
              <a:t>‹#›</a:t>
            </a:fld>
            <a:endParaRPr lang="en-US" altLang="ja-JP"/>
          </a:p>
        </p:txBody>
      </p:sp>
    </p:spTree>
    <p:extLst>
      <p:ext uri="{BB962C8B-B14F-4D97-AF65-F5344CB8AC3E}">
        <p14:creationId xmlns:p14="http://schemas.microsoft.com/office/powerpoint/2010/main" val="144390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3" y="228600"/>
            <a:ext cx="8015287" cy="914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0"/>
            <a:ext cx="3886200"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3886200"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7"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B1AC220F-F5B8-4144-A5C7-04C454429632}" type="slidenum">
              <a:rPr lang="en-US" altLang="ja-JP"/>
              <a:pPr>
                <a:defRPr/>
              </a:pPr>
              <a:t>‹#›</a:t>
            </a:fld>
            <a:endParaRPr lang="en-US" altLang="ja-JP"/>
          </a:p>
        </p:txBody>
      </p:sp>
    </p:spTree>
    <p:extLst>
      <p:ext uri="{BB962C8B-B14F-4D97-AF65-F5344CB8AC3E}">
        <p14:creationId xmlns:p14="http://schemas.microsoft.com/office/powerpoint/2010/main" val="194369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3" y="228600"/>
            <a:ext cx="8015287" cy="9144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0"/>
            <a:ext cx="3886200"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648200" y="1600200"/>
            <a:ext cx="3886200"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7"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75F6A692-1482-4F46-A4F3-3437B6964A4C}" type="slidenum">
              <a:rPr lang="en-US" altLang="ja-JP"/>
              <a:pPr>
                <a:defRPr/>
              </a:pPr>
              <a:t>‹#›</a:t>
            </a:fld>
            <a:endParaRPr lang="en-US" altLang="ja-JP"/>
          </a:p>
        </p:txBody>
      </p:sp>
    </p:spTree>
    <p:extLst>
      <p:ext uri="{BB962C8B-B14F-4D97-AF65-F5344CB8AC3E}">
        <p14:creationId xmlns:p14="http://schemas.microsoft.com/office/powerpoint/2010/main" val="232086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6"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AA6E6B79-EA61-44F9-8CB6-7A50ACFDD1C4}" type="slidenum">
              <a:rPr lang="en-US" altLang="ja-JP"/>
              <a:pPr>
                <a:defRPr/>
              </a:pPr>
              <a:t>‹#›</a:t>
            </a:fld>
            <a:endParaRPr lang="en-US" altLang="ja-JP"/>
          </a:p>
        </p:txBody>
      </p:sp>
    </p:spTree>
    <p:extLst>
      <p:ext uri="{BB962C8B-B14F-4D97-AF65-F5344CB8AC3E}">
        <p14:creationId xmlns:p14="http://schemas.microsoft.com/office/powerpoint/2010/main" val="280685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6"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899970E5-6025-4060-87DC-F255A8E64F14}" type="slidenum">
              <a:rPr lang="en-US" altLang="ja-JP"/>
              <a:pPr>
                <a:defRPr/>
              </a:pPr>
              <a:t>‹#›</a:t>
            </a:fld>
            <a:endParaRPr lang="en-US" altLang="ja-JP"/>
          </a:p>
        </p:txBody>
      </p:sp>
    </p:spTree>
    <p:extLst>
      <p:ext uri="{BB962C8B-B14F-4D97-AF65-F5344CB8AC3E}">
        <p14:creationId xmlns:p14="http://schemas.microsoft.com/office/powerpoint/2010/main" val="205319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7"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82ECC0A6-F6F0-4D88-B137-9419F5439ED9}" type="slidenum">
              <a:rPr lang="en-US" altLang="ja-JP"/>
              <a:pPr>
                <a:defRPr/>
              </a:pPr>
              <a:t>‹#›</a:t>
            </a:fld>
            <a:endParaRPr lang="en-US" altLang="ja-JP"/>
          </a:p>
        </p:txBody>
      </p:sp>
    </p:spTree>
    <p:extLst>
      <p:ext uri="{BB962C8B-B14F-4D97-AF65-F5344CB8AC3E}">
        <p14:creationId xmlns:p14="http://schemas.microsoft.com/office/powerpoint/2010/main" val="163181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9"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A8E223FF-C0BB-470D-A0C4-9E5655F0CACE}" type="slidenum">
              <a:rPr lang="en-US" altLang="ja-JP"/>
              <a:pPr>
                <a:defRPr/>
              </a:pPr>
              <a:t>‹#›</a:t>
            </a:fld>
            <a:endParaRPr lang="en-US" altLang="ja-JP"/>
          </a:p>
        </p:txBody>
      </p:sp>
    </p:spTree>
    <p:extLst>
      <p:ext uri="{BB962C8B-B14F-4D97-AF65-F5344CB8AC3E}">
        <p14:creationId xmlns:p14="http://schemas.microsoft.com/office/powerpoint/2010/main" val="12676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5"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2806E25D-BBA1-44D0-ABD6-A22A7E741503}" type="slidenum">
              <a:rPr lang="en-US" altLang="ja-JP"/>
              <a:pPr>
                <a:defRPr/>
              </a:pPr>
              <a:t>‹#›</a:t>
            </a:fld>
            <a:endParaRPr lang="en-US" altLang="ja-JP"/>
          </a:p>
        </p:txBody>
      </p:sp>
    </p:spTree>
    <p:extLst>
      <p:ext uri="{BB962C8B-B14F-4D97-AF65-F5344CB8AC3E}">
        <p14:creationId xmlns:p14="http://schemas.microsoft.com/office/powerpoint/2010/main" val="23776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4"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A695DBEC-221C-4689-83F1-73DCE2EB2586}" type="slidenum">
              <a:rPr lang="en-US" altLang="ja-JP"/>
              <a:pPr>
                <a:defRPr/>
              </a:pPr>
              <a:t>‹#›</a:t>
            </a:fld>
            <a:endParaRPr lang="en-US" altLang="ja-JP"/>
          </a:p>
        </p:txBody>
      </p:sp>
    </p:spTree>
    <p:extLst>
      <p:ext uri="{BB962C8B-B14F-4D97-AF65-F5344CB8AC3E}">
        <p14:creationId xmlns:p14="http://schemas.microsoft.com/office/powerpoint/2010/main" val="341058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7"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AE760387-B8B4-4179-B91C-B151E329A3CF}" type="slidenum">
              <a:rPr lang="en-US" altLang="ja-JP"/>
              <a:pPr>
                <a:defRPr/>
              </a:pPr>
              <a:t>‹#›</a:t>
            </a:fld>
            <a:endParaRPr lang="en-US" altLang="ja-JP"/>
          </a:p>
        </p:txBody>
      </p:sp>
    </p:spTree>
    <p:extLst>
      <p:ext uri="{BB962C8B-B14F-4D97-AF65-F5344CB8AC3E}">
        <p14:creationId xmlns:p14="http://schemas.microsoft.com/office/powerpoint/2010/main" val="220647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9">
            <a:extLst>
              <a:ext uri="{FF2B5EF4-FFF2-40B4-BE49-F238E27FC236}"/>
            </a:extLst>
          </p:cNvPr>
          <p:cNvSpPr>
            <a:spLocks noGrp="1" noChangeArrowheads="1"/>
          </p:cNvSpPr>
          <p:nvPr>
            <p:ph type="ftr" sz="quarter" idx="11"/>
          </p:nvPr>
        </p:nvSpPr>
        <p:spPr>
          <a:ln/>
        </p:spPr>
        <p:txBody>
          <a:bodyPr/>
          <a:lstStyle>
            <a:lvl1pPr>
              <a:defRPr/>
            </a:lvl1pPr>
          </a:lstStyle>
          <a:p>
            <a:pPr>
              <a:defRPr/>
            </a:pPr>
            <a:r>
              <a:rPr lang="ja-JP" altLang="en-US"/>
              <a:t>ジャーナリズム史</a:t>
            </a:r>
            <a:r>
              <a:rPr lang="en-US" altLang="ja-JP"/>
              <a:t>Ⅰ</a:t>
            </a:r>
          </a:p>
        </p:txBody>
      </p:sp>
      <p:sp>
        <p:nvSpPr>
          <p:cNvPr id="7" name="Rectangle 10">
            <a:extLst>
              <a:ext uri="{FF2B5EF4-FFF2-40B4-BE49-F238E27FC236}"/>
            </a:extLst>
          </p:cNvPr>
          <p:cNvSpPr>
            <a:spLocks noGrp="1" noChangeArrowheads="1"/>
          </p:cNvSpPr>
          <p:nvPr>
            <p:ph type="sldNum" sz="quarter" idx="12"/>
          </p:nvPr>
        </p:nvSpPr>
        <p:spPr>
          <a:ln/>
        </p:spPr>
        <p:txBody>
          <a:bodyPr/>
          <a:lstStyle>
            <a:lvl1pPr>
              <a:defRPr/>
            </a:lvl1pPr>
          </a:lstStyle>
          <a:p>
            <a:pPr>
              <a:defRPr/>
            </a:pPr>
            <a:fld id="{7BD2E081-4681-4647-8F7C-CD8A92215DDB}" type="slidenum">
              <a:rPr lang="en-US" altLang="ja-JP"/>
              <a:pPr>
                <a:defRPr/>
              </a:pPr>
              <a:t>‹#›</a:t>
            </a:fld>
            <a:endParaRPr lang="en-US" altLang="ja-JP"/>
          </a:p>
        </p:txBody>
      </p:sp>
    </p:spTree>
    <p:extLst>
      <p:ext uri="{BB962C8B-B14F-4D97-AF65-F5344CB8AC3E}">
        <p14:creationId xmlns:p14="http://schemas.microsoft.com/office/powerpoint/2010/main" val="410792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a:extLst>
                <a:ext uri="{FF2B5EF4-FFF2-40B4-BE49-F238E27FC236}"/>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12 w 7000"/>
                <a:gd name="T3" fmla="*/ 0 h 1000"/>
                <a:gd name="T4" fmla="*/ 13 w 7000"/>
                <a:gd name="T5" fmla="*/ 2 h 1000"/>
                <a:gd name="T6" fmla="*/ 1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2648" name="Rectangle 8">
            <a:extLst>
              <a:ext uri="{FF2B5EF4-FFF2-40B4-BE49-F238E27FC236}"/>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charset="0"/>
              </a:defRPr>
            </a:lvl1pPr>
          </a:lstStyle>
          <a:p>
            <a:pPr>
              <a:defRPr/>
            </a:pPr>
            <a:endParaRPr lang="en-US" altLang="ja-JP"/>
          </a:p>
        </p:txBody>
      </p:sp>
      <p:sp>
        <p:nvSpPr>
          <p:cNvPr id="112649" name="Rectangle 9">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charset="0"/>
              </a:defRPr>
            </a:lvl1pPr>
          </a:lstStyle>
          <a:p>
            <a:pPr>
              <a:defRPr/>
            </a:pPr>
            <a:r>
              <a:rPr lang="ja-JP" altLang="en-US"/>
              <a:t>ジャーナリズム史</a:t>
            </a:r>
            <a:r>
              <a:rPr lang="en-US" altLang="ja-JP"/>
              <a:t>Ⅰ</a:t>
            </a:r>
          </a:p>
        </p:txBody>
      </p:sp>
      <p:sp>
        <p:nvSpPr>
          <p:cNvPr id="112650" name="Rectangle 10">
            <a:extLst>
              <a:ext uri="{FF2B5EF4-FFF2-40B4-BE49-F238E27FC236}"/>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itchFamily="34" charset="0"/>
              </a:defRPr>
            </a:lvl1pPr>
          </a:lstStyle>
          <a:p>
            <a:pPr>
              <a:defRPr/>
            </a:pPr>
            <a:fld id="{FFD80E25-34CA-4FCA-8D06-05F02EB560D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96"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Arial" charset="0"/>
          <a:ea typeface="ＭＳ Ｐゴシック" pitchFamily="50" charset="-128"/>
        </a:defRPr>
      </a:lvl5pPr>
      <a:lvl6pPr marL="457200" algn="l" rtl="0" fontAlgn="base">
        <a:spcBef>
          <a:spcPct val="0"/>
        </a:spcBef>
        <a:spcAft>
          <a:spcPct val="0"/>
        </a:spcAft>
        <a:defRPr kumimoji="1" sz="4200">
          <a:solidFill>
            <a:schemeClr val="tx2"/>
          </a:solidFill>
          <a:latin typeface="Arial" charset="0"/>
          <a:ea typeface="ＭＳ Ｐゴシック" pitchFamily="50" charset="-128"/>
        </a:defRPr>
      </a:lvl6pPr>
      <a:lvl7pPr marL="914400" algn="l" rtl="0" fontAlgn="base">
        <a:spcBef>
          <a:spcPct val="0"/>
        </a:spcBef>
        <a:spcAft>
          <a:spcPct val="0"/>
        </a:spcAft>
        <a:defRPr kumimoji="1" sz="4200">
          <a:solidFill>
            <a:schemeClr val="tx2"/>
          </a:solidFill>
          <a:latin typeface="Arial" charset="0"/>
          <a:ea typeface="ＭＳ Ｐゴシック" pitchFamily="50" charset="-128"/>
        </a:defRPr>
      </a:lvl7pPr>
      <a:lvl8pPr marL="1371600" algn="l" rtl="0" fontAlgn="base">
        <a:spcBef>
          <a:spcPct val="0"/>
        </a:spcBef>
        <a:spcAft>
          <a:spcPct val="0"/>
        </a:spcAft>
        <a:defRPr kumimoji="1" sz="4200">
          <a:solidFill>
            <a:schemeClr val="tx2"/>
          </a:solidFill>
          <a:latin typeface="Arial" charset="0"/>
          <a:ea typeface="ＭＳ Ｐゴシック" pitchFamily="50" charset="-128"/>
        </a:defRPr>
      </a:lvl8pPr>
      <a:lvl9pPr marL="1828800" algn="l" rtl="0" fontAlgn="base">
        <a:spcBef>
          <a:spcPct val="0"/>
        </a:spcBef>
        <a:spcAft>
          <a:spcPct val="0"/>
        </a:spcAft>
        <a:defRPr kumimoji="1" sz="42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cc.matsuyama-u.ac.jp/~tamura/sinnbunnsijyourei.htm"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slide" Target="slide10.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mainichi.co.jp/company/co-history.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sahi.com/corporate/guide/outline/1121510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pweb.cc.sophia.ac.jp/s-yuga/gakubu/JHlec20.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wul.waseda.ac.jp/TENJI/virtual/bakumei/" TargetMode="External"/><Relationship Id="rId2" Type="http://schemas.openxmlformats.org/officeDocument/2006/relationships/hyperlink" Target="https://www.yurindo.co.jp/static/yurin/back/395_1.html" TargetMode="External"/><Relationship Id="rId1" Type="http://schemas.openxmlformats.org/officeDocument/2006/relationships/slideLayout" Target="../slideLayouts/slideLayout2.xml"/><Relationship Id="rId4" Type="http://schemas.openxmlformats.org/officeDocument/2006/relationships/hyperlink" Target="https://www.ndl.go.jp/portrait/indexes/Journalis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web.cc.sophia.ac.jp/s-yuga/Article/2003c.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info.yomiuri.co.jp/media/yomiuri/ayumi/index.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pweb.cc.sophia.ac.jp/s-yuga/file/Haruhara_Shimbun95.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ja-JP" altLang="en-US" dirty="0" smtClean="0"/>
              <a:t>ジャーナリズム史</a:t>
            </a:r>
            <a:r>
              <a:rPr lang="en-US" altLang="ja-JP" dirty="0" smtClean="0"/>
              <a:t>Ⅰ2020</a:t>
            </a:r>
            <a:br>
              <a:rPr lang="en-US" altLang="ja-JP" dirty="0" smtClean="0"/>
            </a:br>
            <a:r>
              <a:rPr lang="ja-JP" altLang="en-US" dirty="0" smtClean="0"/>
              <a:t>第</a:t>
            </a:r>
            <a:r>
              <a:rPr lang="en-US" altLang="ja-JP" dirty="0" smtClean="0"/>
              <a:t>3</a:t>
            </a:r>
            <a:r>
              <a:rPr lang="ja-JP" altLang="en-US" dirty="0" smtClean="0"/>
              <a:t>回～</a:t>
            </a:r>
            <a:endParaRPr lang="en-US" altLang="ja-JP" sz="2400" dirty="0" smtClean="0"/>
          </a:p>
        </p:txBody>
      </p:sp>
      <p:pic>
        <p:nvPicPr>
          <p:cNvPr id="3075" name="Picture 9" descr="hiko"/>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987675" y="3284538"/>
            <a:ext cx="2736850" cy="2089150"/>
          </a:xfrm>
          <a:noFill/>
        </p:spPr>
      </p:pic>
      <p:sp>
        <p:nvSpPr>
          <p:cNvPr id="3076" name="フッター プレースホル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6347A14D-F96D-402B-A508-00F667D0E7BE}" type="slidenum">
              <a:rPr kumimoji="0" lang="en-US" altLang="ja-JP" sz="1400">
                <a:latin typeface="Tahoma" pitchFamily="34" charset="0"/>
              </a:rPr>
              <a:pPr algn="r" eaLnBrk="1" hangingPunct="1">
                <a:spcBef>
                  <a:spcPct val="0"/>
                </a:spcBef>
                <a:buClrTx/>
                <a:buSzTx/>
                <a:buFontTx/>
                <a:buNone/>
              </a:pPr>
              <a:t>10</a:t>
            </a:fld>
            <a:endParaRPr kumimoji="0" lang="en-US" altLang="ja-JP" sz="1400">
              <a:latin typeface="Tahoma" pitchFamily="34" charset="0"/>
            </a:endParaRPr>
          </a:p>
        </p:txBody>
      </p:sp>
      <p:sp>
        <p:nvSpPr>
          <p:cNvPr id="17411" name="Rectangle 2"/>
          <p:cNvSpPr>
            <a:spLocks noGrp="1" noChangeArrowheads="1"/>
          </p:cNvSpPr>
          <p:nvPr>
            <p:ph type="title" idx="4294967295"/>
          </p:nvPr>
        </p:nvSpPr>
        <p:spPr>
          <a:xfrm>
            <a:off x="195263" y="661988"/>
            <a:ext cx="8015287" cy="481012"/>
          </a:xfrm>
        </p:spPr>
        <p:txBody>
          <a:bodyPr anchor="b"/>
          <a:lstStyle/>
          <a:p>
            <a:pPr eaLnBrk="1" hangingPunct="1"/>
            <a:r>
              <a:rPr lang="ja-JP" altLang="en-US" smtClean="0"/>
              <a:t>４</a:t>
            </a:r>
            <a:r>
              <a:rPr lang="en-US" altLang="ja-JP" smtClean="0"/>
              <a:t>.</a:t>
            </a:r>
            <a:r>
              <a:rPr lang="ja-JP" altLang="en-US" smtClean="0"/>
              <a:t>自由民権運動と言論界</a:t>
            </a:r>
          </a:p>
        </p:txBody>
      </p:sp>
      <p:sp>
        <p:nvSpPr>
          <p:cNvPr id="17412" name="Rectangle 3"/>
          <p:cNvSpPr>
            <a:spLocks noGrp="1" noChangeArrowheads="1"/>
          </p:cNvSpPr>
          <p:nvPr>
            <p:ph type="body" idx="4294967295"/>
          </p:nvPr>
        </p:nvSpPr>
        <p:spPr/>
        <p:txBody>
          <a:bodyPr/>
          <a:lstStyle/>
          <a:p>
            <a:pPr marL="609600" indent="-609600" eaLnBrk="1" hangingPunct="1">
              <a:buFont typeface="Wingdings" pitchFamily="2" charset="2"/>
              <a:buNone/>
            </a:pPr>
            <a:r>
              <a:rPr lang="ja-JP" altLang="en-US" sz="2800" smtClean="0"/>
              <a:t>１．上意下達から下意上達へ</a:t>
            </a:r>
          </a:p>
          <a:p>
            <a:pPr marL="609600" indent="-609600" eaLnBrk="1" hangingPunct="1">
              <a:buFont typeface="Wingdings" pitchFamily="2" charset="2"/>
              <a:buNone/>
            </a:pPr>
            <a:r>
              <a:rPr lang="ja-JP" altLang="en-US" sz="2800" smtClean="0"/>
              <a:t>　　　保護・奨励から弾圧へ</a:t>
            </a:r>
          </a:p>
          <a:p>
            <a:pPr marL="609600" indent="-609600" eaLnBrk="1" hangingPunct="1">
              <a:buFont typeface="Wingdings" pitchFamily="2" charset="2"/>
              <a:buNone/>
            </a:pPr>
            <a:r>
              <a:rPr lang="ja-JP" altLang="en-US" sz="2800" smtClean="0"/>
              <a:t>２．</a:t>
            </a:r>
            <a:r>
              <a:rPr lang="en-US" altLang="ja-JP" sz="2800" smtClean="0"/>
              <a:t>『</a:t>
            </a:r>
            <a:r>
              <a:rPr lang="ja-JP" altLang="en-US" sz="2800" smtClean="0"/>
              <a:t>日新真事誌</a:t>
            </a:r>
            <a:r>
              <a:rPr lang="en-US" altLang="ja-JP" sz="2800" smtClean="0"/>
              <a:t>』</a:t>
            </a:r>
            <a:r>
              <a:rPr lang="ja-JP" altLang="en-US" sz="2800" smtClean="0"/>
              <a:t>（明</a:t>
            </a:r>
            <a:r>
              <a:rPr lang="en-US" altLang="ja-JP" sz="2800" smtClean="0"/>
              <a:t>5</a:t>
            </a:r>
            <a:r>
              <a:rPr lang="ja-JP" altLang="en-US" sz="2800" smtClean="0"/>
              <a:t>）</a:t>
            </a:r>
            <a:r>
              <a:rPr lang="en-US" altLang="ja-JP" sz="2800" smtClean="0"/>
              <a:t>: </a:t>
            </a:r>
            <a:r>
              <a:rPr lang="en-US" altLang="ja-JP" sz="2800" smtClean="0">
                <a:hlinkClick r:id="rId3" action="ppaction://hlinksldjump"/>
              </a:rPr>
              <a:t>John Reddie Black</a:t>
            </a:r>
            <a:endParaRPr lang="en-US" altLang="ja-JP" sz="2800" smtClean="0"/>
          </a:p>
          <a:p>
            <a:pPr marL="1371600" lvl="2" indent="-457200" eaLnBrk="1" hangingPunct="1">
              <a:buFont typeface="Wingdings" pitchFamily="2" charset="2"/>
              <a:buNone/>
            </a:pPr>
            <a:r>
              <a:rPr lang="ja-JP" altLang="en-US" sz="2000" smtClean="0"/>
              <a:t>政治スクープ</a:t>
            </a:r>
            <a:r>
              <a:rPr lang="en-US" altLang="ja-JP" sz="2000" smtClean="0"/>
              <a:t>/</a:t>
            </a:r>
            <a:r>
              <a:rPr lang="ja-JP" altLang="en-US" sz="2000" smtClean="0"/>
              <a:t>外国人取締り</a:t>
            </a:r>
          </a:p>
          <a:p>
            <a:pPr marL="609600" indent="-609600" eaLnBrk="1" hangingPunct="1">
              <a:buFont typeface="Wingdings" pitchFamily="2" charset="2"/>
              <a:buNone/>
            </a:pPr>
            <a:r>
              <a:rPr lang="ja-JP" altLang="en-US" sz="2800" smtClean="0"/>
              <a:t>３．新聞紙条例・ </a:t>
            </a:r>
            <a:r>
              <a:rPr lang="ja-JP" altLang="en-US" sz="2800" smtClean="0">
                <a:hlinkClick r:id="rId4"/>
              </a:rPr>
              <a:t>讒謗</a:t>
            </a:r>
            <a:r>
              <a:rPr lang="ja-JP" altLang="en-US" sz="1800" smtClean="0">
                <a:hlinkClick r:id="rId4"/>
              </a:rPr>
              <a:t>（ざんぼう）</a:t>
            </a:r>
            <a:r>
              <a:rPr lang="ja-JP" altLang="en-US" sz="2800" smtClean="0">
                <a:hlinkClick r:id="rId4"/>
              </a:rPr>
              <a:t>律</a:t>
            </a:r>
            <a:r>
              <a:rPr lang="en-US" altLang="ja-JP" sz="2800" smtClean="0">
                <a:hlinkClick r:id="rId4"/>
              </a:rPr>
              <a:t>(</a:t>
            </a:r>
            <a:r>
              <a:rPr lang="ja-JP" altLang="en-US" sz="2800" smtClean="0">
                <a:hlinkClick r:id="rId4"/>
              </a:rPr>
              <a:t>明</a:t>
            </a:r>
            <a:r>
              <a:rPr lang="en-US" altLang="ja-JP" sz="2800" smtClean="0">
                <a:hlinkClick r:id="rId4"/>
              </a:rPr>
              <a:t>8</a:t>
            </a:r>
            <a:r>
              <a:rPr lang="ja-JP" altLang="en-US" sz="2800" smtClean="0">
                <a:hlinkClick r:id="rId4"/>
              </a:rPr>
              <a:t>）</a:t>
            </a:r>
            <a:endParaRPr lang="ja-JP" altLang="en-US" sz="2800" smtClean="0"/>
          </a:p>
          <a:p>
            <a:pPr marL="990600" lvl="1" indent="-533400" eaLnBrk="1" hangingPunct="1">
              <a:buFont typeface="Wingdings" pitchFamily="2" charset="2"/>
              <a:buNone/>
            </a:pPr>
            <a:r>
              <a:rPr lang="ja-JP" altLang="en-US" sz="1800" smtClean="0"/>
              <a:t>（ざんぼう＝ありもしないことを言って、人を悪く言うこと） </a:t>
            </a:r>
          </a:p>
          <a:p>
            <a:pPr marL="1371600" lvl="2" indent="-457200" eaLnBrk="1" hangingPunct="1">
              <a:buFont typeface="Wingdings" pitchFamily="2" charset="2"/>
              <a:buNone/>
            </a:pPr>
            <a:r>
              <a:rPr lang="ja-JP" altLang="en-US" sz="2000" smtClean="0"/>
              <a:t>新聞紙発行条目（</a:t>
            </a:r>
            <a:r>
              <a:rPr lang="en-US" altLang="ja-JP" sz="2000" smtClean="0"/>
              <a:t>M6)</a:t>
            </a:r>
            <a:r>
              <a:rPr lang="ja-JP" altLang="en-US" sz="2000" smtClean="0"/>
              <a:t>の改正</a:t>
            </a:r>
          </a:p>
          <a:p>
            <a:pPr marL="1371600" lvl="2" indent="-457200" eaLnBrk="1" hangingPunct="1">
              <a:buFont typeface="Wingdings" pitchFamily="2" charset="2"/>
              <a:buNone/>
            </a:pPr>
            <a:r>
              <a:rPr lang="ja-JP" altLang="en-US" sz="2000" smtClean="0"/>
              <a:t>反政府言論の取り締まり；名誉毀損</a:t>
            </a:r>
          </a:p>
          <a:p>
            <a:pPr marL="609600" indent="-609600" eaLnBrk="1" hangingPunct="1">
              <a:buFont typeface="Wingdings" pitchFamily="2" charset="2"/>
              <a:buNone/>
            </a:pPr>
            <a:r>
              <a:rPr lang="ja-JP" altLang="en-US" sz="2800" smtClean="0"/>
              <a:t>４．自由民権運動の高まり</a:t>
            </a:r>
          </a:p>
        </p:txBody>
      </p:sp>
      <p:sp>
        <p:nvSpPr>
          <p:cNvPr id="1741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 6"/>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1C0A5A96-BA4D-4264-A892-077F3FDE4601}" type="slidenum">
              <a:rPr kumimoji="0" lang="en-US" altLang="ja-JP" sz="1400">
                <a:latin typeface="Tahoma" pitchFamily="34" charset="0"/>
              </a:rPr>
              <a:pPr algn="r" eaLnBrk="1" hangingPunct="1">
                <a:spcBef>
                  <a:spcPct val="0"/>
                </a:spcBef>
                <a:buClrTx/>
                <a:buSzTx/>
                <a:buFontTx/>
                <a:buNone/>
              </a:pPr>
              <a:t>11</a:t>
            </a:fld>
            <a:endParaRPr kumimoji="0" lang="en-US" altLang="ja-JP" sz="1400">
              <a:latin typeface="Tahoma" pitchFamily="34" charset="0"/>
            </a:endParaRPr>
          </a:p>
        </p:txBody>
      </p:sp>
      <p:sp>
        <p:nvSpPr>
          <p:cNvPr id="18435" name="Rectangle 8"/>
          <p:cNvSpPr>
            <a:spLocks noGrp="1" noChangeArrowheads="1"/>
          </p:cNvSpPr>
          <p:nvPr>
            <p:ph type="title" idx="4294967295"/>
          </p:nvPr>
        </p:nvSpPr>
        <p:spPr/>
        <p:txBody>
          <a:bodyPr anchor="b"/>
          <a:lstStyle/>
          <a:p>
            <a:pPr eaLnBrk="1" hangingPunct="1"/>
            <a:r>
              <a:rPr lang="en-US" altLang="ja-JP" smtClean="0"/>
              <a:t>J.R.Black </a:t>
            </a:r>
            <a:r>
              <a:rPr lang="ja-JP" altLang="en-US" smtClean="0"/>
              <a:t>と日新真事誌</a:t>
            </a:r>
          </a:p>
        </p:txBody>
      </p:sp>
      <p:pic>
        <p:nvPicPr>
          <p:cNvPr id="18436" name="Picture 7" descr="J">
            <a:hlinkClick r:id="rId3" action="ppaction://hlinksldjump"/>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543550" y="2265363"/>
            <a:ext cx="2274888" cy="2322512"/>
          </a:xfrm>
        </p:spPr>
      </p:pic>
      <p:pic>
        <p:nvPicPr>
          <p:cNvPr id="18437" name="Picture 10" descr="日新真事誌">
            <a:hlinkClick r:id="rId5" action="ppaction://hlinksldjump"/>
          </p:cNvPr>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1116013" y="1628775"/>
            <a:ext cx="2886075" cy="4419600"/>
          </a:xfrm>
        </p:spPr>
      </p:pic>
      <p:sp>
        <p:nvSpPr>
          <p:cNvPr id="18438"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42831FC4-3ED5-433B-8B77-E7781F05D816}" type="slidenum">
              <a:rPr kumimoji="0" lang="en-US" altLang="ja-JP" sz="1400">
                <a:latin typeface="Tahoma" pitchFamily="34" charset="0"/>
              </a:rPr>
              <a:pPr algn="r" eaLnBrk="1" hangingPunct="1">
                <a:spcBef>
                  <a:spcPct val="0"/>
                </a:spcBef>
                <a:buClrTx/>
                <a:buSzTx/>
                <a:buFontTx/>
                <a:buNone/>
              </a:pPr>
              <a:t>12</a:t>
            </a:fld>
            <a:endParaRPr kumimoji="0" lang="en-US" altLang="ja-JP" sz="1400">
              <a:latin typeface="Tahoma" pitchFamily="34" charset="0"/>
            </a:endParaRPr>
          </a:p>
        </p:txBody>
      </p:sp>
      <p:sp>
        <p:nvSpPr>
          <p:cNvPr id="19459" name="Rectangle 2"/>
          <p:cNvSpPr>
            <a:spLocks noGrp="1" noChangeArrowheads="1"/>
          </p:cNvSpPr>
          <p:nvPr>
            <p:ph type="title" idx="4294967295"/>
          </p:nvPr>
        </p:nvSpPr>
        <p:spPr/>
        <p:txBody>
          <a:bodyPr anchor="b"/>
          <a:lstStyle/>
          <a:p>
            <a:pPr eaLnBrk="1" hangingPunct="1"/>
            <a:r>
              <a:rPr lang="ja-JP" altLang="en-US" smtClean="0"/>
              <a:t>東京日日新聞</a:t>
            </a:r>
            <a:r>
              <a:rPr lang="en-US" altLang="ja-JP" smtClean="0"/>
              <a:t>:1872(M5)</a:t>
            </a:r>
          </a:p>
        </p:txBody>
      </p:sp>
      <p:sp>
        <p:nvSpPr>
          <p:cNvPr id="19460" name="Rectangle 3"/>
          <p:cNvSpPr>
            <a:spLocks noGrp="1" noChangeArrowheads="1"/>
          </p:cNvSpPr>
          <p:nvPr>
            <p:ph type="body" idx="4294967295"/>
          </p:nvPr>
        </p:nvSpPr>
        <p:spPr/>
        <p:txBody>
          <a:bodyPr/>
          <a:lstStyle/>
          <a:p>
            <a:pPr eaLnBrk="1" hangingPunct="1"/>
            <a:r>
              <a:rPr lang="ja-JP" altLang="en-US" smtClean="0">
                <a:hlinkClick r:id="rId3"/>
              </a:rPr>
              <a:t>現毎日新聞の前身</a:t>
            </a:r>
            <a:endParaRPr lang="ja-JP" altLang="en-US" smtClean="0"/>
          </a:p>
          <a:p>
            <a:pPr eaLnBrk="1" hangingPunct="1"/>
            <a:r>
              <a:rPr lang="ja-JP" altLang="en-US" smtClean="0"/>
              <a:t>日報社発行：条野伝平ら</a:t>
            </a:r>
          </a:p>
          <a:p>
            <a:pPr eaLnBrk="1" hangingPunct="1"/>
            <a:r>
              <a:rPr lang="en-US" altLang="ja-JP" smtClean="0"/>
              <a:t>1,000</a:t>
            </a:r>
            <a:r>
              <a:rPr lang="ja-JP" altLang="en-US" smtClean="0"/>
              <a:t>部程度；浮床</a:t>
            </a:r>
            <a:r>
              <a:rPr lang="en-US" altLang="ja-JP" sz="1600" smtClean="0"/>
              <a:t>(</a:t>
            </a:r>
            <a:r>
              <a:rPr lang="ja-JP" altLang="en-US" sz="1600" smtClean="0"/>
              <a:t>うきどこ）＝</a:t>
            </a:r>
            <a:r>
              <a:rPr lang="ja-JP" altLang="en-US" sz="2800" smtClean="0"/>
              <a:t>即売スタンド</a:t>
            </a:r>
          </a:p>
          <a:p>
            <a:pPr eaLnBrk="1" hangingPunct="1"/>
            <a:r>
              <a:rPr lang="en-US" altLang="ja-JP" sz="2800" smtClean="0"/>
              <a:t>1874(M7): </a:t>
            </a:r>
            <a:r>
              <a:rPr lang="ja-JP" altLang="en-US" sz="2800" smtClean="0"/>
              <a:t>太政官御用紙</a:t>
            </a:r>
          </a:p>
          <a:p>
            <a:pPr eaLnBrk="1" hangingPunct="1"/>
            <a:r>
              <a:rPr lang="ja-JP" altLang="en-US" sz="2800" smtClean="0"/>
              <a:t>福地桜痴</a:t>
            </a:r>
            <a:r>
              <a:rPr lang="en-US" altLang="ja-JP" sz="2800" smtClean="0"/>
              <a:t>-</a:t>
            </a:r>
            <a:r>
              <a:rPr lang="ja-JP" altLang="en-US" sz="2800" smtClean="0"/>
              <a:t>政府（長州閥）</a:t>
            </a:r>
            <a:r>
              <a:rPr lang="en-US" altLang="ja-JP" sz="2800" smtClean="0"/>
              <a:t>-</a:t>
            </a:r>
            <a:r>
              <a:rPr lang="ja-JP" altLang="en-US" sz="2800" smtClean="0"/>
              <a:t>新政府系新聞</a:t>
            </a:r>
          </a:p>
          <a:p>
            <a:pPr eaLnBrk="1" hangingPunct="1"/>
            <a:endParaRPr lang="ja-JP" altLang="en-US" sz="2800" smtClean="0"/>
          </a:p>
          <a:p>
            <a:pPr eaLnBrk="1" hangingPunct="1"/>
            <a:endParaRPr lang="en-US" altLang="ja-JP" sz="2800" smtClean="0"/>
          </a:p>
        </p:txBody>
      </p:sp>
      <p:sp>
        <p:nvSpPr>
          <p:cNvPr id="1946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フッター プレースホルダ 4"/>
          <p:cNvSpPr txBox="1">
            <a:spLocks noGrp="1"/>
          </p:cNvSpPr>
          <p:nvPr/>
        </p:nvSpPr>
        <p:spPr bwMode="auto">
          <a:xfrm>
            <a:off x="3657600" y="624363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ctr" eaLnBrk="1" hangingPunct="1">
              <a:spcBef>
                <a:spcPct val="0"/>
              </a:spcBef>
              <a:buClrTx/>
              <a:buSzTx/>
              <a:buFontTx/>
              <a:buNone/>
            </a:pPr>
            <a:r>
              <a:rPr kumimoji="0" lang="ja-JP" altLang="en-US" sz="1400">
                <a:latin typeface="Tahoma" pitchFamily="34" charset="0"/>
              </a:rPr>
              <a:t>ジャーナリズム史</a:t>
            </a:r>
            <a:r>
              <a:rPr kumimoji="0" lang="en-US" altLang="ja-JP" sz="1400">
                <a:latin typeface="Tahoma" pitchFamily="34" charset="0"/>
              </a:rPr>
              <a:t>(2008)</a:t>
            </a:r>
          </a:p>
        </p:txBody>
      </p:sp>
      <p:sp>
        <p:nvSpPr>
          <p:cNvPr id="20483" name="スライド番号プレースホル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9E03BF36-B48A-4A15-969C-AF71E2BAFAFD}" type="slidenum">
              <a:rPr kumimoji="0" lang="en-US" altLang="ja-JP" sz="1400">
                <a:latin typeface="Tahoma" pitchFamily="34" charset="0"/>
              </a:rPr>
              <a:pPr algn="r" eaLnBrk="1" hangingPunct="1">
                <a:spcBef>
                  <a:spcPct val="0"/>
                </a:spcBef>
                <a:buClrTx/>
                <a:buSzTx/>
                <a:buFontTx/>
                <a:buNone/>
              </a:pPr>
              <a:t>13</a:t>
            </a:fld>
            <a:endParaRPr kumimoji="0" lang="en-US" altLang="ja-JP" sz="1400">
              <a:latin typeface="Tahoma" pitchFamily="34" charset="0"/>
            </a:endParaRPr>
          </a:p>
        </p:txBody>
      </p:sp>
      <p:sp>
        <p:nvSpPr>
          <p:cNvPr id="20484" name="Rectangle 2"/>
          <p:cNvSpPr>
            <a:spLocks noGrp="1" noChangeArrowheads="1"/>
          </p:cNvSpPr>
          <p:nvPr>
            <p:ph type="title" idx="4294967295"/>
          </p:nvPr>
        </p:nvSpPr>
        <p:spPr/>
        <p:txBody>
          <a:bodyPr anchor="b"/>
          <a:lstStyle/>
          <a:p>
            <a:pPr eaLnBrk="1" hangingPunct="1"/>
            <a:r>
              <a:rPr lang="ja-JP" altLang="en-US" smtClean="0"/>
              <a:t>５．大新聞と小新聞</a:t>
            </a:r>
          </a:p>
        </p:txBody>
      </p:sp>
      <p:sp>
        <p:nvSpPr>
          <p:cNvPr id="20485" name="Rectangle 3"/>
          <p:cNvSpPr>
            <a:spLocks noGrp="1" noChangeArrowheads="1"/>
          </p:cNvSpPr>
          <p:nvPr>
            <p:ph type="body" idx="4294967295"/>
          </p:nvPr>
        </p:nvSpPr>
        <p:spPr>
          <a:xfrm>
            <a:off x="609600" y="1600200"/>
            <a:ext cx="7769225" cy="4090988"/>
          </a:xfrm>
        </p:spPr>
        <p:txBody>
          <a:bodyPr/>
          <a:lstStyle/>
          <a:p>
            <a:pPr eaLnBrk="1" hangingPunct="1">
              <a:lnSpc>
                <a:spcPct val="90000"/>
              </a:lnSpc>
              <a:buFont typeface="Wingdings" pitchFamily="2" charset="2"/>
              <a:buNone/>
            </a:pPr>
            <a:r>
              <a:rPr lang="ja-JP" altLang="en-US" sz="2800" smtClean="0">
                <a:latin typeface="ＭＳ 明朝" pitchFamily="17" charset="-128"/>
              </a:rPr>
              <a:t>１．議会準備のための政党組織</a:t>
            </a:r>
          </a:p>
          <a:p>
            <a:pPr algn="just" eaLnBrk="1" hangingPunct="1">
              <a:lnSpc>
                <a:spcPct val="90000"/>
              </a:lnSpc>
              <a:buFont typeface="Wingdings" pitchFamily="2" charset="2"/>
              <a:buNone/>
            </a:pPr>
            <a:r>
              <a:rPr lang="ja-JP" altLang="en-US" sz="2800" smtClean="0">
                <a:latin typeface="Century" pitchFamily="18" charset="0"/>
              </a:rPr>
              <a:t>　　・新聞は政党機関紙に→大（おお）新聞</a:t>
            </a:r>
          </a:p>
          <a:p>
            <a:pPr algn="just" eaLnBrk="1" hangingPunct="1">
              <a:lnSpc>
                <a:spcPct val="90000"/>
              </a:lnSpc>
              <a:buFont typeface="Wingdings" pitchFamily="2" charset="2"/>
              <a:buNone/>
            </a:pPr>
            <a:r>
              <a:rPr lang="ja-JP" altLang="en-US" sz="2800" smtClean="0">
                <a:latin typeface="Century" pitchFamily="18" charset="0"/>
              </a:rPr>
              <a:t>　　・東京日日（官権）</a:t>
            </a:r>
            <a:r>
              <a:rPr lang="en-US" altLang="ja-JP" sz="2800" smtClean="0">
                <a:latin typeface="Century" pitchFamily="18" charset="0"/>
              </a:rPr>
              <a:t>×</a:t>
            </a:r>
            <a:r>
              <a:rPr lang="ja-JP" altLang="en-US" sz="2800" smtClean="0">
                <a:latin typeface="Century" pitchFamily="18" charset="0"/>
              </a:rPr>
              <a:t>曙・朝野・郵便報知（民権）</a:t>
            </a:r>
          </a:p>
          <a:p>
            <a:pPr algn="just" eaLnBrk="1" hangingPunct="1">
              <a:lnSpc>
                <a:spcPct val="90000"/>
              </a:lnSpc>
              <a:buFont typeface="Wingdings" pitchFamily="2" charset="2"/>
              <a:buNone/>
            </a:pPr>
            <a:r>
              <a:rPr lang="ja-JP" altLang="en-US" sz="2800" smtClean="0">
                <a:latin typeface="ＭＳ 明朝" pitchFamily="17" charset="-128"/>
              </a:rPr>
              <a:t>２．小（こ）新聞の勃興：</a:t>
            </a:r>
          </a:p>
          <a:p>
            <a:pPr algn="just" eaLnBrk="1" hangingPunct="1">
              <a:lnSpc>
                <a:spcPct val="90000"/>
              </a:lnSpc>
              <a:buFont typeface="Wingdings" pitchFamily="2" charset="2"/>
              <a:buNone/>
            </a:pPr>
            <a:r>
              <a:rPr lang="ja-JP" altLang="en-US" sz="2800" smtClean="0">
                <a:latin typeface="ＭＳ 明朝" pitchFamily="17" charset="-128"/>
              </a:rPr>
              <a:t>　　・民衆を対象とする通俗新聞</a:t>
            </a:r>
          </a:p>
          <a:p>
            <a:pPr algn="just" eaLnBrk="1" hangingPunct="1">
              <a:lnSpc>
                <a:spcPct val="90000"/>
              </a:lnSpc>
              <a:buFont typeface="Wingdings" pitchFamily="2" charset="2"/>
              <a:buNone/>
            </a:pPr>
            <a:r>
              <a:rPr lang="ja-JP" altLang="en-US" sz="2800" smtClean="0">
                <a:latin typeface="ＭＳ 明朝" pitchFamily="17" charset="-128"/>
              </a:rPr>
              <a:t>　　・市井・身近な出来事</a:t>
            </a:r>
          </a:p>
          <a:p>
            <a:pPr algn="just" eaLnBrk="1" hangingPunct="1">
              <a:lnSpc>
                <a:spcPct val="90000"/>
              </a:lnSpc>
              <a:buFont typeface="Wingdings" pitchFamily="2" charset="2"/>
              <a:buNone/>
            </a:pPr>
            <a:r>
              <a:rPr lang="ja-JP" altLang="en-US" sz="2800" smtClean="0">
                <a:latin typeface="ＭＳ 明朝" pitchFamily="17" charset="-128"/>
              </a:rPr>
              <a:t>   ・読売・東京絵入・假名書</a:t>
            </a:r>
          </a:p>
          <a:p>
            <a:pPr algn="just" eaLnBrk="1" hangingPunct="1">
              <a:lnSpc>
                <a:spcPct val="90000"/>
              </a:lnSpc>
              <a:buFont typeface="Wingdings" pitchFamily="2" charset="2"/>
              <a:buNone/>
            </a:pPr>
            <a:r>
              <a:rPr lang="ja-JP" altLang="en-US" sz="2800" smtClean="0">
                <a:latin typeface="ＭＳ 明朝" pitchFamily="17" charset="-128"/>
              </a:rPr>
              <a:t>３．新聞→政治的・社会的立場の「言論機関」へ</a:t>
            </a:r>
            <a:endParaRPr lang="ja-JP" altLang="en-US" sz="2800" smtClean="0"/>
          </a:p>
        </p:txBody>
      </p:sp>
      <p:sp>
        <p:nvSpPr>
          <p:cNvPr id="20486"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6"/>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BB497B40-2BA4-474B-8DC0-B56D5DEC5AB9}" type="slidenum">
              <a:rPr kumimoji="0" lang="en-US" altLang="ja-JP" sz="1400">
                <a:latin typeface="Tahoma" pitchFamily="34" charset="0"/>
              </a:rPr>
              <a:pPr algn="r" eaLnBrk="1" hangingPunct="1">
                <a:spcBef>
                  <a:spcPct val="0"/>
                </a:spcBef>
                <a:buClrTx/>
                <a:buSzTx/>
                <a:buFontTx/>
                <a:buNone/>
              </a:pPr>
              <a:t>14</a:t>
            </a:fld>
            <a:endParaRPr kumimoji="0" lang="en-US" altLang="ja-JP" sz="1400">
              <a:latin typeface="Tahoma" pitchFamily="34" charset="0"/>
            </a:endParaRPr>
          </a:p>
        </p:txBody>
      </p:sp>
      <p:sp>
        <p:nvSpPr>
          <p:cNvPr id="21507" name="Rectangle 8"/>
          <p:cNvSpPr>
            <a:spLocks noGrp="1" noChangeArrowheads="1"/>
          </p:cNvSpPr>
          <p:nvPr>
            <p:ph type="title" idx="4294967295"/>
          </p:nvPr>
        </p:nvSpPr>
        <p:spPr/>
        <p:txBody>
          <a:bodyPr anchor="b"/>
          <a:lstStyle/>
          <a:p>
            <a:pPr eaLnBrk="1" hangingPunct="1"/>
            <a:r>
              <a:rPr lang="ja-JP" altLang="en-US" smtClean="0"/>
              <a:t>西南戦争：記者</a:t>
            </a:r>
            <a:r>
              <a:rPr lang="en-US" altLang="ja-JP" smtClean="0"/>
              <a:t>/</a:t>
            </a:r>
            <a:r>
              <a:rPr lang="ja-JP" altLang="en-US" smtClean="0"/>
              <a:t>東京日日</a:t>
            </a:r>
          </a:p>
        </p:txBody>
      </p:sp>
      <p:pic>
        <p:nvPicPr>
          <p:cNvPr id="21508" name="Picture 7" descr="FukuchiOch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135063" y="1600200"/>
            <a:ext cx="2833687" cy="4419600"/>
          </a:xfrm>
          <a:noFill/>
        </p:spPr>
      </p:pic>
      <p:pic>
        <p:nvPicPr>
          <p:cNvPr id="21509" name="Picture 10" descr="tonichi"/>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910138" y="1598613"/>
            <a:ext cx="2790825" cy="4175125"/>
          </a:xfrm>
          <a:noFill/>
        </p:spPr>
      </p:pic>
      <p:sp>
        <p:nvSpPr>
          <p:cNvPr id="21510"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C2C0159C-0E18-43B5-87EB-4A6AA9C813B5}" type="slidenum">
              <a:rPr kumimoji="0" lang="en-US" altLang="ja-JP" sz="1400">
                <a:latin typeface="Tahoma" pitchFamily="34" charset="0"/>
              </a:rPr>
              <a:pPr algn="r" eaLnBrk="1" hangingPunct="1">
                <a:spcBef>
                  <a:spcPct val="0"/>
                </a:spcBef>
                <a:buClrTx/>
                <a:buSzTx/>
                <a:buFontTx/>
                <a:buNone/>
              </a:pPr>
              <a:t>15</a:t>
            </a:fld>
            <a:endParaRPr kumimoji="0" lang="en-US" altLang="ja-JP" sz="1400">
              <a:latin typeface="Tahoma" pitchFamily="34" charset="0"/>
            </a:endParaRPr>
          </a:p>
        </p:txBody>
      </p:sp>
      <p:sp>
        <p:nvSpPr>
          <p:cNvPr id="22531" name="Rectangle 2"/>
          <p:cNvSpPr>
            <a:spLocks noGrp="1" noChangeArrowheads="1"/>
          </p:cNvSpPr>
          <p:nvPr>
            <p:ph type="title" idx="4294967295"/>
          </p:nvPr>
        </p:nvSpPr>
        <p:spPr>
          <a:xfrm>
            <a:off x="195263" y="288925"/>
            <a:ext cx="8015287" cy="854075"/>
          </a:xfrm>
        </p:spPr>
        <p:txBody>
          <a:bodyPr anchor="b"/>
          <a:lstStyle/>
          <a:p>
            <a:pPr eaLnBrk="1" hangingPunct="1"/>
            <a:r>
              <a:rPr lang="en-US" altLang="ja-JP" smtClean="0"/>
              <a:t>6. </a:t>
            </a:r>
            <a:r>
              <a:rPr lang="ja-JP" altLang="en-US" smtClean="0"/>
              <a:t>政党新聞時代</a:t>
            </a:r>
            <a:r>
              <a:rPr lang="en-US" altLang="ja-JP" smtClean="0"/>
              <a:t>:</a:t>
            </a:r>
            <a:r>
              <a:rPr lang="ja-JP" altLang="en-US" sz="2900" smtClean="0"/>
              <a:t>明治</a:t>
            </a:r>
            <a:r>
              <a:rPr lang="en-US" altLang="ja-JP" sz="2900" smtClean="0"/>
              <a:t>10-19</a:t>
            </a:r>
            <a:r>
              <a:rPr lang="ja-JP" altLang="en-US" sz="2900" smtClean="0"/>
              <a:t>年</a:t>
            </a:r>
          </a:p>
        </p:txBody>
      </p:sp>
      <p:sp>
        <p:nvSpPr>
          <p:cNvPr id="22532" name="Rectangle 3"/>
          <p:cNvSpPr>
            <a:spLocks noGrp="1" noChangeArrowheads="1"/>
          </p:cNvSpPr>
          <p:nvPr>
            <p:ph type="body" idx="4294967295"/>
          </p:nvPr>
        </p:nvSpPr>
        <p:spPr/>
        <p:txBody>
          <a:bodyPr/>
          <a:lstStyle/>
          <a:p>
            <a:pPr eaLnBrk="1" hangingPunct="1">
              <a:lnSpc>
                <a:spcPct val="90000"/>
              </a:lnSpc>
            </a:pPr>
            <a:r>
              <a:rPr lang="ja-JP" altLang="en-US" smtClean="0"/>
              <a:t>西南戦争</a:t>
            </a:r>
            <a:r>
              <a:rPr lang="en-US" altLang="ja-JP" smtClean="0"/>
              <a:t>(M.10</a:t>
            </a:r>
            <a:r>
              <a:rPr lang="ja-JP" altLang="en-US" smtClean="0"/>
              <a:t>）：天皇と新聞（福地桜痴）</a:t>
            </a:r>
          </a:p>
          <a:p>
            <a:pPr eaLnBrk="1" hangingPunct="1">
              <a:lnSpc>
                <a:spcPct val="90000"/>
              </a:lnSpc>
            </a:pPr>
            <a:r>
              <a:rPr lang="ja-JP" altLang="en-US" smtClean="0"/>
              <a:t>新聞広告　訂正記事　探報員</a:t>
            </a:r>
          </a:p>
          <a:p>
            <a:pPr eaLnBrk="1" hangingPunct="1">
              <a:lnSpc>
                <a:spcPct val="90000"/>
              </a:lnSpc>
            </a:pPr>
            <a:r>
              <a:rPr lang="ja-JP" altLang="en-US" smtClean="0">
                <a:hlinkClick r:id="" action="ppaction://noaction"/>
              </a:rPr>
              <a:t>明治</a:t>
            </a:r>
            <a:r>
              <a:rPr lang="en-US" altLang="ja-JP" smtClean="0">
                <a:hlinkClick r:id="" action="ppaction://noaction"/>
              </a:rPr>
              <a:t>14</a:t>
            </a:r>
            <a:r>
              <a:rPr lang="ja-JP" altLang="en-US" smtClean="0">
                <a:hlinkClick r:id="" action="ppaction://noaction"/>
              </a:rPr>
              <a:t>年の政変：新聞キャンペーン</a:t>
            </a:r>
            <a:endParaRPr lang="ja-JP" altLang="en-US" smtClean="0"/>
          </a:p>
          <a:p>
            <a:pPr lvl="1" eaLnBrk="1" hangingPunct="1">
              <a:lnSpc>
                <a:spcPct val="90000"/>
              </a:lnSpc>
            </a:pPr>
            <a:r>
              <a:rPr lang="ja-JP" altLang="en-US" smtClean="0"/>
              <a:t>北海道官有物払い下げ事件：</a:t>
            </a:r>
            <a:r>
              <a:rPr lang="ja-JP" altLang="en-US" smtClean="0">
                <a:solidFill>
                  <a:srgbClr val="FF0000"/>
                </a:solidFill>
              </a:rPr>
              <a:t>横浜毎日、郵便報知</a:t>
            </a:r>
          </a:p>
          <a:p>
            <a:pPr lvl="1" eaLnBrk="1" hangingPunct="1">
              <a:lnSpc>
                <a:spcPct val="90000"/>
              </a:lnSpc>
            </a:pPr>
            <a:r>
              <a:rPr lang="ja-JP" altLang="en-US" smtClean="0"/>
              <a:t>言論機関が政局を動かす</a:t>
            </a:r>
          </a:p>
          <a:p>
            <a:pPr eaLnBrk="1" hangingPunct="1">
              <a:lnSpc>
                <a:spcPct val="90000"/>
              </a:lnSpc>
            </a:pPr>
            <a:r>
              <a:rPr lang="ja-JP" altLang="en-US" smtClean="0"/>
              <a:t>国会開設の勅諭</a:t>
            </a:r>
            <a:r>
              <a:rPr lang="en-US" altLang="ja-JP" smtClean="0"/>
              <a:t>(M15)</a:t>
            </a:r>
          </a:p>
          <a:p>
            <a:pPr lvl="1" eaLnBrk="1" hangingPunct="1">
              <a:lnSpc>
                <a:spcPct val="90000"/>
              </a:lnSpc>
              <a:buFont typeface="Wingdings" pitchFamily="2" charset="2"/>
              <a:buNone/>
            </a:pPr>
            <a:r>
              <a:rPr lang="en-US" altLang="ja-JP" smtClean="0"/>
              <a:t>→</a:t>
            </a:r>
            <a:r>
              <a:rPr lang="ja-JP" altLang="en-US" smtClean="0"/>
              <a:t>新聞の発行停止相次ぐ</a:t>
            </a:r>
          </a:p>
          <a:p>
            <a:pPr eaLnBrk="1" hangingPunct="1">
              <a:lnSpc>
                <a:spcPct val="90000"/>
              </a:lnSpc>
            </a:pPr>
            <a:r>
              <a:rPr lang="ja-JP" altLang="en-US" smtClean="0"/>
              <a:t>政府</a:t>
            </a:r>
            <a:r>
              <a:rPr lang="en-US" altLang="ja-JP" smtClean="0"/>
              <a:t>『</a:t>
            </a:r>
            <a:r>
              <a:rPr lang="ja-JP" altLang="en-US" smtClean="0"/>
              <a:t>官報</a:t>
            </a:r>
            <a:r>
              <a:rPr lang="en-US" altLang="ja-JP" smtClean="0"/>
              <a:t>』</a:t>
            </a:r>
            <a:r>
              <a:rPr lang="ja-JP" altLang="en-US" smtClean="0"/>
              <a:t>の登場</a:t>
            </a:r>
            <a:r>
              <a:rPr lang="en-US" altLang="ja-JP" smtClean="0"/>
              <a:t>(M16)</a:t>
            </a:r>
          </a:p>
        </p:txBody>
      </p:sp>
      <p:sp>
        <p:nvSpPr>
          <p:cNvPr id="2253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6"/>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789DF42B-D7B7-485B-B64F-A2173477D041}" type="slidenum">
              <a:rPr kumimoji="0" lang="en-US" altLang="ja-JP" sz="1400">
                <a:latin typeface="Tahoma" pitchFamily="34" charset="0"/>
              </a:rPr>
              <a:pPr algn="r" eaLnBrk="1" hangingPunct="1">
                <a:spcBef>
                  <a:spcPct val="0"/>
                </a:spcBef>
                <a:buClrTx/>
                <a:buSzTx/>
                <a:buFontTx/>
                <a:buNone/>
              </a:pPr>
              <a:t>16</a:t>
            </a:fld>
            <a:endParaRPr kumimoji="0" lang="en-US" altLang="ja-JP" sz="1400">
              <a:latin typeface="Tahoma" pitchFamily="34" charset="0"/>
            </a:endParaRPr>
          </a:p>
        </p:txBody>
      </p:sp>
      <p:sp>
        <p:nvSpPr>
          <p:cNvPr id="23555" name="Rectangle 2">
            <a:extLst>
              <a:ext uri="{FF2B5EF4-FFF2-40B4-BE49-F238E27FC236}"/>
            </a:extLst>
          </p:cNvPr>
          <p:cNvSpPr>
            <a:spLocks noGrp="1" noChangeArrowheads="1"/>
          </p:cNvSpPr>
          <p:nvPr>
            <p:ph type="title" idx="4294967295"/>
          </p:nvPr>
        </p:nvSpPr>
        <p:spPr>
          <a:xfrm>
            <a:off x="195263" y="527050"/>
            <a:ext cx="8015287" cy="615950"/>
          </a:xfrm>
        </p:spPr>
        <p:txBody>
          <a:bodyPr anchor="b">
            <a:normAutofit fontScale="90000"/>
          </a:bodyPr>
          <a:lstStyle/>
          <a:p>
            <a:pPr eaLnBrk="1" hangingPunct="1">
              <a:defRPr/>
            </a:pPr>
            <a:r>
              <a:rPr lang="ja-JP" altLang="en-US" dirty="0">
                <a:solidFill>
                  <a:schemeClr val="tx1"/>
                </a:solidFill>
                <a:latin typeface="+mn-lt"/>
                <a:hlinkClick r:id="rId3"/>
              </a:rPr>
              <a:t>朝日新聞の創刊</a:t>
            </a:r>
            <a:r>
              <a:rPr lang="ja-JP" altLang="en-US" dirty="0">
                <a:latin typeface="+mn-lt"/>
                <a:hlinkClick r:id="rId3"/>
              </a:rPr>
              <a:t>：</a:t>
            </a:r>
            <a:r>
              <a:rPr lang="en-US" altLang="ja-JP" dirty="0"/>
              <a:t>1879(M12)</a:t>
            </a:r>
          </a:p>
        </p:txBody>
      </p:sp>
      <p:sp>
        <p:nvSpPr>
          <p:cNvPr id="23556" name="Rectangle 3"/>
          <p:cNvSpPr>
            <a:spLocks noGrp="1" noChangeArrowheads="1"/>
          </p:cNvSpPr>
          <p:nvPr>
            <p:ph type="body" sz="half" idx="4294967295"/>
          </p:nvPr>
        </p:nvSpPr>
        <p:spPr>
          <a:xfrm>
            <a:off x="609600" y="1600200"/>
            <a:ext cx="3886200" cy="4419600"/>
          </a:xfrm>
        </p:spPr>
        <p:txBody>
          <a:bodyPr/>
          <a:lstStyle/>
          <a:p>
            <a:pPr eaLnBrk="1" hangingPunct="1"/>
            <a:r>
              <a:rPr lang="ja-JP" altLang="en-US" sz="2800" dirty="0" smtClean="0"/>
              <a:t>大阪で創刊</a:t>
            </a:r>
          </a:p>
          <a:p>
            <a:pPr eaLnBrk="1" hangingPunct="1"/>
            <a:r>
              <a:rPr lang="en-US" altLang="ja-JP" sz="2800" dirty="0" smtClean="0"/>
              <a:t>1888(M21)</a:t>
            </a:r>
            <a:r>
              <a:rPr lang="ja-JP" altLang="en-US" sz="2800" dirty="0" smtClean="0"/>
              <a:t>：東京進出 </a:t>
            </a:r>
          </a:p>
          <a:p>
            <a:pPr eaLnBrk="1" hangingPunct="1"/>
            <a:r>
              <a:rPr lang="ja-JP" altLang="en-US" sz="2800" dirty="0" smtClean="0"/>
              <a:t>政府からの補助（内閣機密費）</a:t>
            </a:r>
          </a:p>
          <a:p>
            <a:pPr eaLnBrk="1" hangingPunct="1"/>
            <a:endParaRPr lang="en-US" altLang="ja-JP" sz="2800" dirty="0" smtClean="0"/>
          </a:p>
        </p:txBody>
      </p:sp>
      <p:pic>
        <p:nvPicPr>
          <p:cNvPr id="23557" name="Picture 4" descr="上野と村山"/>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644008" y="2348880"/>
            <a:ext cx="3733800" cy="2365375"/>
          </a:xfrm>
          <a:noFill/>
        </p:spPr>
      </p:pic>
      <p:sp>
        <p:nvSpPr>
          <p:cNvPr id="23558"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p:txBody>
          <a:bodyPr anchor="b"/>
          <a:lstStyle/>
          <a:p>
            <a:r>
              <a:rPr lang="ja-JP" altLang="en-US" smtClean="0"/>
              <a:t>ジャーナリズム史を学ぶ意味</a:t>
            </a:r>
          </a:p>
        </p:txBody>
      </p:sp>
      <p:sp>
        <p:nvSpPr>
          <p:cNvPr id="4099" name="Rectangle 5"/>
          <p:cNvSpPr>
            <a:spLocks noGrp="1" noChangeArrowheads="1"/>
          </p:cNvSpPr>
          <p:nvPr>
            <p:ph type="body" idx="4294967295"/>
          </p:nvPr>
        </p:nvSpPr>
        <p:spPr/>
        <p:txBody>
          <a:bodyPr/>
          <a:lstStyle/>
          <a:p>
            <a:r>
              <a:rPr lang="ja-JP" altLang="en-US" dirty="0" smtClean="0">
                <a:latin typeface="ＭＳ Ｐゴシック" pitchFamily="50" charset="-128"/>
              </a:rPr>
              <a:t>歴史観　事実・真実・真理の探求</a:t>
            </a:r>
          </a:p>
          <a:p>
            <a:r>
              <a:rPr lang="ja-JP" altLang="en-US" dirty="0" smtClean="0">
                <a:latin typeface="ＭＳ Ｐゴシック" pitchFamily="50" charset="-128"/>
              </a:rPr>
              <a:t>ジャーナリズムに何が可能か</a:t>
            </a:r>
          </a:p>
          <a:p>
            <a:r>
              <a:rPr lang="ja-JP" altLang="en-US" dirty="0" smtClean="0">
                <a:latin typeface="ＭＳ Ｐゴシック" pitchFamily="50" charset="-128"/>
              </a:rPr>
              <a:t>ジャーナリズムの発展・成長の歴史</a:t>
            </a:r>
          </a:p>
          <a:p>
            <a:r>
              <a:rPr lang="ja-JP" altLang="en-US" dirty="0" smtClean="0">
                <a:latin typeface="ＭＳ Ｐゴシック" pitchFamily="50" charset="-128"/>
              </a:rPr>
              <a:t>ニュースの歴史</a:t>
            </a:r>
          </a:p>
          <a:p>
            <a:r>
              <a:rPr lang="en-US" altLang="ja-JP" dirty="0" smtClean="0">
                <a:latin typeface="ＭＳ Ｐゴシック" pitchFamily="50" charset="-128"/>
              </a:rPr>
              <a:t>Journalism/journalists </a:t>
            </a:r>
            <a:r>
              <a:rPr lang="ja-JP" altLang="en-US" dirty="0" smtClean="0">
                <a:latin typeface="ＭＳ Ｐゴシック" pitchFamily="50" charset="-128"/>
              </a:rPr>
              <a:t>　とは</a:t>
            </a:r>
          </a:p>
          <a:p>
            <a:r>
              <a:rPr lang="ja-JP" altLang="en-US" dirty="0" smtClean="0">
                <a:latin typeface="ＭＳ Ｐゴシック" pitchFamily="50" charset="-128"/>
              </a:rPr>
              <a:t>言論の自由　とは</a:t>
            </a:r>
            <a:endParaRPr lang="en-US" altLang="ja-JP" dirty="0" smtClean="0">
              <a:latin typeface="ＭＳ Ｐゴシック" pitchFamily="50" charset="-128"/>
            </a:endParaRPr>
          </a:p>
          <a:p>
            <a:r>
              <a:rPr lang="ja-JP" altLang="en-US" dirty="0" smtClean="0">
                <a:latin typeface="ＭＳ Ｐゴシック" pitchFamily="50" charset="-128"/>
                <a:hlinkClick r:id="rId3"/>
              </a:rPr>
              <a:t>授業サイト</a:t>
            </a:r>
            <a:endParaRPr lang="ja-JP" altLang="en-US" dirty="0" smtClean="0">
              <a:latin typeface="ＭＳ Ｐゴシック" pitchFamily="50" charset="-128"/>
            </a:endParaRPr>
          </a:p>
          <a:p>
            <a:endParaRPr lang="en-US" altLang="ja-JP" dirty="0" smtClean="0">
              <a:latin typeface="ＭＳ Ｐゴシック" pitchFamily="50" charset="-128"/>
            </a:endParaRPr>
          </a:p>
        </p:txBody>
      </p:sp>
      <p:sp>
        <p:nvSpPr>
          <p:cNvPr id="410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04813"/>
            <a:ext cx="8229600" cy="792162"/>
          </a:xfrm>
        </p:spPr>
        <p:txBody>
          <a:bodyPr/>
          <a:lstStyle/>
          <a:p>
            <a:pPr eaLnBrk="1" hangingPunct="1"/>
            <a:r>
              <a:rPr lang="en-US" altLang="ja-JP" sz="3400" dirty="0" smtClean="0"/>
              <a:t>0.</a:t>
            </a:r>
            <a:r>
              <a:rPr lang="ja-JP" altLang="en-US" sz="3400" dirty="0" smtClean="0"/>
              <a:t>新聞の登場と発展：明治時代</a:t>
            </a:r>
          </a:p>
        </p:txBody>
      </p:sp>
      <p:sp>
        <p:nvSpPr>
          <p:cNvPr id="5123" name="Rectangle 3"/>
          <p:cNvSpPr>
            <a:spLocks noGrp="1" noChangeArrowheads="1"/>
          </p:cNvSpPr>
          <p:nvPr>
            <p:ph type="body" idx="1"/>
          </p:nvPr>
        </p:nvSpPr>
        <p:spPr>
          <a:xfrm>
            <a:off x="1154113" y="1916113"/>
            <a:ext cx="7380287" cy="3600450"/>
          </a:xfrm>
        </p:spPr>
        <p:txBody>
          <a:bodyPr/>
          <a:lstStyle/>
          <a:p>
            <a:pPr eaLnBrk="1" hangingPunct="1">
              <a:buFont typeface="Wingdings" pitchFamily="2" charset="2"/>
              <a:buNone/>
            </a:pPr>
            <a:r>
              <a:rPr lang="ja-JP" altLang="en-US" dirty="0" smtClean="0"/>
              <a:t>　　１．新聞登場以前</a:t>
            </a:r>
          </a:p>
          <a:p>
            <a:pPr eaLnBrk="1" hangingPunct="1">
              <a:buFont typeface="Wingdings" pitchFamily="2" charset="2"/>
              <a:buNone/>
            </a:pPr>
            <a:r>
              <a:rPr lang="ja-JP" altLang="en-US" dirty="0" smtClean="0"/>
              <a:t>　　２．新聞の誕生</a:t>
            </a:r>
          </a:p>
          <a:p>
            <a:pPr eaLnBrk="1" hangingPunct="1">
              <a:buFont typeface="Wingdings" pitchFamily="2" charset="2"/>
              <a:buNone/>
            </a:pPr>
            <a:r>
              <a:rPr lang="ja-JP" altLang="en-US" dirty="0" smtClean="0"/>
              <a:t>　　３．明治初頭の新聞界</a:t>
            </a:r>
          </a:p>
          <a:p>
            <a:pPr eaLnBrk="1" hangingPunct="1">
              <a:buFont typeface="Wingdings" pitchFamily="2" charset="2"/>
              <a:buNone/>
            </a:pPr>
            <a:r>
              <a:rPr lang="ja-JP" altLang="en-US" dirty="0" smtClean="0"/>
              <a:t>　　４</a:t>
            </a:r>
            <a:r>
              <a:rPr lang="en-US" altLang="ja-JP" dirty="0" smtClean="0"/>
              <a:t>. </a:t>
            </a:r>
            <a:r>
              <a:rPr lang="ja-JP" altLang="en-US" dirty="0" smtClean="0"/>
              <a:t>自由民権運動と言論界</a:t>
            </a:r>
          </a:p>
          <a:p>
            <a:pPr eaLnBrk="1" hangingPunct="1">
              <a:buFont typeface="Wingdings" pitchFamily="2" charset="2"/>
              <a:buNone/>
            </a:pPr>
            <a:endParaRPr lang="en-US" altLang="ja-JP" dirty="0"/>
          </a:p>
          <a:p>
            <a:pPr eaLnBrk="1" hangingPunct="1">
              <a:buFont typeface="Wingdings" pitchFamily="2" charset="2"/>
              <a:buNone/>
            </a:pPr>
            <a:r>
              <a:rPr lang="ja-JP" altLang="en-US" sz="2000" dirty="0" smtClean="0"/>
              <a:t> </a:t>
            </a:r>
            <a:r>
              <a:rPr lang="en-US" altLang="ja-JP" sz="2000" dirty="0" smtClean="0"/>
              <a:t>【</a:t>
            </a:r>
            <a:r>
              <a:rPr lang="ja-JP" altLang="en-US" sz="2000" dirty="0" smtClean="0"/>
              <a:t>参考書：第</a:t>
            </a:r>
            <a:r>
              <a:rPr lang="en-US" altLang="ja-JP" sz="2000" dirty="0" smtClean="0"/>
              <a:t>1</a:t>
            </a:r>
            <a:r>
              <a:rPr lang="ja-JP" altLang="en-US" sz="2000" dirty="0" smtClean="0"/>
              <a:t>章</a:t>
            </a:r>
            <a:r>
              <a:rPr lang="en-US" altLang="ja-JP" sz="2000" dirty="0" smtClean="0"/>
              <a:t>/</a:t>
            </a:r>
            <a:r>
              <a:rPr lang="ja-JP" altLang="en-US" sz="2000" dirty="0" smtClean="0"/>
              <a:t>テキスト：第</a:t>
            </a:r>
            <a:r>
              <a:rPr lang="en-US" altLang="ja-JP" sz="2000" dirty="0" smtClean="0"/>
              <a:t>1</a:t>
            </a:r>
            <a:r>
              <a:rPr lang="ja-JP" altLang="en-US" sz="2000" dirty="0" smtClean="0"/>
              <a:t>章</a:t>
            </a:r>
            <a:r>
              <a:rPr lang="en-US" altLang="ja-JP" sz="2000" dirty="0" smtClean="0"/>
              <a:t>2</a:t>
            </a:r>
            <a:r>
              <a:rPr lang="ja-JP" altLang="en-US" sz="2000" dirty="0" smtClean="0"/>
              <a:t>節、第</a:t>
            </a:r>
            <a:r>
              <a:rPr lang="en-US" altLang="ja-JP" sz="2000" dirty="0" smtClean="0"/>
              <a:t>2</a:t>
            </a:r>
            <a:r>
              <a:rPr lang="ja-JP" altLang="en-US" sz="2000" dirty="0" smtClean="0"/>
              <a:t>章第</a:t>
            </a:r>
            <a:r>
              <a:rPr lang="en-US" altLang="ja-JP" sz="2000" dirty="0" smtClean="0"/>
              <a:t>1</a:t>
            </a:r>
            <a:r>
              <a:rPr lang="ja-JP" altLang="en-US" sz="2000" dirty="0" smtClean="0"/>
              <a:t>節、</a:t>
            </a:r>
            <a:r>
              <a:rPr lang="en-US" altLang="ja-JP" sz="2000" dirty="0" smtClean="0"/>
              <a:t>2</a:t>
            </a:r>
            <a:r>
              <a:rPr lang="ja-JP" altLang="en-US" sz="2000" dirty="0" smtClean="0"/>
              <a:t>節</a:t>
            </a:r>
            <a:r>
              <a:rPr lang="en-US" altLang="ja-JP" sz="2000" dirty="0" smtClean="0"/>
              <a:t>】</a:t>
            </a:r>
          </a:p>
        </p:txBody>
      </p:sp>
      <p:sp>
        <p:nvSpPr>
          <p:cNvPr id="512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１．新聞登場以前：日本</a:t>
            </a:r>
          </a:p>
        </p:txBody>
      </p:sp>
      <p:sp>
        <p:nvSpPr>
          <p:cNvPr id="6147" name="Rectangle 3"/>
          <p:cNvSpPr>
            <a:spLocks noGrp="1" noChangeArrowheads="1"/>
          </p:cNvSpPr>
          <p:nvPr>
            <p:ph type="body" sz="half" idx="1"/>
          </p:nvPr>
        </p:nvSpPr>
        <p:spPr>
          <a:xfrm>
            <a:off x="609600" y="1600200"/>
            <a:ext cx="4249738" cy="4419600"/>
          </a:xfrm>
        </p:spPr>
        <p:txBody>
          <a:bodyPr/>
          <a:lstStyle/>
          <a:p>
            <a:pPr eaLnBrk="1" hangingPunct="1"/>
            <a:r>
              <a:rPr lang="ja-JP" altLang="en-US" sz="2800" dirty="0" smtClean="0"/>
              <a:t>口頭コミュニケーション</a:t>
            </a:r>
          </a:p>
          <a:p>
            <a:pPr eaLnBrk="1" hangingPunct="1"/>
            <a:r>
              <a:rPr lang="ja-JP" altLang="en-US" sz="2800" dirty="0" smtClean="0"/>
              <a:t>筆写、写経　</a:t>
            </a:r>
          </a:p>
          <a:p>
            <a:pPr eaLnBrk="1" hangingPunct="1"/>
            <a:r>
              <a:rPr lang="ja-JP" altLang="en-US" sz="2800" dirty="0" smtClean="0"/>
              <a:t>木版印刷</a:t>
            </a:r>
          </a:p>
          <a:p>
            <a:pPr eaLnBrk="1" hangingPunct="1"/>
            <a:r>
              <a:rPr lang="ja-JP" altLang="en-US" sz="2800" dirty="0" smtClean="0"/>
              <a:t>お触書　</a:t>
            </a:r>
          </a:p>
          <a:p>
            <a:pPr eaLnBrk="1" hangingPunct="1"/>
            <a:r>
              <a:rPr lang="ja-JP" altLang="en-US" sz="2800" dirty="0" smtClean="0"/>
              <a:t>瓦版（かわらばん）</a:t>
            </a:r>
            <a:endParaRPr lang="en-US" altLang="ja-JP" sz="2800" dirty="0" smtClean="0"/>
          </a:p>
          <a:p>
            <a:pPr eaLnBrk="1" hangingPunct="1"/>
            <a:r>
              <a:rPr lang="en-US" altLang="ja-JP" sz="2800" dirty="0" smtClean="0"/>
              <a:t>Q.8 </a:t>
            </a:r>
            <a:r>
              <a:rPr lang="ja-JP" altLang="en-US" sz="2800" dirty="0" smtClean="0"/>
              <a:t>⇒この写真は</a:t>
            </a:r>
            <a:r>
              <a:rPr lang="en-US" altLang="ja-JP" sz="2800" dirty="0" smtClean="0"/>
              <a:t>?</a:t>
            </a:r>
            <a:endParaRPr lang="ja-JP" altLang="en-US" sz="2800" dirty="0" smtClean="0"/>
          </a:p>
        </p:txBody>
      </p:sp>
      <p:graphicFrame>
        <p:nvGraphicFramePr>
          <p:cNvPr id="6148" name="Object 4"/>
          <p:cNvGraphicFramePr>
            <a:graphicFrameLocks noGrp="1" noChangeAspect="1"/>
          </p:cNvGraphicFramePr>
          <p:nvPr>
            <p:ph sz="half" idx="2"/>
          </p:nvPr>
        </p:nvGraphicFramePr>
        <p:xfrm>
          <a:off x="5214938" y="1809750"/>
          <a:ext cx="2752725" cy="4000500"/>
        </p:xfrm>
        <a:graphic>
          <a:graphicData uri="http://schemas.openxmlformats.org/presentationml/2006/ole">
            <mc:AlternateContent xmlns:mc="http://schemas.openxmlformats.org/markup-compatibility/2006">
              <mc:Choice xmlns:v="urn:schemas-microsoft-com:vml" Requires="v">
                <p:oleObj spid="_x0000_s6173" name="Photo Editor Photo" r:id="rId4" imgW="2752381" imgH="4001058" progId="MSPhotoEd.3">
                  <p:embed/>
                </p:oleObj>
              </mc:Choice>
              <mc:Fallback>
                <p:oleObj name="Photo Editor Photo" r:id="rId4" imgW="2752381" imgH="400105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1809750"/>
                        <a:ext cx="27527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69A235DA-9C48-4465-8E6E-DE80BEAFEE03}" type="slidenum">
              <a:rPr kumimoji="0" lang="en-US" altLang="ja-JP" sz="1400">
                <a:latin typeface="Tahoma" pitchFamily="34" charset="0"/>
              </a:rPr>
              <a:pPr algn="r" eaLnBrk="1" hangingPunct="1">
                <a:spcBef>
                  <a:spcPct val="0"/>
                </a:spcBef>
                <a:buClrTx/>
                <a:buSzTx/>
                <a:buFontTx/>
                <a:buNone/>
              </a:pPr>
              <a:t>5</a:t>
            </a:fld>
            <a:endParaRPr kumimoji="0" lang="en-US" altLang="ja-JP" sz="1400">
              <a:latin typeface="Tahoma" pitchFamily="34" charset="0"/>
            </a:endParaRPr>
          </a:p>
        </p:txBody>
      </p:sp>
      <p:sp>
        <p:nvSpPr>
          <p:cNvPr id="8195" name="Rectangle 2"/>
          <p:cNvSpPr>
            <a:spLocks noGrp="1" noChangeArrowheads="1"/>
          </p:cNvSpPr>
          <p:nvPr>
            <p:ph type="title" idx="4294967295"/>
          </p:nvPr>
        </p:nvSpPr>
        <p:spPr/>
        <p:txBody>
          <a:bodyPr anchor="b"/>
          <a:lstStyle/>
          <a:p>
            <a:pPr marL="838200" indent="-838200" eaLnBrk="1" hangingPunct="1"/>
            <a:r>
              <a:rPr lang="ja-JP" altLang="en-US" sz="3800" smtClean="0"/>
              <a:t>２．新聞の誕生</a:t>
            </a:r>
            <a:r>
              <a:rPr lang="en-US" altLang="ja-JP" sz="3800" smtClean="0"/>
              <a:t>:</a:t>
            </a:r>
            <a:r>
              <a:rPr lang="ja-JP" altLang="en-US" sz="2500" smtClean="0"/>
              <a:t>幕末期から維新前夜まで</a:t>
            </a:r>
          </a:p>
        </p:txBody>
      </p:sp>
      <p:sp>
        <p:nvSpPr>
          <p:cNvPr id="8196" name="Rectangle 3"/>
          <p:cNvSpPr>
            <a:spLocks noGrp="1" noChangeArrowheads="1"/>
          </p:cNvSpPr>
          <p:nvPr>
            <p:ph type="body" idx="4294967295"/>
          </p:nvPr>
        </p:nvSpPr>
        <p:spPr/>
        <p:txBody>
          <a:bodyPr/>
          <a:lstStyle/>
          <a:p>
            <a:pPr marL="609600" indent="-609600" eaLnBrk="1" hangingPunct="1">
              <a:buFont typeface="Wingdings" pitchFamily="2" charset="2"/>
              <a:buNone/>
            </a:pPr>
            <a:r>
              <a:rPr lang="en-US" altLang="ja-JP" smtClean="0">
                <a:latin typeface="Century" pitchFamily="18" charset="0"/>
              </a:rPr>
              <a:t>1.</a:t>
            </a:r>
            <a:r>
              <a:rPr lang="ja-JP" altLang="en-US" smtClean="0">
                <a:latin typeface="Century" pitchFamily="18" charset="0"/>
              </a:rPr>
              <a:t>翻訳・翻刻新聞</a:t>
            </a:r>
          </a:p>
          <a:p>
            <a:pPr marL="609600" indent="-609600" eaLnBrk="1" hangingPunct="1">
              <a:buFont typeface="Wingdings" pitchFamily="2" charset="2"/>
              <a:buNone/>
            </a:pPr>
            <a:r>
              <a:rPr lang="ja-JP" altLang="en-US" smtClean="0">
                <a:latin typeface="Century" pitchFamily="18" charset="0"/>
              </a:rPr>
              <a:t>   幕府のニュース独占　官版（板）</a:t>
            </a:r>
          </a:p>
          <a:p>
            <a:pPr marL="609600" indent="-609600" eaLnBrk="1" hangingPunct="1">
              <a:buFont typeface="Wingdings" pitchFamily="2" charset="2"/>
              <a:buNone/>
            </a:pPr>
            <a:r>
              <a:rPr lang="en-US" altLang="ja-JP" smtClean="0">
                <a:latin typeface="Century" pitchFamily="18" charset="0"/>
              </a:rPr>
              <a:t>2.</a:t>
            </a:r>
            <a:r>
              <a:rPr lang="ja-JP" altLang="en-US" smtClean="0">
                <a:latin typeface="Century" pitchFamily="18" charset="0"/>
              </a:rPr>
              <a:t>外字新聞・商業新聞</a:t>
            </a:r>
          </a:p>
          <a:p>
            <a:pPr marL="990600" lvl="1" indent="-533400" eaLnBrk="1" hangingPunct="1">
              <a:buFont typeface="Wingdings" pitchFamily="2" charset="2"/>
              <a:buNone/>
            </a:pPr>
            <a:r>
              <a:rPr lang="ja-JP" altLang="en-US" sz="2400" smtClean="0"/>
              <a:t>「我等此書ヲ以テ、遠ク有ル人ニ示サント欲スル日本ノ新聞ヲ略記シテ速ニ廣メントス」</a:t>
            </a:r>
          </a:p>
          <a:p>
            <a:pPr marL="609600" indent="-609600" eaLnBrk="1" hangingPunct="1">
              <a:buFont typeface="Wingdings" pitchFamily="2" charset="2"/>
              <a:buNone/>
            </a:pPr>
            <a:r>
              <a:rPr lang="en-US" altLang="ja-JP" smtClean="0">
                <a:latin typeface="Century" pitchFamily="18" charset="0"/>
              </a:rPr>
              <a:t>3.</a:t>
            </a:r>
            <a:r>
              <a:rPr lang="ja-JP" altLang="en-US" smtClean="0">
                <a:latin typeface="Century" pitchFamily="18" charset="0"/>
              </a:rPr>
              <a:t>佐幕派新聞・尊皇攘夷派（後討幕派）新聞の対立　言論の芽生え</a:t>
            </a:r>
          </a:p>
        </p:txBody>
      </p:sp>
      <p:sp>
        <p:nvSpPr>
          <p:cNvPr id="819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幕末・明治の新聞へアクセス</a:t>
            </a:r>
            <a:endParaRPr kumimoji="1" lang="ja-JP" altLang="en-US" dirty="0"/>
          </a:p>
        </p:txBody>
      </p:sp>
      <p:sp>
        <p:nvSpPr>
          <p:cNvPr id="4" name="コンテンツ プレースホルダー 3"/>
          <p:cNvSpPr>
            <a:spLocks noGrp="1"/>
          </p:cNvSpPr>
          <p:nvPr>
            <p:ph idx="1"/>
          </p:nvPr>
        </p:nvSpPr>
        <p:spPr/>
        <p:txBody>
          <a:bodyPr/>
          <a:lstStyle/>
          <a:p>
            <a:r>
              <a:rPr lang="ja-JP" altLang="en-US" dirty="0">
                <a:hlinkClick r:id="rId2"/>
              </a:rPr>
              <a:t>開港場に新聞、英字紙の発達、幕末新聞の</a:t>
            </a:r>
            <a:r>
              <a:rPr lang="ja-JP" altLang="en-US" dirty="0" smtClean="0">
                <a:hlinkClick r:id="rId2"/>
              </a:rPr>
              <a:t>特色　（有隣）</a:t>
            </a:r>
            <a:r>
              <a:rPr lang="ja-JP" altLang="en-US" dirty="0" smtClean="0"/>
              <a:t>　</a:t>
            </a:r>
            <a:endParaRPr lang="ja-JP" altLang="en-US" dirty="0"/>
          </a:p>
          <a:p>
            <a:r>
              <a:rPr lang="ja-JP" altLang="en-US" dirty="0" smtClean="0">
                <a:hlinkClick r:id="rId3"/>
              </a:rPr>
              <a:t>幕末・明治のメディア展（早稲田大学）</a:t>
            </a:r>
            <a:endParaRPr lang="en-US" altLang="ja-JP" dirty="0" smtClean="0"/>
          </a:p>
          <a:p>
            <a:r>
              <a:rPr lang="ja-JP" altLang="en-US" dirty="0" smtClean="0">
                <a:hlinkClick r:id="rId4"/>
              </a:rPr>
              <a:t>明治期のジャーナリスト </a:t>
            </a:r>
            <a:r>
              <a:rPr lang="en-US" altLang="ja-JP" dirty="0" smtClean="0">
                <a:hlinkClick r:id="rId4"/>
              </a:rPr>
              <a:t>(43</a:t>
            </a:r>
            <a:r>
              <a:rPr lang="ja-JP" altLang="en-US" dirty="0" smtClean="0">
                <a:hlinkClick r:id="rId4"/>
              </a:rPr>
              <a:t>人）  近代日本人の肖像</a:t>
            </a:r>
            <a:r>
              <a:rPr lang="en-US" altLang="ja-JP" dirty="0" smtClean="0">
                <a:hlinkClick r:id="rId4"/>
              </a:rPr>
              <a:t>(</a:t>
            </a:r>
            <a:r>
              <a:rPr lang="ja-JP" altLang="en-US" dirty="0" smtClean="0">
                <a:hlinkClick r:id="rId4"/>
              </a:rPr>
              <a:t>国立国会図書館</a:t>
            </a:r>
            <a:r>
              <a:rPr lang="en-US" altLang="ja-JP" dirty="0" smtClean="0">
                <a:hlinkClick r:id="rId4"/>
              </a:rPr>
              <a:t>) </a:t>
            </a:r>
            <a:endParaRPr lang="en-US" altLang="ja-JP" dirty="0" smtClean="0"/>
          </a:p>
          <a:p>
            <a:endParaRPr lang="en-US" altLang="ja-JP" dirty="0" smtClean="0"/>
          </a:p>
          <a:p>
            <a:endParaRPr lang="en-US" altLang="ja-JP" dirty="0" smtClean="0"/>
          </a:p>
        </p:txBody>
      </p:sp>
      <p:sp>
        <p:nvSpPr>
          <p:cNvPr id="2" name="フッター プレースホルダー 1"/>
          <p:cNvSpPr>
            <a:spLocks noGrp="1"/>
          </p:cNvSpPr>
          <p:nvPr>
            <p:ph type="ftr" sz="quarter" idx="11"/>
          </p:nvPr>
        </p:nvSpPr>
        <p:spPr/>
        <p:txBody>
          <a:bodyPr/>
          <a:lstStyle/>
          <a:p>
            <a:pPr>
              <a:defRPr/>
            </a:pPr>
            <a:r>
              <a:rPr lang="ja-JP" altLang="en-US" smtClean="0"/>
              <a:t>ジャーナリズム史</a:t>
            </a:r>
            <a:r>
              <a:rPr lang="en-US" altLang="ja-JP" smtClean="0"/>
              <a:t>Ⅰ</a:t>
            </a:r>
            <a:endParaRPr lang="en-US" altLang="ja-JP"/>
          </a:p>
        </p:txBody>
      </p:sp>
    </p:spTree>
    <p:extLst>
      <p:ext uri="{BB962C8B-B14F-4D97-AF65-F5344CB8AC3E}">
        <p14:creationId xmlns:p14="http://schemas.microsoft.com/office/powerpoint/2010/main" val="4036352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6"/>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8860EAAA-9FD9-4B93-AD93-64B62B8F3D40}" type="slidenum">
              <a:rPr kumimoji="0" lang="en-US" altLang="ja-JP" sz="1400">
                <a:latin typeface="Tahoma" pitchFamily="34" charset="0"/>
              </a:rPr>
              <a:pPr algn="r" eaLnBrk="1" hangingPunct="1">
                <a:spcBef>
                  <a:spcPct val="0"/>
                </a:spcBef>
                <a:buClrTx/>
                <a:buSzTx/>
                <a:buFontTx/>
                <a:buNone/>
              </a:pPr>
              <a:t>7</a:t>
            </a:fld>
            <a:endParaRPr kumimoji="0" lang="en-US" altLang="ja-JP" sz="1400">
              <a:latin typeface="Tahoma" pitchFamily="34" charset="0"/>
            </a:endParaRPr>
          </a:p>
        </p:txBody>
      </p:sp>
      <p:sp>
        <p:nvSpPr>
          <p:cNvPr id="14339" name="Rectangle 2"/>
          <p:cNvSpPr>
            <a:spLocks noGrp="1" noChangeArrowheads="1"/>
          </p:cNvSpPr>
          <p:nvPr>
            <p:ph type="title" idx="4294967295"/>
          </p:nvPr>
        </p:nvSpPr>
        <p:spPr/>
        <p:txBody>
          <a:bodyPr anchor="b"/>
          <a:lstStyle/>
          <a:p>
            <a:pPr eaLnBrk="1" hangingPunct="1"/>
            <a:r>
              <a:rPr lang="en-US" altLang="ja-JP" smtClean="0"/>
              <a:t>Japan Punch: </a:t>
            </a:r>
          </a:p>
        </p:txBody>
      </p:sp>
      <p:sp>
        <p:nvSpPr>
          <p:cNvPr id="14340" name="Rectangle 3"/>
          <p:cNvSpPr>
            <a:spLocks noGrp="1" noChangeArrowheads="1"/>
          </p:cNvSpPr>
          <p:nvPr>
            <p:ph type="body" sz="half" idx="4294967295"/>
          </p:nvPr>
        </p:nvSpPr>
        <p:spPr>
          <a:xfrm>
            <a:off x="609600" y="1600200"/>
            <a:ext cx="3746500" cy="4419600"/>
          </a:xfrm>
        </p:spPr>
        <p:txBody>
          <a:bodyPr/>
          <a:lstStyle/>
          <a:p>
            <a:pPr eaLnBrk="1" hangingPunct="1"/>
            <a:r>
              <a:rPr lang="ja-JP" altLang="en-US" sz="2800" smtClean="0"/>
              <a:t>（日本で）最初の新聞</a:t>
            </a:r>
          </a:p>
          <a:p>
            <a:pPr lvl="1" eaLnBrk="1" hangingPunct="1"/>
            <a:r>
              <a:rPr lang="ja-JP" altLang="en-US" sz="2600" smtClean="0"/>
              <a:t>いつ</a:t>
            </a:r>
          </a:p>
          <a:p>
            <a:pPr lvl="1" eaLnBrk="1" hangingPunct="1"/>
            <a:r>
              <a:rPr lang="ja-JP" altLang="en-US" sz="2600" smtClean="0"/>
              <a:t>発行形態は</a:t>
            </a:r>
          </a:p>
          <a:p>
            <a:pPr lvl="1" eaLnBrk="1" hangingPunct="1"/>
            <a:r>
              <a:rPr lang="ja-JP" altLang="en-US" sz="2600" smtClean="0"/>
              <a:t>発行元・発行者は</a:t>
            </a:r>
          </a:p>
          <a:p>
            <a:pPr lvl="1" eaLnBrk="1" hangingPunct="1"/>
            <a:r>
              <a:rPr lang="ja-JP" altLang="en-US" sz="2600" smtClean="0"/>
              <a:t>使用言語は</a:t>
            </a:r>
          </a:p>
          <a:p>
            <a:pPr lvl="1" eaLnBrk="1" hangingPunct="1"/>
            <a:r>
              <a:rPr lang="ja-JP" altLang="en-US" sz="2200" smtClean="0">
                <a:hlinkClick r:id="rId3"/>
              </a:rPr>
              <a:t>「我が国初期の新聞紙　本学図書館に所蔵」</a:t>
            </a:r>
            <a:r>
              <a:rPr lang="ja-JP" altLang="en-US" sz="2600" smtClean="0"/>
              <a:t>　</a:t>
            </a:r>
            <a:r>
              <a:rPr lang="en-US" altLang="ja-JP" sz="1800" smtClean="0"/>
              <a:t>『</a:t>
            </a:r>
            <a:r>
              <a:rPr lang="ja-JP" altLang="en-US" sz="1800" smtClean="0"/>
              <a:t>上智大学通信</a:t>
            </a:r>
            <a:r>
              <a:rPr lang="en-US" altLang="ja-JP" sz="1800" smtClean="0"/>
              <a:t>』293</a:t>
            </a:r>
            <a:r>
              <a:rPr lang="ja-JP" altLang="en-US" sz="1800" smtClean="0"/>
              <a:t>号（</a:t>
            </a:r>
            <a:r>
              <a:rPr lang="en-US" altLang="ja-JP" sz="1800" smtClean="0"/>
              <a:t>2003/7/15</a:t>
            </a:r>
            <a:r>
              <a:rPr lang="ja-JP" altLang="en-US" sz="1800" smtClean="0"/>
              <a:t>）掲載</a:t>
            </a:r>
            <a:endParaRPr lang="ja-JP" altLang="en-US" sz="2600" smtClean="0"/>
          </a:p>
        </p:txBody>
      </p:sp>
      <p:pic>
        <p:nvPicPr>
          <p:cNvPr id="14341" name="Picture 4" descr="JapanPunch"/>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00563" y="2205038"/>
            <a:ext cx="3887787" cy="2833687"/>
          </a:xfrm>
          <a:noFill/>
        </p:spPr>
      </p:pic>
      <p:sp>
        <p:nvSpPr>
          <p:cNvPr id="14342"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82A403ED-BCB5-47AD-B9F4-C7E8F265A5CE}" type="slidenum">
              <a:rPr kumimoji="0" lang="en-US" altLang="ja-JP" sz="1400">
                <a:latin typeface="Tahoma" pitchFamily="34" charset="0"/>
              </a:rPr>
              <a:pPr algn="r" eaLnBrk="1" hangingPunct="1">
                <a:spcBef>
                  <a:spcPct val="0"/>
                </a:spcBef>
                <a:buClrTx/>
                <a:buSzTx/>
                <a:buFontTx/>
                <a:buNone/>
              </a:pPr>
              <a:t>8</a:t>
            </a:fld>
            <a:endParaRPr kumimoji="0" lang="en-US" altLang="ja-JP" sz="1400">
              <a:latin typeface="Tahoma" pitchFamily="34" charset="0"/>
            </a:endParaRPr>
          </a:p>
        </p:txBody>
      </p:sp>
      <p:sp>
        <p:nvSpPr>
          <p:cNvPr id="15363" name="Rectangle 2"/>
          <p:cNvSpPr>
            <a:spLocks noGrp="1" noChangeArrowheads="1"/>
          </p:cNvSpPr>
          <p:nvPr>
            <p:ph type="title" idx="4294967295"/>
          </p:nvPr>
        </p:nvSpPr>
        <p:spPr/>
        <p:txBody>
          <a:bodyPr anchor="b"/>
          <a:lstStyle/>
          <a:p>
            <a:pPr eaLnBrk="1" hangingPunct="1"/>
            <a:r>
              <a:rPr lang="ja-JP" altLang="en-US" smtClean="0"/>
              <a:t>３．明治初頭（</a:t>
            </a:r>
            <a:r>
              <a:rPr lang="en-US" altLang="ja-JP" smtClean="0"/>
              <a:t>1870</a:t>
            </a:r>
            <a:r>
              <a:rPr lang="ja-JP" altLang="en-US" smtClean="0"/>
              <a:t>年代）</a:t>
            </a:r>
          </a:p>
        </p:txBody>
      </p:sp>
      <p:sp>
        <p:nvSpPr>
          <p:cNvPr id="65539" name="Rectangle 3">
            <a:extLst>
              <a:ext uri="{FF2B5EF4-FFF2-40B4-BE49-F238E27FC236}"/>
            </a:extLst>
          </p:cNvPr>
          <p:cNvSpPr>
            <a:spLocks noGrp="1" noChangeArrowheads="1"/>
          </p:cNvSpPr>
          <p:nvPr>
            <p:ph type="body" sz="half" idx="4294967295"/>
          </p:nvPr>
        </p:nvSpPr>
        <p:spPr>
          <a:xfrm>
            <a:off x="609600" y="1600200"/>
            <a:ext cx="4178300" cy="4419600"/>
          </a:xfrm>
        </p:spPr>
        <p:txBody>
          <a:bodyPr/>
          <a:lstStyle/>
          <a:p>
            <a:pPr marL="609600" indent="-609600" eaLnBrk="1" hangingPunct="1">
              <a:buFontTx/>
              <a:buAutoNum type="arabicPeriod"/>
              <a:defRPr/>
            </a:pPr>
            <a:r>
              <a:rPr lang="ja-JP" altLang="en-US" sz="2400" dirty="0"/>
              <a:t>日刊新聞の登場：</a:t>
            </a:r>
            <a:r>
              <a:rPr lang="en-US" altLang="ja-JP" sz="2400" dirty="0"/>
              <a:t>『</a:t>
            </a:r>
            <a:r>
              <a:rPr lang="ja-JP" altLang="en-US" sz="2400" dirty="0"/>
              <a:t>横浜毎日新聞</a:t>
            </a:r>
            <a:r>
              <a:rPr lang="en-US" altLang="ja-JP" sz="2400" dirty="0"/>
              <a:t>』</a:t>
            </a:r>
            <a:r>
              <a:rPr lang="en-US" altLang="ja-JP" sz="2000" dirty="0"/>
              <a:t>1871/1/28(M3/12/8)</a:t>
            </a:r>
          </a:p>
          <a:p>
            <a:pPr marL="609600" indent="-609600" eaLnBrk="1" hangingPunct="1">
              <a:buFontTx/>
              <a:buAutoNum type="arabicPeriod"/>
              <a:defRPr/>
            </a:pPr>
            <a:r>
              <a:rPr lang="ja-JP" altLang="en-US" sz="2400" dirty="0"/>
              <a:t>地方紙の登場</a:t>
            </a:r>
          </a:p>
          <a:p>
            <a:pPr marL="609600" indent="-609600" eaLnBrk="1" hangingPunct="1">
              <a:buFontTx/>
              <a:buAutoNum type="arabicPeriod"/>
              <a:defRPr/>
            </a:pPr>
            <a:r>
              <a:rPr lang="ja-JP" altLang="en-US" sz="2400" dirty="0">
                <a:solidFill>
                  <a:srgbClr val="FF3300"/>
                </a:solidFill>
                <a:effectLst>
                  <a:outerShdw blurRad="38100" dist="38100" dir="2700000" algn="tl">
                    <a:srgbClr val="C0C0C0"/>
                  </a:outerShdw>
                </a:effectLst>
              </a:rPr>
              <a:t>コミュニケーション革命</a:t>
            </a:r>
          </a:p>
          <a:p>
            <a:pPr marL="609600" indent="-609600" eaLnBrk="1" hangingPunct="1">
              <a:buFontTx/>
              <a:buAutoNum type="arabicPeriod"/>
              <a:defRPr/>
            </a:pPr>
            <a:r>
              <a:rPr lang="ja-JP" altLang="en-US" sz="2400" dirty="0"/>
              <a:t>政府の</a:t>
            </a:r>
            <a:r>
              <a:rPr lang="ja-JP" altLang="en-US" sz="2400" dirty="0">
                <a:solidFill>
                  <a:srgbClr val="FF3300"/>
                </a:solidFill>
                <a:effectLst>
                  <a:outerShdw blurRad="38100" dist="38100" dir="2700000" algn="tl">
                    <a:srgbClr val="C0C0C0"/>
                  </a:outerShdw>
                </a:effectLst>
              </a:rPr>
              <a:t>新聞保護政策</a:t>
            </a:r>
            <a:r>
              <a:rPr lang="ja-JP" altLang="en-US" sz="2400" dirty="0"/>
              <a:t>　</a:t>
            </a:r>
          </a:p>
          <a:p>
            <a:pPr marL="609600" indent="-609600" eaLnBrk="1" hangingPunct="1">
              <a:buFontTx/>
              <a:buAutoNum type="arabicPeriod"/>
              <a:defRPr/>
            </a:pPr>
            <a:r>
              <a:rPr lang="ja-JP" altLang="en-US" sz="2400" dirty="0"/>
              <a:t>従軍記者：岸田吟香</a:t>
            </a:r>
          </a:p>
          <a:p>
            <a:pPr marL="609600" indent="-609600" eaLnBrk="1" hangingPunct="1">
              <a:buFontTx/>
              <a:buAutoNum type="arabicPeriod"/>
              <a:defRPr/>
            </a:pPr>
            <a:r>
              <a:rPr lang="ja-JP" altLang="en-US" sz="2400" dirty="0">
                <a:hlinkClick r:id="rId3"/>
              </a:rPr>
              <a:t>読売新聞</a:t>
            </a:r>
            <a:r>
              <a:rPr lang="ja-JP" altLang="en-US" sz="2400" dirty="0"/>
              <a:t>（小</a:t>
            </a:r>
            <a:r>
              <a:rPr lang="ja-JP" altLang="en-US" sz="1600" dirty="0"/>
              <a:t>（こ）</a:t>
            </a:r>
            <a:r>
              <a:rPr lang="ja-JP" altLang="en-US" sz="2400" dirty="0"/>
              <a:t>新聞）の登場</a:t>
            </a:r>
            <a:endParaRPr lang="en-US" altLang="ja-JP" sz="2400" dirty="0"/>
          </a:p>
          <a:p>
            <a:pPr marL="609600" indent="-609600" eaLnBrk="1" hangingPunct="1">
              <a:buFontTx/>
              <a:buAutoNum type="arabicPeriod"/>
              <a:defRPr/>
            </a:pPr>
            <a:r>
              <a:rPr lang="en-US" altLang="ja-JP" sz="2000" dirty="0">
                <a:hlinkClick r:id="rId4"/>
              </a:rPr>
              <a:t>http://pweb.cc.sophia.ac.jp/s-yuga/file/Haruhara_Shimbun95.pdf</a:t>
            </a:r>
            <a:endParaRPr lang="ja-JP" altLang="en-US" sz="2000" dirty="0"/>
          </a:p>
        </p:txBody>
      </p:sp>
      <p:pic>
        <p:nvPicPr>
          <p:cNvPr id="15365" name="Picture 5" descr="082_1_02(横浜毎日）"/>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5240338" y="1878013"/>
            <a:ext cx="2417762" cy="3721100"/>
          </a:xfrm>
          <a:noFill/>
        </p:spPr>
      </p:pic>
      <p:sp>
        <p:nvSpPr>
          <p:cNvPr id="15366"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DEEE9347-9E9E-4E67-BAB2-0CA732769CDF}" type="slidenum">
              <a:rPr kumimoji="0" lang="en-US" altLang="ja-JP" sz="1400">
                <a:latin typeface="Tahoma" pitchFamily="34" charset="0"/>
              </a:rPr>
              <a:pPr algn="r" eaLnBrk="1" hangingPunct="1">
                <a:spcBef>
                  <a:spcPct val="0"/>
                </a:spcBef>
                <a:buClrTx/>
                <a:buSzTx/>
                <a:buFontTx/>
                <a:buNone/>
              </a:pPr>
              <a:t>9</a:t>
            </a:fld>
            <a:endParaRPr kumimoji="0" lang="en-US" altLang="ja-JP" sz="1400">
              <a:latin typeface="Tahoma" pitchFamily="34" charset="0"/>
            </a:endParaRPr>
          </a:p>
        </p:txBody>
      </p:sp>
      <p:sp>
        <p:nvSpPr>
          <p:cNvPr id="16387" name="Rectangle 2"/>
          <p:cNvSpPr>
            <a:spLocks noGrp="1" noChangeArrowheads="1"/>
          </p:cNvSpPr>
          <p:nvPr>
            <p:ph type="title" idx="4294967295"/>
          </p:nvPr>
        </p:nvSpPr>
        <p:spPr/>
        <p:txBody>
          <a:bodyPr anchor="b"/>
          <a:lstStyle/>
          <a:p>
            <a:pPr eaLnBrk="1" hangingPunct="1"/>
            <a:r>
              <a:rPr lang="ja-JP" altLang="en-US" sz="3800" smtClean="0"/>
              <a:t>福澤諭吉：</a:t>
            </a:r>
            <a:r>
              <a:rPr lang="en-US" altLang="ja-JP" sz="2900" smtClean="0"/>
              <a:t>『</a:t>
            </a:r>
            <a:r>
              <a:rPr lang="ja-JP" altLang="en-US" sz="2900" smtClean="0"/>
              <a:t>文明論之概略</a:t>
            </a:r>
            <a:r>
              <a:rPr lang="en-US" altLang="ja-JP" sz="2900" smtClean="0"/>
              <a:t>』(1873)</a:t>
            </a:r>
          </a:p>
        </p:txBody>
      </p:sp>
      <p:sp>
        <p:nvSpPr>
          <p:cNvPr id="69635" name="Rectangle 3"/>
          <p:cNvSpPr>
            <a:spLocks noGrp="1" noChangeArrowheads="1"/>
          </p:cNvSpPr>
          <p:nvPr>
            <p:ph type="body" idx="4294967295"/>
          </p:nvPr>
        </p:nvSpPr>
        <p:spPr/>
        <p:txBody>
          <a:bodyPr/>
          <a:lstStyle/>
          <a:p>
            <a:pPr eaLnBrk="1" hangingPunct="1"/>
            <a:r>
              <a:rPr lang="ja-JP" altLang="en-US" dirty="0" smtClean="0"/>
              <a:t>歴史の４要因</a:t>
            </a:r>
          </a:p>
          <a:p>
            <a:pPr lvl="1" eaLnBrk="1" hangingPunct="1"/>
            <a:r>
              <a:rPr lang="ja-JP" altLang="en-US" dirty="0" smtClean="0"/>
              <a:t>蒸気船と蒸気機関：</a:t>
            </a:r>
            <a:r>
              <a:rPr lang="en-US" altLang="ja-JP" sz="2000" dirty="0" smtClean="0"/>
              <a:t>steam engine  →</a:t>
            </a:r>
            <a:r>
              <a:rPr lang="en-US" altLang="ja-JP" sz="2000" dirty="0" err="1" smtClean="0"/>
              <a:t>transportation,productivity</a:t>
            </a:r>
            <a:endParaRPr lang="en-US" altLang="ja-JP" sz="2000" dirty="0" smtClean="0"/>
          </a:p>
          <a:p>
            <a:pPr lvl="1" eaLnBrk="1" hangingPunct="1"/>
            <a:r>
              <a:rPr lang="ja-JP" altLang="en-US" dirty="0" smtClean="0">
                <a:solidFill>
                  <a:srgbClr val="FF3300"/>
                </a:solidFill>
              </a:rPr>
              <a:t>電信（電気通信）：</a:t>
            </a:r>
            <a:r>
              <a:rPr lang="en-US" altLang="ja-JP" sz="2000" dirty="0" smtClean="0">
                <a:solidFill>
                  <a:srgbClr val="FF3300"/>
                </a:solidFill>
              </a:rPr>
              <a:t>electronics </a:t>
            </a:r>
            <a:r>
              <a:rPr lang="en-US" altLang="ja-JP" sz="2000" dirty="0" err="1" smtClean="0">
                <a:solidFill>
                  <a:srgbClr val="FF3300"/>
                </a:solidFill>
              </a:rPr>
              <a:t>communication,telecommunication</a:t>
            </a:r>
            <a:endParaRPr lang="en-US" altLang="ja-JP" sz="2000" dirty="0" smtClean="0">
              <a:solidFill>
                <a:srgbClr val="FF3300"/>
              </a:solidFill>
            </a:endParaRPr>
          </a:p>
          <a:p>
            <a:pPr lvl="1" eaLnBrk="1" hangingPunct="1"/>
            <a:r>
              <a:rPr lang="ja-JP" altLang="en-US" dirty="0" smtClean="0"/>
              <a:t>印刷：</a:t>
            </a:r>
            <a:r>
              <a:rPr lang="en-US" altLang="ja-JP" dirty="0" smtClean="0"/>
              <a:t>printing </a:t>
            </a:r>
            <a:r>
              <a:rPr lang="en-US" altLang="ja-JP" dirty="0" err="1" smtClean="0"/>
              <a:t>press→diffusion</a:t>
            </a:r>
            <a:r>
              <a:rPr lang="en-US" altLang="ja-JP" dirty="0" smtClean="0"/>
              <a:t> knowledge</a:t>
            </a:r>
          </a:p>
          <a:p>
            <a:pPr lvl="1" eaLnBrk="1" hangingPunct="1"/>
            <a:r>
              <a:rPr lang="ja-JP" altLang="en-US" dirty="0" smtClean="0"/>
              <a:t>郵便：</a:t>
            </a:r>
            <a:r>
              <a:rPr lang="en-US" altLang="ja-JP" sz="2400" dirty="0" smtClean="0"/>
              <a:t>postal system</a:t>
            </a:r>
          </a:p>
          <a:p>
            <a:pPr eaLnBrk="1" hangingPunct="1">
              <a:buFont typeface="Wingdings" pitchFamily="2" charset="2"/>
              <a:buNone/>
            </a:pPr>
            <a:endParaRPr lang="en-US" altLang="ja-JP" sz="2400" dirty="0" smtClean="0"/>
          </a:p>
        </p:txBody>
      </p:sp>
      <p:sp>
        <p:nvSpPr>
          <p:cNvPr id="1638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l"/>
              <a:defRPr kumimoji="1" sz="2400">
                <a:solidFill>
                  <a:schemeClr val="tx1"/>
                </a:solidFill>
                <a:latin typeface="Arial" pitchFamily="34" charset="0"/>
                <a:ea typeface="ＭＳ Ｐゴシック" pitchFamily="50" charset="-128"/>
              </a:defRPr>
            </a:lvl3pPr>
            <a:lvl4pPr marL="1600200" indent="-228600">
              <a:spcBef>
                <a:spcPct val="20000"/>
              </a:spcBef>
              <a:buClr>
                <a:schemeClr val="hlink"/>
              </a:buClr>
              <a:buSzPct val="60000"/>
              <a:buFont typeface="Wingdings" pitchFamily="2" charset="2"/>
              <a:buChar char="l"/>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pitchFamily="34" charset="0"/>
                <a:ea typeface="ＭＳ Ｐゴシック" pitchFamily="50" charset="-128"/>
              </a:defRPr>
            </a:lvl9pPr>
          </a:lstStyle>
          <a:p>
            <a:pPr>
              <a:spcBef>
                <a:spcPct val="0"/>
              </a:spcBef>
              <a:buClrTx/>
              <a:buSzTx/>
              <a:buFontTx/>
              <a:buNone/>
            </a:pPr>
            <a:r>
              <a:rPr kumimoji="0" lang="ja-JP" altLang="en-US" sz="1200" smtClean="0"/>
              <a:t>ジャーナリズム史</a:t>
            </a:r>
            <a:r>
              <a:rPr kumimoji="0" lang="en-US" altLang="ja-JP" sz="1200" smtClean="0"/>
              <a:t>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1700</TotalTime>
  <Words>363</Words>
  <Application>Microsoft Office PowerPoint</Application>
  <PresentationFormat>画面に合わせる (4:3)</PresentationFormat>
  <Paragraphs>136</Paragraphs>
  <Slides>16</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Radial</vt:lpstr>
      <vt:lpstr>Photo Editor Photo</vt:lpstr>
      <vt:lpstr>ジャーナリズム史Ⅰ2020 第3回～</vt:lpstr>
      <vt:lpstr>ジャーナリズム史を学ぶ意味</vt:lpstr>
      <vt:lpstr>0.新聞の登場と発展：明治時代</vt:lpstr>
      <vt:lpstr>１．新聞登場以前：日本</vt:lpstr>
      <vt:lpstr>２．新聞の誕生:幕末期から維新前夜まで</vt:lpstr>
      <vt:lpstr>幕末・明治の新聞へアクセス</vt:lpstr>
      <vt:lpstr>Japan Punch: </vt:lpstr>
      <vt:lpstr>３．明治初頭（1870年代）</vt:lpstr>
      <vt:lpstr>福澤諭吉：『文明論之概略』(1873)</vt:lpstr>
      <vt:lpstr>４.自由民権運動と言論界</vt:lpstr>
      <vt:lpstr>J.R.Black と日新真事誌</vt:lpstr>
      <vt:lpstr>東京日日新聞:1872(M5)</vt:lpstr>
      <vt:lpstr>５．大新聞と小新聞</vt:lpstr>
      <vt:lpstr>西南戦争：記者/東京日日</vt:lpstr>
      <vt:lpstr>6. 政党新聞時代:明治10-19年</vt:lpstr>
      <vt:lpstr>朝日新聞の創刊：1879(M12)</vt:lpstr>
    </vt:vector>
  </TitlesOfParts>
  <Company>Sophia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ジャーナリズム史</dc:title>
  <dc:creator>Yuga</dc:creator>
  <cp:lastModifiedBy>s-yuga  TOSHIBA-1</cp:lastModifiedBy>
  <cp:revision>147</cp:revision>
  <cp:lastPrinted>2015-06-01T14:33:33Z</cp:lastPrinted>
  <dcterms:created xsi:type="dcterms:W3CDTF">1999-02-01T04:45:47Z</dcterms:created>
  <dcterms:modified xsi:type="dcterms:W3CDTF">2020-06-07T03:04:40Z</dcterms:modified>
</cp:coreProperties>
</file>