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11D40-48DD-423D-B277-D64F42EAB697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DE4A0-A16F-46D4-BEB7-7E9EC34FF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52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065031-6D3C-4A32-818C-6E97A0F7DDFB}" type="datetime1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E0551C-44F0-4A1E-9DA2-899956E3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A0EF1-6009-4C9B-951F-75A6B3EB823A}" type="datetime1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0551C-44F0-4A1E-9DA2-899956E3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0E3F0-86B3-4ADD-A3ED-98DF323331B6}" type="datetime1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0551C-44F0-4A1E-9DA2-899956E3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C46F1-6D28-44D9-AC19-59D16AC68399}" type="datetime1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0551C-44F0-4A1E-9DA2-899956E3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82774-C63D-48E9-BD7D-AC1EEE0D9A86}" type="datetime1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0551C-44F0-4A1E-9DA2-899956E3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1234FA-2E06-427D-A7AD-BFD2DB256B03}" type="datetime1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0551C-44F0-4A1E-9DA2-899956E3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39F12-798A-4D63-8941-0A63C0EC3DD2}" type="datetime1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0551C-44F0-4A1E-9DA2-899956E3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21A5F-2B46-4DCD-8CB1-A6CFBE03345B}" type="datetime1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0551C-44F0-4A1E-9DA2-899956E3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6C062-06E2-4111-851A-90C07C39B100}" type="datetime1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0551C-44F0-4A1E-9DA2-899956E3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972CD6-7AEC-4F19-87A3-B4B9AA1C452C}" type="datetime1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0551C-44F0-4A1E-9DA2-899956E3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CB86C0-6D43-4AF0-9614-5C8790ED5ABD}" type="datetime1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E0551C-44F0-4A1E-9DA2-899956E3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AFB7E1-6F17-44E5-9776-25D35101BD8B}" type="datetime1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E0551C-44F0-4A1E-9DA2-899956E3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1124745"/>
            <a:ext cx="8424936" cy="1800200"/>
          </a:xfrm>
        </p:spPr>
        <p:txBody>
          <a:bodyPr/>
          <a:lstStyle/>
          <a:p>
            <a:pPr algn="l"/>
            <a:r>
              <a:rPr kumimoji="1" lang="ja-JP" altLang="en-US" dirty="0" smtClean="0"/>
              <a:t>日本はなぜ戦争へと</a:t>
            </a:r>
            <a:r>
              <a:rPr kumimoji="1" lang="ja-JP" altLang="en-US" smtClean="0"/>
              <a:t>向かったか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lang="ja-JP" altLang="en-US" sz="4000" smtClean="0"/>
              <a:t>～”熱狂”はこうして作られた～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NHK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2011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551C-44F0-4A1E-9DA2-899956E3C92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61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481328"/>
            <a:ext cx="8640960" cy="4827992"/>
          </a:xfrm>
        </p:spPr>
        <p:txBody>
          <a:bodyPr>
            <a:normAutofit/>
          </a:bodyPr>
          <a:lstStyle/>
          <a:p>
            <a:r>
              <a:rPr lang="ja-JP" altLang="en-US" dirty="0"/>
              <a:t>時流</a:t>
            </a:r>
            <a:r>
              <a:rPr lang="ja-JP" altLang="en-US" dirty="0" smtClean="0"/>
              <a:t>に</a:t>
            </a:r>
            <a:r>
              <a:rPr lang="ja-JP" altLang="en-US" dirty="0"/>
              <a:t>乗った</a:t>
            </a:r>
            <a:r>
              <a:rPr lang="ja-JP" altLang="en-US" dirty="0" smtClean="0"/>
              <a:t>メディア</a:t>
            </a:r>
            <a:endParaRPr lang="en-US" altLang="ja-JP" dirty="0" smtClean="0"/>
          </a:p>
          <a:p>
            <a:pPr marL="624078" indent="-514350">
              <a:buFont typeface="+mj-lt"/>
              <a:buAutoNum type="alphaLcPeriod"/>
            </a:pPr>
            <a:r>
              <a:rPr lang="ja-JP" altLang="en-US" dirty="0" smtClean="0"/>
              <a:t>メディアは操られたのか？</a:t>
            </a:r>
            <a:endParaRPr lang="en-US" altLang="ja-JP" dirty="0" smtClean="0"/>
          </a:p>
          <a:p>
            <a:r>
              <a:rPr kumimoji="1" lang="ja-JP" altLang="en-US" dirty="0"/>
              <a:t>メディア</a:t>
            </a:r>
            <a:r>
              <a:rPr kumimoji="1" lang="ja-JP" altLang="en-US" dirty="0" smtClean="0"/>
              <a:t>を</a:t>
            </a:r>
            <a:r>
              <a:rPr kumimoji="1" lang="ja-JP" altLang="en-US" dirty="0"/>
              <a:t>利用</a:t>
            </a:r>
            <a:r>
              <a:rPr kumimoji="1" lang="ja-JP" altLang="en-US" smtClean="0"/>
              <a:t>した軍部：</a:t>
            </a:r>
            <a:r>
              <a:rPr lang="ja-JP" altLang="en-US"/>
              <a:t>陸軍</a:t>
            </a:r>
            <a:endParaRPr kumimoji="1" lang="en-US" altLang="ja-JP" dirty="0" smtClean="0"/>
          </a:p>
          <a:p>
            <a:r>
              <a:rPr lang="ja-JP" altLang="en-US" dirty="0" smtClean="0"/>
              <a:t>民衆を煽ったの</a:t>
            </a:r>
            <a:r>
              <a:rPr lang="ja-JP" altLang="en-US" smtClean="0"/>
              <a:t>はメディア　むのたけじ</a:t>
            </a:r>
            <a:endParaRPr lang="en-US" altLang="ja-JP" dirty="0" smtClean="0"/>
          </a:p>
          <a:p>
            <a:r>
              <a:rPr lang="ja-JP" altLang="en-US" dirty="0"/>
              <a:t>満州</a:t>
            </a:r>
            <a:r>
              <a:rPr lang="ja-JP" altLang="en-US" dirty="0" smtClean="0"/>
              <a:t>事変：現地記者が知っていた事実＝関東軍の謀略</a:t>
            </a:r>
            <a:endParaRPr lang="en-US" altLang="ja-JP" dirty="0" smtClean="0"/>
          </a:p>
          <a:p>
            <a:r>
              <a:rPr lang="ja-JP" altLang="en-US"/>
              <a:t>戦争により販売部数</a:t>
            </a:r>
            <a:r>
              <a:rPr lang="ja-JP" altLang="en-US" smtClean="0"/>
              <a:t>増加　満蒙</a:t>
            </a:r>
            <a:r>
              <a:rPr lang="ja-JP" altLang="en-US"/>
              <a:t>は日本の</a:t>
            </a:r>
            <a:r>
              <a:rPr lang="ja-JP" altLang="en-US" smtClean="0"/>
              <a:t>生命線</a:t>
            </a:r>
            <a:endParaRPr lang="en-US" altLang="ja-JP"/>
          </a:p>
          <a:p>
            <a:r>
              <a:rPr lang="ja-JP" altLang="en-US" smtClean="0"/>
              <a:t>不拡大</a:t>
            </a:r>
            <a:r>
              <a:rPr lang="ja-JP" altLang="en-US" dirty="0" smtClean="0"/>
              <a:t>方針</a:t>
            </a:r>
            <a:r>
              <a:rPr lang="en-US" altLang="ja-JP" dirty="0" smtClean="0"/>
              <a:t>×</a:t>
            </a:r>
            <a:r>
              <a:rPr lang="ja-JP" altLang="en-US" dirty="0" smtClean="0"/>
              <a:t>関東軍の暴走←新聞・世論の支持</a:t>
            </a:r>
            <a:endParaRPr lang="en-US" altLang="ja-JP" dirty="0" smtClean="0"/>
          </a:p>
          <a:p>
            <a:r>
              <a:rPr lang="ja-JP" altLang="en-US" smtClean="0"/>
              <a:t>軍部</a:t>
            </a:r>
            <a:r>
              <a:rPr lang="ja-JP" altLang="en-US" dirty="0" smtClean="0"/>
              <a:t>不支持は世論から離れる</a:t>
            </a:r>
            <a:endParaRPr lang="en-US" altLang="ja-JP" dirty="0" smtClean="0"/>
          </a:p>
          <a:p>
            <a:pPr marL="109728" indent="0">
              <a:buNone/>
            </a:pP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551C-44F0-4A1E-9DA2-899956E3C9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42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方針転換（軍部の圧力）⇒「国益</a:t>
            </a:r>
            <a:r>
              <a:rPr lang="ja-JP" altLang="en-US" smtClean="0"/>
              <a:t>」：邦人の救済</a:t>
            </a:r>
            <a:endParaRPr lang="en-US" altLang="ja-JP" smtClean="0"/>
          </a:p>
          <a:p>
            <a:r>
              <a:rPr lang="ja-JP" altLang="en-US"/>
              <a:t>熱狂</a:t>
            </a:r>
            <a:r>
              <a:rPr lang="ja-JP" altLang="en-US" smtClean="0"/>
              <a:t>の始まり：１３２社共同宣言　</a:t>
            </a:r>
            <a:endParaRPr lang="en-US" altLang="ja-JP" smtClean="0"/>
          </a:p>
          <a:p>
            <a:r>
              <a:rPr lang="ja-JP" altLang="en-US" smtClean="0"/>
              <a:t>強硬論（国際連盟脱退）</a:t>
            </a:r>
            <a:endParaRPr lang="en-US" altLang="ja-JP" smtClean="0"/>
          </a:p>
          <a:p>
            <a:r>
              <a:rPr lang="ja-JP" altLang="en-US" smtClean="0"/>
              <a:t>国民</a:t>
            </a:r>
            <a:r>
              <a:rPr lang="en-US" altLang="ja-JP" smtClean="0"/>
              <a:t>/</a:t>
            </a:r>
            <a:r>
              <a:rPr lang="ja-JP" altLang="en-US" smtClean="0"/>
              <a:t>国家の意味づけ（有山）</a:t>
            </a:r>
            <a:endParaRPr lang="en-US" altLang="ja-JP" smtClean="0"/>
          </a:p>
          <a:p>
            <a:r>
              <a:rPr lang="ja-JP" altLang="en-US"/>
              <a:t>熱狂の中で</a:t>
            </a:r>
            <a:r>
              <a:rPr lang="ja-JP" altLang="en-US" smtClean="0"/>
              <a:t>の言論弾圧：「言論の自由」の喪失</a:t>
            </a:r>
            <a:endParaRPr lang="en-US" altLang="ja-JP"/>
          </a:p>
          <a:p>
            <a:pPr marL="624078" indent="-514350">
              <a:buFont typeface="+mj-lt"/>
              <a:buAutoNum type="alphaLcPeriod"/>
            </a:pPr>
            <a:r>
              <a:rPr lang="ja-JP" altLang="en-US" smtClean="0"/>
              <a:t>新聞の抵抗：信濃</a:t>
            </a:r>
            <a:r>
              <a:rPr lang="ja-JP" altLang="en-US" dirty="0" smtClean="0"/>
              <a:t>毎日：</a:t>
            </a:r>
            <a:r>
              <a:rPr lang="ja-JP" altLang="en-US" smtClean="0"/>
              <a:t>桐生悠々</a:t>
            </a:r>
            <a:endParaRPr lang="en-US" altLang="ja-JP" smtClean="0"/>
          </a:p>
          <a:p>
            <a:pPr marL="624078" indent="-514350">
              <a:buFont typeface="+mj-lt"/>
              <a:buAutoNum type="alphaLcPeriod"/>
            </a:pPr>
            <a:r>
              <a:rPr lang="ja-JP" altLang="en-US"/>
              <a:t>不買</a:t>
            </a:r>
            <a:r>
              <a:rPr lang="ja-JP" altLang="en-US" smtClean="0"/>
              <a:t>運動の力</a:t>
            </a:r>
            <a:endParaRPr lang="en-US" altLang="ja-JP" smtClean="0"/>
          </a:p>
          <a:p>
            <a:pPr marL="624078" indent="-514350">
              <a:buFont typeface="+mj-lt"/>
              <a:buAutoNum type="alphaLcPeriod"/>
            </a:pPr>
            <a:r>
              <a:rPr lang="ja-JP" altLang="en-US" smtClean="0"/>
              <a:t>主要</a:t>
            </a:r>
            <a:r>
              <a:rPr lang="ja-JP" altLang="en-US"/>
              <a:t>メディア</a:t>
            </a:r>
            <a:r>
              <a:rPr lang="ja-JP" altLang="en-US" smtClean="0"/>
              <a:t>の衰退</a:t>
            </a:r>
            <a:endParaRPr lang="en-US" altLang="ja-JP" smtClean="0"/>
          </a:p>
          <a:p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551C-44F0-4A1E-9DA2-899956E3C9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21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ラジオの登場（</a:t>
            </a:r>
            <a:r>
              <a:rPr kumimoji="1" lang="en-US" altLang="ja-JP" smtClean="0"/>
              <a:t>1925</a:t>
            </a:r>
            <a:r>
              <a:rPr kumimoji="1" lang="ja-JP" altLang="en-US" smtClean="0"/>
              <a:t>）と功罪</a:t>
            </a:r>
            <a:endParaRPr kumimoji="1" lang="en-US" altLang="ja-JP" smtClean="0"/>
          </a:p>
          <a:p>
            <a:r>
              <a:rPr lang="ja-JP" altLang="en-US" smtClean="0"/>
              <a:t>近衛のメディア戦略</a:t>
            </a:r>
            <a:r>
              <a:rPr lang="en-US" altLang="ja-JP" smtClean="0"/>
              <a:t>(1937)</a:t>
            </a:r>
          </a:p>
          <a:p>
            <a:pPr marL="624078" indent="-514350">
              <a:buFont typeface="+mj-lt"/>
              <a:buAutoNum type="alphaLcPeriod"/>
            </a:pPr>
            <a:r>
              <a:rPr lang="ja-JP" altLang="en-US" smtClean="0"/>
              <a:t>同盟・メディアの</a:t>
            </a:r>
            <a:r>
              <a:rPr lang="ja-JP" altLang="en-US" smtClean="0">
                <a:solidFill>
                  <a:srgbClr val="FF0000"/>
                </a:solidFill>
              </a:rPr>
              <a:t>挙国一致体制</a:t>
            </a:r>
            <a:r>
              <a:rPr lang="ja-JP" altLang="en-US" smtClean="0"/>
              <a:t>の完成</a:t>
            </a:r>
            <a:endParaRPr lang="en-US" altLang="ja-JP" smtClean="0"/>
          </a:p>
          <a:p>
            <a:pPr marL="624078" indent="-514350">
              <a:buFont typeface="+mj-lt"/>
              <a:buAutoNum type="alphaLcPeriod"/>
            </a:pPr>
            <a:r>
              <a:rPr lang="ja-JP" altLang="en-US" smtClean="0"/>
              <a:t>ナチスの放送をお手本</a:t>
            </a:r>
            <a:endParaRPr lang="en-US" altLang="ja-JP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mtClean="0"/>
              <a:t>国民には事実を伝えられず、世界との乖離進む</a:t>
            </a:r>
            <a:endParaRPr lang="en-US" altLang="ja-JP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/>
              <a:t>戦意高揚</a:t>
            </a:r>
            <a:r>
              <a:rPr lang="ja-JP" altLang="en-US" smtClean="0"/>
              <a:t>のみの放送</a:t>
            </a:r>
            <a:endParaRPr lang="en-US" altLang="ja-JP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/>
              <a:t>ラジオ</a:t>
            </a:r>
            <a:r>
              <a:rPr lang="ja-JP" altLang="en-US" smtClean="0"/>
              <a:t>が作り出した世論</a:t>
            </a:r>
            <a:endParaRPr lang="en-US" altLang="ja-JP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mtClean="0"/>
              <a:t>日本社会無責任論：政府（外務省）＞軍部＞メディア</a:t>
            </a:r>
            <a:endParaRPr lang="en-US" altLang="ja-JP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mtClean="0"/>
              <a:t>メディアは世論を作るが、とめられない</a:t>
            </a:r>
            <a:endParaRPr lang="en-US" altLang="ja-JP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ja-JP" smtClean="0"/>
          </a:p>
          <a:p>
            <a:pPr marL="109728" indent="0">
              <a:buNone/>
            </a:pPr>
            <a:endParaRPr kumimoji="1" lang="en-US" altLang="ja-JP" smtClean="0"/>
          </a:p>
          <a:p>
            <a:endParaRPr lang="en-US" altLang="ja-JP"/>
          </a:p>
          <a:p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551C-44F0-4A1E-9DA2-899956E3C92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416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三国同盟→日米開戦やむなし</a:t>
            </a:r>
            <a:endParaRPr kumimoji="1" lang="en-US" altLang="ja-JP" smtClean="0"/>
          </a:p>
          <a:p>
            <a:r>
              <a:rPr lang="ja-JP" altLang="en-US" smtClean="0"/>
              <a:t>「世論」空気を読む</a:t>
            </a:r>
            <a:r>
              <a:rPr lang="en-US" altLang="ja-JP" smtClean="0"/>
              <a:t>/</a:t>
            </a:r>
            <a:r>
              <a:rPr lang="ja-JP" altLang="en-US" smtClean="0"/>
              <a:t>読まない（読めない）</a:t>
            </a:r>
            <a:endParaRPr lang="en-US" altLang="ja-JP" smtClean="0"/>
          </a:p>
          <a:p>
            <a:r>
              <a:rPr kumimoji="1" lang="ja-JP" altLang="en-US" smtClean="0"/>
              <a:t>世論</a:t>
            </a:r>
            <a:r>
              <a:rPr kumimoji="1" lang="ja-JP" altLang="en-US"/>
              <a:t>の</a:t>
            </a:r>
            <a:r>
              <a:rPr kumimoji="1" lang="ja-JP" altLang="en-US" smtClean="0"/>
              <a:t>利用→熱狂→戦争を導く</a:t>
            </a:r>
            <a:endParaRPr kumimoji="1" lang="en-US" altLang="ja-JP" smtClean="0"/>
          </a:p>
          <a:p>
            <a:r>
              <a:rPr lang="ja-JP" altLang="en-US" smtClean="0">
                <a:solidFill>
                  <a:srgbClr val="FF0000"/>
                </a:solidFill>
              </a:rPr>
              <a:t>国家⇔メディア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551C-44F0-4A1E-9DA2-899956E3C92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021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159</Words>
  <Application>Microsoft Office PowerPoint</Application>
  <PresentationFormat>画面に合わせる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ビジネス</vt:lpstr>
      <vt:lpstr>日本はなぜ戦争へと向かったか ～”熱狂”はこうして作られた～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日本はなぜ戦争に向かったか</dc:title>
  <dc:creator>syuga</dc:creator>
  <cp:lastModifiedBy>s-yuga  TOSHIBA-1</cp:lastModifiedBy>
  <cp:revision>21</cp:revision>
  <dcterms:created xsi:type="dcterms:W3CDTF">2015-10-27T01:05:25Z</dcterms:created>
  <dcterms:modified xsi:type="dcterms:W3CDTF">2017-10-31T16:35:11Z</dcterms:modified>
</cp:coreProperties>
</file>